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</p:sldIdLst>
  <p:sldSz cy="5143500" cx="9144000"/>
  <p:notesSz cx="6858000" cy="9144000"/>
  <p:embeddedFontLst>
    <p:embeddedFont>
      <p:font typeface="Open Sans"/>
      <p:regular r:id="rId59"/>
      <p:bold r:id="rId60"/>
      <p:italic r:id="rId61"/>
      <p:boldItalic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OpenSans-boldItalic.fntdata"/><Relationship Id="rId61" Type="http://schemas.openxmlformats.org/officeDocument/2006/relationships/font" Target="fonts/OpenSans-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OpenSans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font" Target="fonts/OpenSans-regular.fntdata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89360d1bcc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89360d1bcc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89360d1bcc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89360d1bcc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9360d1bcc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9360d1bcc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89360d1bcc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89360d1bcc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9360d1bcc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9360d1bcc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902deaa2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902deaa2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792d9c7e7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792d9c7e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5acc7e0e6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85acc7e0e6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9360d1bcc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9360d1bcc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8792d9c7e7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8792d9c7e7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85acc7e0e6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85acc7e0e6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85acc7e0e6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85acc7e0e6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8792d9c7e7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8792d9c7e7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806fe601db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806fe601d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8792d9c7e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8792d9c7e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8902deaa2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8902deaa2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8917ca75af_0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8917ca75af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8902deaa2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8902deaa2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\color{White}{\underset{H(n)}{\text{max}}\sum_b log(P(n_b|s_b))}\\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\text{where}\:P(n|s)=\binom{s}{ns}e^{-sH(n)}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a8031fed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a8031fed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\color{Black}{\underset{H(n)}{\text{max}}\sum_b log(P(n_b|s_b))}\\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\text{where}\:P(n|s)=\binom{sn}{n}e^{-sH(n)}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8902deaa2b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8902deaa2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8a8031fed3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8a8031fed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8a8031fed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8a8031fed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8902deaa2b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8902deaa2b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8902deaa2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8902deaa2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8902deaa2b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8902deaa2b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8917ca75a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8917ca75a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8917ca75af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8917ca75a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8917ca75af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8917ca75af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8917ca75af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8917ca75af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8917ca75af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8917ca75af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8a8031fed3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8a8031fed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\color{White}{\underset{f^i(n),\,V_c,\,\Lambda_c}{\text{max}}\sum_b \delta(i,\Lambda_c)log(P(n_b|c_b,V_c,f^i(n))}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8917ca75af_0_5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8917ca75af_0_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\color{White}{\underset{f^i(n),\,V_c,\,\Lambda_c}{\text{max}}\sum_b \delta(i,\Lambda_c)log(P(n_b|c_b,V_c,f^i(n))}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8917ca75af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8917ca75af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8917ca75af_0_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8917ca75af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894d72d5d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894d72d5d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8917ca75af_0_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8917ca75af_0_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8917ca75af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8917ca75af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8917ca75af_0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8917ca75af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8917ca75af_0_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8917ca75af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8917ca75af_0_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8917ca75af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8917ca75af_0_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8917ca75af_0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8917ca75af_0_5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8917ca75af_0_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8917ca75af_0_5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8917ca75af_0_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8917ca75af_0_6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8917ca75af_0_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8917ca75af_0_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8917ca75af_0_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8917ca75af_0_7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8917ca75af_0_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{\color{White} {P(R\rightarrow B)=\frac{1}{1+e^{H(n_f)-H(n_i)}}}}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8917ca75af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8917ca75af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8917ca75af_0_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8917ca75af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8a7bdfebc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8a7bdfebc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{\color{White} {P(R\rightarrow B)=\frac{1}{1+e^{H(n_f)-H(n_i)+\color{Yellow}{\Delta V}}}}}</a:t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8917ca75af_0_7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8917ca75af_0_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89360d1bcc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89360d1bcc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8a8031fed3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8a8031fed3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2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5.png"/><Relationship Id="rId7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Relationship Id="rId6" Type="http://schemas.openxmlformats.org/officeDocument/2006/relationships/image" Target="../media/image2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21.png"/><Relationship Id="rId8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Relationship Id="rId9" Type="http://schemas.openxmlformats.org/officeDocument/2006/relationships/image" Target="../media/image29.png"/><Relationship Id="rId5" Type="http://schemas.openxmlformats.org/officeDocument/2006/relationships/image" Target="../media/image19.png"/><Relationship Id="rId6" Type="http://schemas.openxmlformats.org/officeDocument/2006/relationships/image" Target="../media/image25.png"/><Relationship Id="rId7" Type="http://schemas.openxmlformats.org/officeDocument/2006/relationships/image" Target="../media/image24.png"/><Relationship Id="rId8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Relationship Id="rId9" Type="http://schemas.openxmlformats.org/officeDocument/2006/relationships/image" Target="../media/image31.png"/><Relationship Id="rId5" Type="http://schemas.openxmlformats.org/officeDocument/2006/relationships/image" Target="../media/image19.png"/><Relationship Id="rId6" Type="http://schemas.openxmlformats.org/officeDocument/2006/relationships/image" Target="../media/image25.png"/><Relationship Id="rId7" Type="http://schemas.openxmlformats.org/officeDocument/2006/relationships/image" Target="../media/image27.png"/><Relationship Id="rId8" Type="http://schemas.openxmlformats.org/officeDocument/2006/relationships/image" Target="../media/image2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7.png"/><Relationship Id="rId4" Type="http://schemas.openxmlformats.org/officeDocument/2006/relationships/image" Target="../media/image40.png"/><Relationship Id="rId5" Type="http://schemas.openxmlformats.org/officeDocument/2006/relationships/image" Target="../media/image32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5.gif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8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8.png"/><Relationship Id="rId4" Type="http://schemas.openxmlformats.org/officeDocument/2006/relationships/image" Target="../media/image46.png"/><Relationship Id="rId5" Type="http://schemas.openxmlformats.org/officeDocument/2006/relationships/image" Target="../media/image43.png"/><Relationship Id="rId6" Type="http://schemas.openxmlformats.org/officeDocument/2006/relationships/image" Target="../media/image50.png"/><Relationship Id="rId7" Type="http://schemas.openxmlformats.org/officeDocument/2006/relationships/image" Target="../media/image53.png"/><Relationship Id="rId8" Type="http://schemas.openxmlformats.org/officeDocument/2006/relationships/image" Target="../media/image4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.png"/><Relationship Id="rId4" Type="http://schemas.openxmlformats.org/officeDocument/2006/relationships/image" Target="../media/image4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1.gif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8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2.gif"/><Relationship Id="rId4" Type="http://schemas.openxmlformats.org/officeDocument/2006/relationships/image" Target="../media/image5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6.png"/><Relationship Id="rId4" Type="http://schemas.openxmlformats.org/officeDocument/2006/relationships/image" Target="../media/image50.png"/><Relationship Id="rId5" Type="http://schemas.openxmlformats.org/officeDocument/2006/relationships/image" Target="../media/image53.png"/><Relationship Id="rId6" Type="http://schemas.openxmlformats.org/officeDocument/2006/relationships/image" Target="../media/image5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2.gif"/><Relationship Id="rId4" Type="http://schemas.openxmlformats.org/officeDocument/2006/relationships/image" Target="../media/image1.png"/><Relationship Id="rId5" Type="http://schemas.openxmlformats.org/officeDocument/2006/relationships/image" Target="../media/image3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2.gif"/><Relationship Id="rId4" Type="http://schemas.openxmlformats.org/officeDocument/2006/relationships/image" Target="../media/image1.png"/><Relationship Id="rId5" Type="http://schemas.openxmlformats.org/officeDocument/2006/relationships/image" Target="../media/image36.png"/><Relationship Id="rId6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85725"/>
            <a:ext cx="8520600" cy="160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Measuring Segregation and Forecasting Residential Dynamics Using Density Functional Fluctuation Theory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866775" y="1614925"/>
            <a:ext cx="74322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Yunus Kinkhabwala, Matthew Hall, Tom</a:t>
            </a:r>
            <a:r>
              <a:rPr lang="en" sz="2000"/>
              <a:t>á</a:t>
            </a:r>
            <a:r>
              <a:rPr lang="en" sz="2000"/>
              <a:t>s Arias, Itai Cohen</a:t>
            </a:r>
            <a:endParaRPr sz="2000"/>
          </a:p>
        </p:txBody>
      </p:sp>
      <p:grpSp>
        <p:nvGrpSpPr>
          <p:cNvPr id="56" name="Google Shape;56;p13"/>
          <p:cNvGrpSpPr/>
          <p:nvPr/>
        </p:nvGrpSpPr>
        <p:grpSpPr>
          <a:xfrm>
            <a:off x="235339" y="2473114"/>
            <a:ext cx="4184463" cy="2280011"/>
            <a:chOff x="445728" y="4441308"/>
            <a:chExt cx="4719675" cy="2595050"/>
          </a:xfrm>
        </p:grpSpPr>
        <p:pic>
          <p:nvPicPr>
            <p:cNvPr id="57" name="Google Shape;57;p13"/>
            <p:cNvPicPr preferRelativeResize="0"/>
            <p:nvPr/>
          </p:nvPicPr>
          <p:blipFill rotWithShape="1">
            <a:blip r:embed="rId3">
              <a:alphaModFix/>
            </a:blip>
            <a:srcRect b="57923" l="0" r="70173" t="0"/>
            <a:stretch/>
          </p:blipFill>
          <p:spPr>
            <a:xfrm>
              <a:off x="445728" y="4738021"/>
              <a:ext cx="1479999" cy="2077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 rotWithShape="1">
            <a:blip r:embed="rId3">
              <a:alphaModFix/>
            </a:blip>
            <a:srcRect b="0" l="87491" r="0" t="56797"/>
            <a:stretch/>
          </p:blipFill>
          <p:spPr>
            <a:xfrm>
              <a:off x="4544728" y="4625658"/>
              <a:ext cx="620675" cy="213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/>
            <p:cNvPicPr preferRelativeResize="0"/>
            <p:nvPr/>
          </p:nvPicPr>
          <p:blipFill rotWithShape="1">
            <a:blip r:embed="rId3">
              <a:alphaModFix/>
            </a:blip>
            <a:srcRect b="0" l="0" r="71457" t="48992"/>
            <a:stretch/>
          </p:blipFill>
          <p:spPr>
            <a:xfrm>
              <a:off x="3155653" y="4441308"/>
              <a:ext cx="1416300" cy="251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/>
            <p:cNvPicPr preferRelativeResize="0"/>
            <p:nvPr/>
          </p:nvPicPr>
          <p:blipFill rotWithShape="1">
            <a:blip r:embed="rId3">
              <a:alphaModFix/>
            </a:blip>
            <a:srcRect b="53787" l="50900" r="16869" t="0"/>
            <a:stretch/>
          </p:blipFill>
          <p:spPr>
            <a:xfrm>
              <a:off x="1556353" y="4754283"/>
              <a:ext cx="1599300" cy="2282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ctrTitle"/>
          </p:nvPr>
        </p:nvSpPr>
        <p:spPr>
          <a:xfrm>
            <a:off x="311700" y="85725"/>
            <a:ext cx="8520600" cy="160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Measuring Segregation and Forecasting Residential Dynamics Using Density Functional Fluctuation Theory</a:t>
            </a:r>
            <a:endParaRPr/>
          </a:p>
        </p:txBody>
      </p:sp>
      <p:grpSp>
        <p:nvGrpSpPr>
          <p:cNvPr id="66" name="Google Shape;66;p14"/>
          <p:cNvGrpSpPr/>
          <p:nvPr/>
        </p:nvGrpSpPr>
        <p:grpSpPr>
          <a:xfrm>
            <a:off x="235339" y="2473114"/>
            <a:ext cx="4184463" cy="2280011"/>
            <a:chOff x="445728" y="4441308"/>
            <a:chExt cx="4719675" cy="2595050"/>
          </a:xfrm>
        </p:grpSpPr>
        <p:pic>
          <p:nvPicPr>
            <p:cNvPr id="67" name="Google Shape;67;p14"/>
            <p:cNvPicPr preferRelativeResize="0"/>
            <p:nvPr/>
          </p:nvPicPr>
          <p:blipFill rotWithShape="1">
            <a:blip r:embed="rId3">
              <a:alphaModFix/>
            </a:blip>
            <a:srcRect b="57923" l="0" r="70173" t="0"/>
            <a:stretch/>
          </p:blipFill>
          <p:spPr>
            <a:xfrm>
              <a:off x="445728" y="4738021"/>
              <a:ext cx="1479999" cy="2077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4"/>
            <p:cNvPicPr preferRelativeResize="0"/>
            <p:nvPr/>
          </p:nvPicPr>
          <p:blipFill rotWithShape="1">
            <a:blip r:embed="rId3">
              <a:alphaModFix/>
            </a:blip>
            <a:srcRect b="0" l="87491" r="0" t="56797"/>
            <a:stretch/>
          </p:blipFill>
          <p:spPr>
            <a:xfrm>
              <a:off x="4544728" y="4625658"/>
              <a:ext cx="620675" cy="213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4"/>
            <p:cNvPicPr preferRelativeResize="0"/>
            <p:nvPr/>
          </p:nvPicPr>
          <p:blipFill rotWithShape="1">
            <a:blip r:embed="rId3">
              <a:alphaModFix/>
            </a:blip>
            <a:srcRect b="0" l="0" r="71457" t="48992"/>
            <a:stretch/>
          </p:blipFill>
          <p:spPr>
            <a:xfrm>
              <a:off x="3155653" y="4441308"/>
              <a:ext cx="1416300" cy="251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4"/>
            <p:cNvPicPr preferRelativeResize="0"/>
            <p:nvPr/>
          </p:nvPicPr>
          <p:blipFill rotWithShape="1">
            <a:blip r:embed="rId3">
              <a:alphaModFix/>
            </a:blip>
            <a:srcRect b="53787" l="50900" r="16869" t="0"/>
            <a:stretch/>
          </p:blipFill>
          <p:spPr>
            <a:xfrm>
              <a:off x="1556353" y="4754283"/>
              <a:ext cx="1599300" cy="22820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5950" y="2782500"/>
            <a:ext cx="3816350" cy="1367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/>
        </p:nvSpPr>
        <p:spPr>
          <a:xfrm>
            <a:off x="5930900" y="2235975"/>
            <a:ext cx="19050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2"/>
                </a:solidFill>
              </a:rPr>
              <a:t>Pollution</a:t>
            </a:r>
            <a:endParaRPr sz="1600"/>
          </a:p>
        </p:txBody>
      </p:sp>
      <p:sp>
        <p:nvSpPr>
          <p:cNvPr id="73" name="Google Shape;73;p14"/>
          <p:cNvSpPr txBox="1"/>
          <p:nvPr>
            <p:ph idx="1" type="subTitle"/>
          </p:nvPr>
        </p:nvSpPr>
        <p:spPr>
          <a:xfrm>
            <a:off x="866775" y="1614925"/>
            <a:ext cx="74322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Yunus Kinkhabwala, Matthew Hall, Tomás Arias, Itai Cohen</a:t>
            </a:r>
            <a:endParaRPr sz="2000"/>
          </a:p>
        </p:txBody>
      </p:sp>
      <p:sp>
        <p:nvSpPr>
          <p:cNvPr id="74" name="Google Shape;74;p14"/>
          <p:cNvSpPr txBox="1"/>
          <p:nvPr/>
        </p:nvSpPr>
        <p:spPr>
          <a:xfrm>
            <a:off x="5207000" y="4191000"/>
            <a:ext cx="3479700" cy="29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Downey, Liam, and Brian Hawkins. "Race, income, and environmental inequality in the United States." </a:t>
            </a:r>
            <a:r>
              <a:rPr i="1" lang="en" sz="1100">
                <a:solidFill>
                  <a:srgbClr val="FFFFFF"/>
                </a:solidFill>
              </a:rPr>
              <a:t>Sociological Perspectives</a:t>
            </a:r>
            <a:r>
              <a:rPr lang="en" sz="1100">
                <a:solidFill>
                  <a:srgbClr val="FFFFFF"/>
                </a:solidFill>
              </a:rPr>
              <a:t> 51, no. 4 (2008): 759-781.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ctrTitle"/>
          </p:nvPr>
        </p:nvSpPr>
        <p:spPr>
          <a:xfrm>
            <a:off x="311700" y="85725"/>
            <a:ext cx="8520600" cy="160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Measuring Segregation and Forecasting Residential Dynamics Using Density Functional Fluctuation Theory</a:t>
            </a:r>
            <a:endParaRPr/>
          </a:p>
        </p:txBody>
      </p:sp>
      <p:grpSp>
        <p:nvGrpSpPr>
          <p:cNvPr id="80" name="Google Shape;80;p15"/>
          <p:cNvGrpSpPr/>
          <p:nvPr/>
        </p:nvGrpSpPr>
        <p:grpSpPr>
          <a:xfrm>
            <a:off x="235339" y="2473114"/>
            <a:ext cx="4184463" cy="2280011"/>
            <a:chOff x="445728" y="4441308"/>
            <a:chExt cx="4719675" cy="2595050"/>
          </a:xfrm>
        </p:grpSpPr>
        <p:pic>
          <p:nvPicPr>
            <p:cNvPr id="81" name="Google Shape;81;p15"/>
            <p:cNvPicPr preferRelativeResize="0"/>
            <p:nvPr/>
          </p:nvPicPr>
          <p:blipFill rotWithShape="1">
            <a:blip r:embed="rId3">
              <a:alphaModFix/>
            </a:blip>
            <a:srcRect b="57923" l="0" r="70173" t="0"/>
            <a:stretch/>
          </p:blipFill>
          <p:spPr>
            <a:xfrm>
              <a:off x="445728" y="4738021"/>
              <a:ext cx="1479999" cy="2077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5"/>
            <p:cNvPicPr preferRelativeResize="0"/>
            <p:nvPr/>
          </p:nvPicPr>
          <p:blipFill rotWithShape="1">
            <a:blip r:embed="rId3">
              <a:alphaModFix/>
            </a:blip>
            <a:srcRect b="0" l="87491" r="0" t="56797"/>
            <a:stretch/>
          </p:blipFill>
          <p:spPr>
            <a:xfrm>
              <a:off x="4544728" y="4625658"/>
              <a:ext cx="620675" cy="213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5"/>
            <p:cNvPicPr preferRelativeResize="0"/>
            <p:nvPr/>
          </p:nvPicPr>
          <p:blipFill rotWithShape="1">
            <a:blip r:embed="rId3">
              <a:alphaModFix/>
            </a:blip>
            <a:srcRect b="0" l="0" r="71457" t="48992"/>
            <a:stretch/>
          </p:blipFill>
          <p:spPr>
            <a:xfrm>
              <a:off x="3155653" y="4441308"/>
              <a:ext cx="1416300" cy="251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5"/>
            <p:cNvPicPr preferRelativeResize="0"/>
            <p:nvPr/>
          </p:nvPicPr>
          <p:blipFill rotWithShape="1">
            <a:blip r:embed="rId3">
              <a:alphaModFix/>
            </a:blip>
            <a:srcRect b="53787" l="50900" r="16869" t="0"/>
            <a:stretch/>
          </p:blipFill>
          <p:spPr>
            <a:xfrm>
              <a:off x="1556353" y="4754283"/>
              <a:ext cx="1599300" cy="2282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" name="Google Shape;85;p15"/>
          <p:cNvSpPr txBox="1"/>
          <p:nvPr/>
        </p:nvSpPr>
        <p:spPr>
          <a:xfrm>
            <a:off x="5321300" y="2235975"/>
            <a:ext cx="30480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2"/>
                </a:solidFill>
              </a:rPr>
              <a:t>Use of Police Force</a:t>
            </a:r>
            <a:endParaRPr sz="1600"/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3003" y="2754675"/>
            <a:ext cx="3673798" cy="1775258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 txBox="1"/>
          <p:nvPr>
            <p:ph idx="1" type="subTitle"/>
          </p:nvPr>
        </p:nvSpPr>
        <p:spPr>
          <a:xfrm>
            <a:off x="866775" y="1614925"/>
            <a:ext cx="74322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Yunus Kinkhabwala, Matthew Hall, Tomás Arias, Itai Cohen</a:t>
            </a:r>
            <a:endParaRPr sz="2000"/>
          </a:p>
        </p:txBody>
      </p:sp>
      <p:sp>
        <p:nvSpPr>
          <p:cNvPr id="88" name="Google Shape;88;p15"/>
          <p:cNvSpPr txBox="1"/>
          <p:nvPr/>
        </p:nvSpPr>
        <p:spPr>
          <a:xfrm>
            <a:off x="5041900" y="4508500"/>
            <a:ext cx="3886200" cy="27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T</a:t>
            </a:r>
            <a:r>
              <a:rPr lang="en" sz="1100">
                <a:solidFill>
                  <a:srgbClr val="FFFFFF"/>
                </a:solidFill>
              </a:rPr>
              <a:t>errill, William, and Michael D. Reisig. "Neighborhood context and police use of force." </a:t>
            </a:r>
            <a:r>
              <a:rPr i="1" lang="en" sz="1100">
                <a:solidFill>
                  <a:srgbClr val="FFFFFF"/>
                </a:solidFill>
              </a:rPr>
              <a:t>Journal of research in crime and delinquency</a:t>
            </a:r>
            <a:r>
              <a:rPr lang="en" sz="1100">
                <a:solidFill>
                  <a:srgbClr val="FFFFFF"/>
                </a:solidFill>
              </a:rPr>
              <a:t> 40, no. 3 (2003): 291-321.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ctrTitle"/>
          </p:nvPr>
        </p:nvSpPr>
        <p:spPr>
          <a:xfrm>
            <a:off x="311700" y="85725"/>
            <a:ext cx="8520600" cy="160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Measuring Segregation and Forecasting Residential Dynamics Using Density Functional Fluctuation Theory</a:t>
            </a:r>
            <a:endParaRPr/>
          </a:p>
        </p:txBody>
      </p:sp>
      <p:grpSp>
        <p:nvGrpSpPr>
          <p:cNvPr id="94" name="Google Shape;94;p16"/>
          <p:cNvGrpSpPr/>
          <p:nvPr/>
        </p:nvGrpSpPr>
        <p:grpSpPr>
          <a:xfrm>
            <a:off x="235339" y="2473114"/>
            <a:ext cx="4184463" cy="2280011"/>
            <a:chOff x="445728" y="4441308"/>
            <a:chExt cx="4719675" cy="2595050"/>
          </a:xfrm>
        </p:grpSpPr>
        <p:pic>
          <p:nvPicPr>
            <p:cNvPr id="95" name="Google Shape;95;p16"/>
            <p:cNvPicPr preferRelativeResize="0"/>
            <p:nvPr/>
          </p:nvPicPr>
          <p:blipFill rotWithShape="1">
            <a:blip r:embed="rId3">
              <a:alphaModFix/>
            </a:blip>
            <a:srcRect b="57923" l="0" r="70173" t="0"/>
            <a:stretch/>
          </p:blipFill>
          <p:spPr>
            <a:xfrm>
              <a:off x="445728" y="4738021"/>
              <a:ext cx="1479999" cy="2077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16"/>
            <p:cNvPicPr preferRelativeResize="0"/>
            <p:nvPr/>
          </p:nvPicPr>
          <p:blipFill rotWithShape="1">
            <a:blip r:embed="rId3">
              <a:alphaModFix/>
            </a:blip>
            <a:srcRect b="0" l="87491" r="0" t="56797"/>
            <a:stretch/>
          </p:blipFill>
          <p:spPr>
            <a:xfrm>
              <a:off x="4544728" y="4625658"/>
              <a:ext cx="620675" cy="213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16"/>
            <p:cNvPicPr preferRelativeResize="0"/>
            <p:nvPr/>
          </p:nvPicPr>
          <p:blipFill rotWithShape="1">
            <a:blip r:embed="rId3">
              <a:alphaModFix/>
            </a:blip>
            <a:srcRect b="0" l="0" r="71457" t="48992"/>
            <a:stretch/>
          </p:blipFill>
          <p:spPr>
            <a:xfrm>
              <a:off x="3155653" y="4441308"/>
              <a:ext cx="1416300" cy="251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6"/>
            <p:cNvPicPr preferRelativeResize="0"/>
            <p:nvPr/>
          </p:nvPicPr>
          <p:blipFill rotWithShape="1">
            <a:blip r:embed="rId3">
              <a:alphaModFix/>
            </a:blip>
            <a:srcRect b="53787" l="50900" r="16869" t="0"/>
            <a:stretch/>
          </p:blipFill>
          <p:spPr>
            <a:xfrm>
              <a:off x="1556353" y="4754283"/>
              <a:ext cx="1599300" cy="2282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" name="Google Shape;99;p16"/>
          <p:cNvSpPr txBox="1"/>
          <p:nvPr/>
        </p:nvSpPr>
        <p:spPr>
          <a:xfrm>
            <a:off x="5930900" y="2464575"/>
            <a:ext cx="19050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2"/>
                </a:solidFill>
              </a:rPr>
              <a:t>Education</a:t>
            </a:r>
            <a:endParaRPr sz="1600"/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1400" y="2950825"/>
            <a:ext cx="3992575" cy="145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4102100" y="4483100"/>
            <a:ext cx="49656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Lee, Moosung, and Na'im Madyun. "The impact of neighborhood disadvantage on the Black–White achievement gap." </a:t>
            </a:r>
            <a:r>
              <a:rPr i="1" lang="en" sz="1100">
                <a:solidFill>
                  <a:srgbClr val="FFFFFF"/>
                </a:solidFill>
              </a:rPr>
              <a:t>Journal of education for students placed at risk</a:t>
            </a:r>
            <a:r>
              <a:rPr lang="en" sz="1100">
                <a:solidFill>
                  <a:srgbClr val="FFFFFF"/>
                </a:solidFill>
              </a:rPr>
              <a:t> 14, no. 2 (2009): 148-169.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" name="Google Shape;102;p16"/>
          <p:cNvSpPr txBox="1"/>
          <p:nvPr>
            <p:ph idx="1" type="subTitle"/>
          </p:nvPr>
        </p:nvSpPr>
        <p:spPr>
          <a:xfrm>
            <a:off x="866775" y="1614925"/>
            <a:ext cx="74322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Yunus Kinkhabwala, Matthew Hall, Tomás Arias, Itai Cohen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>
            <p:ph type="ctrTitle"/>
          </p:nvPr>
        </p:nvSpPr>
        <p:spPr>
          <a:xfrm>
            <a:off x="311700" y="85725"/>
            <a:ext cx="8520600" cy="160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Measuring Segregation and Forecasting Residential Dynamics Using Density Functional Fluctuation Theory</a:t>
            </a:r>
            <a:endParaRPr/>
          </a:p>
        </p:txBody>
      </p:sp>
      <p:grpSp>
        <p:nvGrpSpPr>
          <p:cNvPr id="108" name="Google Shape;108;p17"/>
          <p:cNvGrpSpPr/>
          <p:nvPr/>
        </p:nvGrpSpPr>
        <p:grpSpPr>
          <a:xfrm>
            <a:off x="235339" y="2473114"/>
            <a:ext cx="4184463" cy="2280011"/>
            <a:chOff x="445728" y="4441308"/>
            <a:chExt cx="4719675" cy="2595050"/>
          </a:xfrm>
        </p:grpSpPr>
        <p:pic>
          <p:nvPicPr>
            <p:cNvPr id="109" name="Google Shape;109;p17"/>
            <p:cNvPicPr preferRelativeResize="0"/>
            <p:nvPr/>
          </p:nvPicPr>
          <p:blipFill rotWithShape="1">
            <a:blip r:embed="rId3">
              <a:alphaModFix/>
            </a:blip>
            <a:srcRect b="57923" l="0" r="70173" t="0"/>
            <a:stretch/>
          </p:blipFill>
          <p:spPr>
            <a:xfrm>
              <a:off x="445728" y="4738021"/>
              <a:ext cx="1479999" cy="2077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7"/>
            <p:cNvPicPr preferRelativeResize="0"/>
            <p:nvPr/>
          </p:nvPicPr>
          <p:blipFill rotWithShape="1">
            <a:blip r:embed="rId3">
              <a:alphaModFix/>
            </a:blip>
            <a:srcRect b="0" l="87491" r="0" t="56797"/>
            <a:stretch/>
          </p:blipFill>
          <p:spPr>
            <a:xfrm>
              <a:off x="4544728" y="4625658"/>
              <a:ext cx="620675" cy="213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17"/>
            <p:cNvPicPr preferRelativeResize="0"/>
            <p:nvPr/>
          </p:nvPicPr>
          <p:blipFill rotWithShape="1">
            <a:blip r:embed="rId3">
              <a:alphaModFix/>
            </a:blip>
            <a:srcRect b="0" l="0" r="71457" t="48992"/>
            <a:stretch/>
          </p:blipFill>
          <p:spPr>
            <a:xfrm>
              <a:off x="3155653" y="4441308"/>
              <a:ext cx="1416300" cy="251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112;p17"/>
            <p:cNvPicPr preferRelativeResize="0"/>
            <p:nvPr/>
          </p:nvPicPr>
          <p:blipFill rotWithShape="1">
            <a:blip r:embed="rId3">
              <a:alphaModFix/>
            </a:blip>
            <a:srcRect b="53787" l="50900" r="16869" t="0"/>
            <a:stretch/>
          </p:blipFill>
          <p:spPr>
            <a:xfrm>
              <a:off x="1556353" y="4754283"/>
              <a:ext cx="1599300" cy="22820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3" name="Google Shape;11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9391" y="2406300"/>
            <a:ext cx="2831884" cy="22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 txBox="1"/>
          <p:nvPr>
            <p:ph idx="1" type="subTitle"/>
          </p:nvPr>
        </p:nvSpPr>
        <p:spPr>
          <a:xfrm>
            <a:off x="866775" y="1614925"/>
            <a:ext cx="74322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Yunus Kinkhabwala, Matthew Hall, Tomás Arias, Itai Cohen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ctrTitle"/>
          </p:nvPr>
        </p:nvSpPr>
        <p:spPr>
          <a:xfrm>
            <a:off x="311700" y="85725"/>
            <a:ext cx="8520600" cy="160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Measuring Segregation and Forecasting Residential Dynamics Using Density Functional Fluctuation Theory</a:t>
            </a:r>
            <a:endParaRPr/>
          </a:p>
        </p:txBody>
      </p:sp>
      <p:grpSp>
        <p:nvGrpSpPr>
          <p:cNvPr id="120" name="Google Shape;120;p18"/>
          <p:cNvGrpSpPr/>
          <p:nvPr/>
        </p:nvGrpSpPr>
        <p:grpSpPr>
          <a:xfrm>
            <a:off x="235339" y="2473114"/>
            <a:ext cx="4184463" cy="2280011"/>
            <a:chOff x="445728" y="4441308"/>
            <a:chExt cx="4719675" cy="2595050"/>
          </a:xfrm>
        </p:grpSpPr>
        <p:pic>
          <p:nvPicPr>
            <p:cNvPr id="121" name="Google Shape;121;p18"/>
            <p:cNvPicPr preferRelativeResize="0"/>
            <p:nvPr/>
          </p:nvPicPr>
          <p:blipFill rotWithShape="1">
            <a:blip r:embed="rId3">
              <a:alphaModFix/>
            </a:blip>
            <a:srcRect b="57923" l="0" r="70173" t="0"/>
            <a:stretch/>
          </p:blipFill>
          <p:spPr>
            <a:xfrm>
              <a:off x="445728" y="4738021"/>
              <a:ext cx="1479999" cy="2077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18"/>
            <p:cNvPicPr preferRelativeResize="0"/>
            <p:nvPr/>
          </p:nvPicPr>
          <p:blipFill rotWithShape="1">
            <a:blip r:embed="rId3">
              <a:alphaModFix/>
            </a:blip>
            <a:srcRect b="0" l="87491" r="0" t="56797"/>
            <a:stretch/>
          </p:blipFill>
          <p:spPr>
            <a:xfrm>
              <a:off x="4544728" y="4625658"/>
              <a:ext cx="620675" cy="213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8"/>
            <p:cNvPicPr preferRelativeResize="0"/>
            <p:nvPr/>
          </p:nvPicPr>
          <p:blipFill rotWithShape="1">
            <a:blip r:embed="rId3">
              <a:alphaModFix/>
            </a:blip>
            <a:srcRect b="0" l="0" r="71457" t="48992"/>
            <a:stretch/>
          </p:blipFill>
          <p:spPr>
            <a:xfrm>
              <a:off x="3155653" y="4441308"/>
              <a:ext cx="1416300" cy="251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18"/>
            <p:cNvPicPr preferRelativeResize="0"/>
            <p:nvPr/>
          </p:nvPicPr>
          <p:blipFill rotWithShape="1">
            <a:blip r:embed="rId3">
              <a:alphaModFix/>
            </a:blip>
            <a:srcRect b="53787" l="50900" r="16869" t="0"/>
            <a:stretch/>
          </p:blipFill>
          <p:spPr>
            <a:xfrm>
              <a:off x="1556353" y="4754283"/>
              <a:ext cx="1599300" cy="22820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5" name="Google Shape;12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9187" y="2515312"/>
            <a:ext cx="2979788" cy="219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8"/>
          <p:cNvSpPr txBox="1"/>
          <p:nvPr/>
        </p:nvSpPr>
        <p:spPr>
          <a:xfrm rot="-5400000">
            <a:off x="7315200" y="3187700"/>
            <a:ext cx="21618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2"/>
                </a:solidFill>
              </a:rPr>
              <a:t>Probability</a:t>
            </a:r>
            <a:endParaRPr/>
          </a:p>
        </p:txBody>
      </p:sp>
      <p:sp>
        <p:nvSpPr>
          <p:cNvPr id="127" name="Google Shape;127;p18"/>
          <p:cNvSpPr txBox="1"/>
          <p:nvPr>
            <p:ph idx="1" type="subTitle"/>
          </p:nvPr>
        </p:nvSpPr>
        <p:spPr>
          <a:xfrm>
            <a:off x="866775" y="1614925"/>
            <a:ext cx="7432200" cy="5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Yunus Kinkhabwala, Matthew Hall, Tomás Arias, Itai Cohen</a:t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Quantifying Segregation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00" y="1005700"/>
            <a:ext cx="895075" cy="3861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0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DFFT on simulated data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00" y="1005700"/>
            <a:ext cx="895075" cy="38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8525" y="1025425"/>
            <a:ext cx="1274631" cy="3861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1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DFFT on simulated data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00" y="1005700"/>
            <a:ext cx="895075" cy="38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8525" y="1025425"/>
            <a:ext cx="1274631" cy="3861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2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DFFT on simulated data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4174" y="712925"/>
            <a:ext cx="1230726" cy="2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00" y="1005700"/>
            <a:ext cx="895075" cy="38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8525" y="1025425"/>
            <a:ext cx="1274631" cy="38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3588" y="1205925"/>
            <a:ext cx="2016737" cy="386137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3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DFFT on simulated data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74174" y="712925"/>
            <a:ext cx="1230726" cy="2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Desired properties of a functional segregation metric</a:t>
            </a:r>
            <a:endParaRPr/>
          </a:p>
        </p:txBody>
      </p:sp>
      <p:sp>
        <p:nvSpPr>
          <p:cNvPr id="168" name="Google Shape;168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Sample size invariance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Composition invariance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Interpretable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DFFT Transformation of Probability Distributions</a:t>
            </a:r>
            <a:endParaRPr/>
          </a:p>
        </p:txBody>
      </p:sp>
      <p:pic>
        <p:nvPicPr>
          <p:cNvPr id="174" name="Google Shape;17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263" y="1293075"/>
            <a:ext cx="1846100" cy="3534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0650" y="2343150"/>
            <a:ext cx="3498851" cy="84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5"/>
          <p:cNvSpPr txBox="1"/>
          <p:nvPr/>
        </p:nvSpPr>
        <p:spPr>
          <a:xfrm>
            <a:off x="3072000" y="3429000"/>
            <a:ext cx="3000000" cy="10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s</a:t>
            </a:r>
            <a:r>
              <a:rPr lang="en" sz="1800">
                <a:solidFill>
                  <a:schemeClr val="lt2"/>
                </a:solidFill>
              </a:rPr>
              <a:t> - &gt;</a:t>
            </a:r>
            <a:r>
              <a:rPr lang="en" sz="1800">
                <a:solidFill>
                  <a:schemeClr val="lt2"/>
                </a:solidFill>
              </a:rPr>
              <a:t> # people in block</a:t>
            </a:r>
            <a:endParaRPr sz="1800">
              <a:solidFill>
                <a:schemeClr val="l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H(n) -</a:t>
            </a:r>
            <a:r>
              <a:rPr lang="en" sz="1800">
                <a:solidFill>
                  <a:schemeClr val="lt2"/>
                </a:solidFill>
              </a:rPr>
              <a:t>&gt;</a:t>
            </a:r>
            <a:r>
              <a:rPr lang="en" sz="1800">
                <a:solidFill>
                  <a:schemeClr val="lt2"/>
                </a:solidFill>
              </a:rPr>
              <a:t> Headache function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DFFT Transformation of Probability Distributions</a:t>
            </a:r>
            <a:endParaRPr/>
          </a:p>
        </p:txBody>
      </p:sp>
      <p:pic>
        <p:nvPicPr>
          <p:cNvPr id="182" name="Google Shape;18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263" y="1293075"/>
            <a:ext cx="1846100" cy="3534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5275" y="1157975"/>
            <a:ext cx="2102025" cy="383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0650" y="2343150"/>
            <a:ext cx="3498851" cy="84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 txBox="1"/>
          <p:nvPr/>
        </p:nvSpPr>
        <p:spPr>
          <a:xfrm>
            <a:off x="3072000" y="3429000"/>
            <a:ext cx="3000000" cy="10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s - &gt; # people in block</a:t>
            </a:r>
            <a:endParaRPr sz="1800">
              <a:solidFill>
                <a:schemeClr val="l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lt2"/>
                </a:solidFill>
              </a:rPr>
              <a:t>H(n) -&gt; Headache function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Composition invariance</a:t>
            </a:r>
            <a:endParaRPr/>
          </a:p>
        </p:txBody>
      </p:sp>
      <p:pic>
        <p:nvPicPr>
          <p:cNvPr id="191" name="Google Shape;19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7000" y="1143000"/>
            <a:ext cx="4390900" cy="339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7"/>
          <p:cNvSpPr txBox="1"/>
          <p:nvPr/>
        </p:nvSpPr>
        <p:spPr>
          <a:xfrm>
            <a:off x="215900" y="1739900"/>
            <a:ext cx="1667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100">
                <a:solidFill>
                  <a:schemeClr val="lt2"/>
                </a:solidFill>
              </a:rPr>
              <a:t>Random</a:t>
            </a:r>
            <a:endParaRPr b="1" sz="2100">
              <a:solidFill>
                <a:schemeClr val="lt2"/>
              </a:solidFill>
            </a:endParaRPr>
          </a:p>
        </p:txBody>
      </p:sp>
      <p:sp>
        <p:nvSpPr>
          <p:cNvPr id="193" name="Google Shape;193;p27"/>
          <p:cNvSpPr txBox="1"/>
          <p:nvPr/>
        </p:nvSpPr>
        <p:spPr>
          <a:xfrm>
            <a:off x="63500" y="3289300"/>
            <a:ext cx="1667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100">
                <a:solidFill>
                  <a:schemeClr val="lt2"/>
                </a:solidFill>
              </a:rPr>
              <a:t>Segregated</a:t>
            </a:r>
            <a:endParaRPr b="1" sz="21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Composition invariance</a:t>
            </a:r>
            <a:endParaRPr/>
          </a:p>
        </p:txBody>
      </p:sp>
      <p:pic>
        <p:nvPicPr>
          <p:cNvPr id="199" name="Google Shape;19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5975" y="1282700"/>
            <a:ext cx="2435600" cy="332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7000" y="1143000"/>
            <a:ext cx="4390900" cy="339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8"/>
          <p:cNvSpPr txBox="1"/>
          <p:nvPr/>
        </p:nvSpPr>
        <p:spPr>
          <a:xfrm>
            <a:off x="215900" y="1739900"/>
            <a:ext cx="1667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100">
                <a:solidFill>
                  <a:schemeClr val="lt2"/>
                </a:solidFill>
              </a:rPr>
              <a:t>Random</a:t>
            </a:r>
            <a:endParaRPr b="1" sz="2100">
              <a:solidFill>
                <a:schemeClr val="lt2"/>
              </a:solidFill>
            </a:endParaRPr>
          </a:p>
        </p:txBody>
      </p:sp>
      <p:sp>
        <p:nvSpPr>
          <p:cNvPr id="202" name="Google Shape;202;p28"/>
          <p:cNvSpPr txBox="1"/>
          <p:nvPr/>
        </p:nvSpPr>
        <p:spPr>
          <a:xfrm>
            <a:off x="63500" y="3289300"/>
            <a:ext cx="1667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100">
                <a:solidFill>
                  <a:schemeClr val="lt2"/>
                </a:solidFill>
              </a:rPr>
              <a:t>Segregated</a:t>
            </a:r>
            <a:endParaRPr b="1" sz="21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400" y="1005700"/>
            <a:ext cx="895075" cy="38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8525" y="1025425"/>
            <a:ext cx="1274631" cy="38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3588" y="1205925"/>
            <a:ext cx="2016737" cy="3861376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9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DFFT on simulated data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1" name="Google Shape;21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5275" y="1157975"/>
            <a:ext cx="2102025" cy="383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74174" y="712925"/>
            <a:ext cx="1230726" cy="2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Analysis of American Census Data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Inferring H function from Census data</a:t>
            </a:r>
            <a:endParaRPr/>
          </a:p>
        </p:txBody>
      </p:sp>
      <p:grpSp>
        <p:nvGrpSpPr>
          <p:cNvPr id="223" name="Google Shape;223;p31"/>
          <p:cNvGrpSpPr/>
          <p:nvPr/>
        </p:nvGrpSpPr>
        <p:grpSpPr>
          <a:xfrm>
            <a:off x="463963" y="872836"/>
            <a:ext cx="3887596" cy="2118080"/>
            <a:chOff x="445728" y="4441308"/>
            <a:chExt cx="4719675" cy="2595050"/>
          </a:xfrm>
        </p:grpSpPr>
        <p:pic>
          <p:nvPicPr>
            <p:cNvPr id="224" name="Google Shape;224;p31"/>
            <p:cNvPicPr preferRelativeResize="0"/>
            <p:nvPr/>
          </p:nvPicPr>
          <p:blipFill rotWithShape="1">
            <a:blip r:embed="rId3">
              <a:alphaModFix/>
            </a:blip>
            <a:srcRect b="57923" l="0" r="70173" t="0"/>
            <a:stretch/>
          </p:blipFill>
          <p:spPr>
            <a:xfrm>
              <a:off x="445728" y="4738021"/>
              <a:ext cx="1479999" cy="2077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p31"/>
            <p:cNvPicPr preferRelativeResize="0"/>
            <p:nvPr/>
          </p:nvPicPr>
          <p:blipFill rotWithShape="1">
            <a:blip r:embed="rId3">
              <a:alphaModFix/>
            </a:blip>
            <a:srcRect b="0" l="87491" r="0" t="56797"/>
            <a:stretch/>
          </p:blipFill>
          <p:spPr>
            <a:xfrm>
              <a:off x="4544728" y="4625658"/>
              <a:ext cx="620675" cy="213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6" name="Google Shape;226;p31"/>
            <p:cNvPicPr preferRelativeResize="0"/>
            <p:nvPr/>
          </p:nvPicPr>
          <p:blipFill rotWithShape="1">
            <a:blip r:embed="rId3">
              <a:alphaModFix/>
            </a:blip>
            <a:srcRect b="0" l="0" r="71457" t="48992"/>
            <a:stretch/>
          </p:blipFill>
          <p:spPr>
            <a:xfrm>
              <a:off x="3155653" y="4441308"/>
              <a:ext cx="1416300" cy="251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31"/>
            <p:cNvPicPr preferRelativeResize="0"/>
            <p:nvPr/>
          </p:nvPicPr>
          <p:blipFill rotWithShape="1">
            <a:blip r:embed="rId3">
              <a:alphaModFix/>
            </a:blip>
            <a:srcRect b="53787" l="50900" r="16869" t="0"/>
            <a:stretch/>
          </p:blipFill>
          <p:spPr>
            <a:xfrm>
              <a:off x="1556353" y="4754283"/>
              <a:ext cx="1599300" cy="22820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8" name="Google Shape;22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3187834"/>
            <a:ext cx="4260299" cy="1650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Inferring H function from Census data</a:t>
            </a:r>
            <a:endParaRPr/>
          </a:p>
        </p:txBody>
      </p:sp>
      <p:grpSp>
        <p:nvGrpSpPr>
          <p:cNvPr id="234" name="Google Shape;234;p32"/>
          <p:cNvGrpSpPr/>
          <p:nvPr/>
        </p:nvGrpSpPr>
        <p:grpSpPr>
          <a:xfrm>
            <a:off x="463963" y="872836"/>
            <a:ext cx="3887596" cy="2118080"/>
            <a:chOff x="445728" y="4441308"/>
            <a:chExt cx="4719675" cy="2595050"/>
          </a:xfrm>
        </p:grpSpPr>
        <p:pic>
          <p:nvPicPr>
            <p:cNvPr id="235" name="Google Shape;235;p32"/>
            <p:cNvPicPr preferRelativeResize="0"/>
            <p:nvPr/>
          </p:nvPicPr>
          <p:blipFill rotWithShape="1">
            <a:blip r:embed="rId3">
              <a:alphaModFix/>
            </a:blip>
            <a:srcRect b="57923" l="0" r="70173" t="0"/>
            <a:stretch/>
          </p:blipFill>
          <p:spPr>
            <a:xfrm>
              <a:off x="445728" y="4738021"/>
              <a:ext cx="1479999" cy="2077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32"/>
            <p:cNvPicPr preferRelativeResize="0"/>
            <p:nvPr/>
          </p:nvPicPr>
          <p:blipFill rotWithShape="1">
            <a:blip r:embed="rId3">
              <a:alphaModFix/>
            </a:blip>
            <a:srcRect b="0" l="87491" r="0" t="56797"/>
            <a:stretch/>
          </p:blipFill>
          <p:spPr>
            <a:xfrm>
              <a:off x="4544728" y="4625658"/>
              <a:ext cx="620675" cy="213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7" name="Google Shape;237;p32"/>
            <p:cNvPicPr preferRelativeResize="0"/>
            <p:nvPr/>
          </p:nvPicPr>
          <p:blipFill rotWithShape="1">
            <a:blip r:embed="rId3">
              <a:alphaModFix/>
            </a:blip>
            <a:srcRect b="0" l="0" r="71457" t="48992"/>
            <a:stretch/>
          </p:blipFill>
          <p:spPr>
            <a:xfrm>
              <a:off x="3155653" y="4441308"/>
              <a:ext cx="1416300" cy="251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Google Shape;238;p32"/>
            <p:cNvPicPr preferRelativeResize="0"/>
            <p:nvPr/>
          </p:nvPicPr>
          <p:blipFill rotWithShape="1">
            <a:blip r:embed="rId3">
              <a:alphaModFix/>
            </a:blip>
            <a:srcRect b="53787" l="50900" r="16869" t="0"/>
            <a:stretch/>
          </p:blipFill>
          <p:spPr>
            <a:xfrm>
              <a:off x="1556353" y="4754283"/>
              <a:ext cx="1599300" cy="22820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9" name="Google Shape;23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949" y="1551125"/>
            <a:ext cx="3737575" cy="29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3187834"/>
            <a:ext cx="4260299" cy="1650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 txBox="1"/>
          <p:nvPr>
            <p:ph type="title"/>
          </p:nvPr>
        </p:nvSpPr>
        <p:spPr>
          <a:xfrm>
            <a:off x="311700" y="-36475"/>
            <a:ext cx="8520600" cy="10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Nationwide segregation function: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White/Other, 2000</a:t>
            </a:r>
            <a:endParaRPr/>
          </a:p>
        </p:txBody>
      </p:sp>
      <p:pic>
        <p:nvPicPr>
          <p:cNvPr id="246" name="Google Shape;24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7225" y="1015161"/>
            <a:ext cx="4062950" cy="456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4"/>
          <p:cNvSpPr txBox="1"/>
          <p:nvPr>
            <p:ph type="title"/>
          </p:nvPr>
        </p:nvSpPr>
        <p:spPr>
          <a:xfrm>
            <a:off x="311700" y="-36475"/>
            <a:ext cx="8520600" cy="10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Nationwide segregation function: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White/Other, 2000</a:t>
            </a:r>
            <a:endParaRPr/>
          </a:p>
        </p:txBody>
      </p:sp>
      <p:pic>
        <p:nvPicPr>
          <p:cNvPr id="252" name="Google Shape;25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264" y="1932476"/>
            <a:ext cx="3582829" cy="1437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7225" y="1015161"/>
            <a:ext cx="4062950" cy="456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0775" y="2710113"/>
            <a:ext cx="1047750" cy="221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91000" y="2377125"/>
            <a:ext cx="1023575" cy="30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5"/>
          <p:cNvSpPr txBox="1"/>
          <p:nvPr>
            <p:ph type="title"/>
          </p:nvPr>
        </p:nvSpPr>
        <p:spPr>
          <a:xfrm>
            <a:off x="311700" y="-36475"/>
            <a:ext cx="8520600" cy="10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Nationwide segregation function: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White/Other, 2000</a:t>
            </a:r>
            <a:endParaRPr/>
          </a:p>
        </p:txBody>
      </p:sp>
      <p:pic>
        <p:nvPicPr>
          <p:cNvPr id="261" name="Google Shape;26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264" y="1932476"/>
            <a:ext cx="3582829" cy="1437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575" y="3525497"/>
            <a:ext cx="3817371" cy="134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7371" y="2148520"/>
            <a:ext cx="3449604" cy="261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57225" y="1015161"/>
            <a:ext cx="4062950" cy="456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63650" y="3988350"/>
            <a:ext cx="416700" cy="3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80775" y="2710113"/>
            <a:ext cx="1047750" cy="221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91000" y="2377125"/>
            <a:ext cx="1023575" cy="30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6"/>
          <p:cNvSpPr txBox="1"/>
          <p:nvPr>
            <p:ph type="title"/>
          </p:nvPr>
        </p:nvSpPr>
        <p:spPr>
          <a:xfrm>
            <a:off x="311700" y="-36475"/>
            <a:ext cx="8520600" cy="10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Nationwide segregation function: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Black/Other, 2000</a:t>
            </a:r>
            <a:endParaRPr/>
          </a:p>
        </p:txBody>
      </p:sp>
      <p:pic>
        <p:nvPicPr>
          <p:cNvPr id="273" name="Google Shape;27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7225" y="1015161"/>
            <a:ext cx="4062950" cy="456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3650" y="3988350"/>
            <a:ext cx="416700" cy="3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0775" y="2710113"/>
            <a:ext cx="1047750" cy="221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91000" y="2377125"/>
            <a:ext cx="1023575" cy="30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9250" y="2030900"/>
            <a:ext cx="3475250" cy="26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3575" y="3479295"/>
            <a:ext cx="3773600" cy="146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7415" y="1725150"/>
            <a:ext cx="3784510" cy="1561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7"/>
          <p:cNvSpPr txBox="1"/>
          <p:nvPr>
            <p:ph type="title"/>
          </p:nvPr>
        </p:nvSpPr>
        <p:spPr>
          <a:xfrm>
            <a:off x="311700" y="-36475"/>
            <a:ext cx="8520600" cy="103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Nationwide segregation function: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Hispanic/Other, 2000</a:t>
            </a:r>
            <a:endParaRPr/>
          </a:p>
        </p:txBody>
      </p:sp>
      <p:pic>
        <p:nvPicPr>
          <p:cNvPr id="285" name="Google Shape;28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7225" y="1015161"/>
            <a:ext cx="4062950" cy="456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3650" y="3988350"/>
            <a:ext cx="416700" cy="3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0775" y="2710113"/>
            <a:ext cx="1047750" cy="221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91000" y="2377125"/>
            <a:ext cx="1023575" cy="30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7850" y="1905103"/>
            <a:ext cx="3774800" cy="1548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7857" y="3529725"/>
            <a:ext cx="3687868" cy="145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57825" y="2167850"/>
            <a:ext cx="3501125" cy="271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8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Segregation comparison across races</a:t>
            </a:r>
            <a:endParaRPr/>
          </a:p>
        </p:txBody>
      </p:sp>
      <p:pic>
        <p:nvPicPr>
          <p:cNvPr id="297" name="Google Shape;29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625" y="1017725"/>
            <a:ext cx="4745857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8"/>
          <p:cNvSpPr txBox="1"/>
          <p:nvPr>
            <p:ph idx="4294967295" type="body"/>
          </p:nvPr>
        </p:nvSpPr>
        <p:spPr>
          <a:xfrm>
            <a:off x="5874300" y="11610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Degree of </a:t>
            </a:r>
            <a:r>
              <a:rPr lang="en" u="sng"/>
              <a:t>Segregation </a:t>
            </a:r>
            <a:endParaRPr u="sng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Hispanic/non-Hispanic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White/non-White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Black/non-Black</a:t>
            </a:r>
            <a:endParaRPr/>
          </a:p>
        </p:txBody>
      </p:sp>
      <p:sp>
        <p:nvSpPr>
          <p:cNvPr id="299" name="Google Shape;299;p38"/>
          <p:cNvSpPr txBox="1"/>
          <p:nvPr/>
        </p:nvSpPr>
        <p:spPr>
          <a:xfrm>
            <a:off x="6715200" y="4095750"/>
            <a:ext cx="2271900" cy="9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Logan, John R. "The persistence of segregation in the 21st century metropolis." </a:t>
            </a:r>
            <a:r>
              <a:rPr i="1" lang="en" sz="1100">
                <a:solidFill>
                  <a:srgbClr val="FFFFFF"/>
                </a:solidFill>
              </a:rPr>
              <a:t>City &amp; community</a:t>
            </a:r>
            <a:r>
              <a:rPr lang="en" sz="1100">
                <a:solidFill>
                  <a:srgbClr val="FFFFFF"/>
                </a:solidFill>
              </a:rPr>
              <a:t> 12, no. 2 (2013).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Segregation change from 1990-2010: White</a:t>
            </a:r>
            <a:endParaRPr/>
          </a:p>
        </p:txBody>
      </p:sp>
      <p:pic>
        <p:nvPicPr>
          <p:cNvPr id="305" name="Google Shape;30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650" y="974850"/>
            <a:ext cx="4838700" cy="389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9"/>
          <p:cNvSpPr txBox="1"/>
          <p:nvPr>
            <p:ph idx="4294967295" type="body"/>
          </p:nvPr>
        </p:nvSpPr>
        <p:spPr>
          <a:xfrm>
            <a:off x="5874300" y="11610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White/non-White segregation has decreased from 1990-2010</a:t>
            </a:r>
            <a:endParaRPr/>
          </a:p>
        </p:txBody>
      </p:sp>
      <p:sp>
        <p:nvSpPr>
          <p:cNvPr id="307" name="Google Shape;307;p39"/>
          <p:cNvSpPr txBox="1"/>
          <p:nvPr/>
        </p:nvSpPr>
        <p:spPr>
          <a:xfrm>
            <a:off x="6715200" y="4095750"/>
            <a:ext cx="2271900" cy="9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Logan, John R. "The persistence of segregation in the 21st century metropolis." </a:t>
            </a:r>
            <a:r>
              <a:rPr i="1" lang="en" sz="1100">
                <a:solidFill>
                  <a:srgbClr val="FFFFFF"/>
                </a:solidFill>
              </a:rPr>
              <a:t>City &amp; community</a:t>
            </a:r>
            <a:r>
              <a:rPr lang="en" sz="1100">
                <a:solidFill>
                  <a:srgbClr val="FFFFFF"/>
                </a:solidFill>
              </a:rPr>
              <a:t> 12, no. 2 (2013).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0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Segregation change from 1990-2010: Black</a:t>
            </a:r>
            <a:endParaRPr/>
          </a:p>
        </p:txBody>
      </p:sp>
      <p:pic>
        <p:nvPicPr>
          <p:cNvPr id="313" name="Google Shape;31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0" y="865325"/>
            <a:ext cx="5191125" cy="410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0"/>
          <p:cNvSpPr txBox="1"/>
          <p:nvPr>
            <p:ph idx="4294967295" type="body"/>
          </p:nvPr>
        </p:nvSpPr>
        <p:spPr>
          <a:xfrm>
            <a:off x="5874300" y="11610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Black</a:t>
            </a:r>
            <a:r>
              <a:rPr lang="en"/>
              <a:t>/non-Black segregation has decreased from 1990-2010</a:t>
            </a:r>
            <a:endParaRPr/>
          </a:p>
        </p:txBody>
      </p:sp>
      <p:sp>
        <p:nvSpPr>
          <p:cNvPr id="315" name="Google Shape;315;p40"/>
          <p:cNvSpPr txBox="1"/>
          <p:nvPr/>
        </p:nvSpPr>
        <p:spPr>
          <a:xfrm>
            <a:off x="6715200" y="4095750"/>
            <a:ext cx="2271900" cy="9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Logan, John R. "The persistence of segregation in the 21st century metropolis." </a:t>
            </a:r>
            <a:r>
              <a:rPr i="1" lang="en" sz="1100">
                <a:solidFill>
                  <a:srgbClr val="FFFFFF"/>
                </a:solidFill>
              </a:rPr>
              <a:t>City &amp; community</a:t>
            </a:r>
            <a:r>
              <a:rPr lang="en" sz="1100">
                <a:solidFill>
                  <a:srgbClr val="FFFFFF"/>
                </a:solidFill>
              </a:rPr>
              <a:t> 12, no. 2 (2013).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1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Segregation change from 1990-2010: Black</a:t>
            </a:r>
            <a:endParaRPr/>
          </a:p>
        </p:txBody>
      </p:sp>
      <p:pic>
        <p:nvPicPr>
          <p:cNvPr id="321" name="Google Shape;32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561" y="865325"/>
            <a:ext cx="5256199" cy="415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1"/>
          <p:cNvSpPr txBox="1"/>
          <p:nvPr>
            <p:ph idx="4294967295" type="body"/>
          </p:nvPr>
        </p:nvSpPr>
        <p:spPr>
          <a:xfrm>
            <a:off x="5874300" y="11610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Black/non-Black segregation has decreased from 1990-2010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2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Segregation change from 1990-2010: Black</a:t>
            </a:r>
            <a:endParaRPr/>
          </a:p>
        </p:txBody>
      </p:sp>
      <p:pic>
        <p:nvPicPr>
          <p:cNvPr id="328" name="Google Shape;32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826" y="886475"/>
            <a:ext cx="5073207" cy="415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3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Segregation change from 1990-2010: Black</a:t>
            </a:r>
            <a:endParaRPr/>
          </a:p>
        </p:txBody>
      </p:sp>
      <p:pic>
        <p:nvPicPr>
          <p:cNvPr id="334" name="Google Shape;33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56475"/>
            <a:ext cx="4995426" cy="402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3"/>
          <p:cNvSpPr txBox="1"/>
          <p:nvPr>
            <p:ph idx="4294967295" type="body"/>
          </p:nvPr>
        </p:nvSpPr>
        <p:spPr>
          <a:xfrm>
            <a:off x="5874300" y="11610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Black persons became more likely to move into neighborhoods almost entirely occupied by non-Black persons.</a:t>
            </a:r>
            <a:endParaRPr/>
          </a:p>
        </p:txBody>
      </p:sp>
      <p:sp>
        <p:nvSpPr>
          <p:cNvPr id="336" name="Google Shape;336;p43"/>
          <p:cNvSpPr txBox="1"/>
          <p:nvPr/>
        </p:nvSpPr>
        <p:spPr>
          <a:xfrm>
            <a:off x="6328875" y="4027525"/>
            <a:ext cx="2808000" cy="9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Wilson, William Julius. </a:t>
            </a:r>
            <a:r>
              <a:rPr i="1" lang="en" sz="1100">
                <a:solidFill>
                  <a:srgbClr val="FFFFFF"/>
                </a:solidFill>
              </a:rPr>
              <a:t>The truly disadvantaged: The inner city, the underclass, and public policy</a:t>
            </a:r>
            <a:r>
              <a:rPr lang="en" sz="1100">
                <a:solidFill>
                  <a:srgbClr val="FFFFFF"/>
                </a:solidFill>
              </a:rPr>
              <a:t>. University of Chicago Press, 2012.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4"/>
          <p:cNvSpPr txBox="1"/>
          <p:nvPr>
            <p:ph type="title"/>
          </p:nvPr>
        </p:nvSpPr>
        <p:spPr>
          <a:xfrm>
            <a:off x="311700" y="3982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if we let there be more than one frustration function?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5"/>
          <p:cNvSpPr txBox="1"/>
          <p:nvPr>
            <p:ph type="title"/>
          </p:nvPr>
        </p:nvSpPr>
        <p:spPr>
          <a:xfrm>
            <a:off x="311700" y="3982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if we let there be more than one frustration function?</a:t>
            </a:r>
            <a:endParaRPr/>
          </a:p>
        </p:txBody>
      </p:sp>
      <p:pic>
        <p:nvPicPr>
          <p:cNvPr id="347" name="Google Shape;34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125" y="1752600"/>
            <a:ext cx="704850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7425" y="3133725"/>
            <a:ext cx="345757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4675" y="2724150"/>
            <a:ext cx="145732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90875" y="3629025"/>
            <a:ext cx="160972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95600" y="4468750"/>
            <a:ext cx="54102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76775" y="3962400"/>
            <a:ext cx="4676965" cy="45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6"/>
          <p:cNvSpPr txBox="1"/>
          <p:nvPr>
            <p:ph type="title"/>
          </p:nvPr>
        </p:nvSpPr>
        <p:spPr>
          <a:xfrm>
            <a:off x="2355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Clustering algorithm</a:t>
            </a:r>
            <a:endParaRPr/>
          </a:p>
        </p:txBody>
      </p:sp>
      <p:sp>
        <p:nvSpPr>
          <p:cNvPr id="358" name="Google Shape;358;p46"/>
          <p:cNvSpPr/>
          <p:nvPr/>
        </p:nvSpPr>
        <p:spPr>
          <a:xfrm>
            <a:off x="132125" y="2328313"/>
            <a:ext cx="1514600" cy="1181400"/>
          </a:xfrm>
          <a:prstGeom prst="flowChartProcess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Randomly assign counties to clusters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359" name="Google Shape;359;p46"/>
          <p:cNvSpPr/>
          <p:nvPr/>
        </p:nvSpPr>
        <p:spPr>
          <a:xfrm>
            <a:off x="2057650" y="2521463"/>
            <a:ext cx="1514600" cy="795100"/>
          </a:xfrm>
          <a:prstGeom prst="flowChartProcess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Calculate cluster-wide frustration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360" name="Google Shape;360;p46"/>
          <p:cNvSpPr/>
          <p:nvPr/>
        </p:nvSpPr>
        <p:spPr>
          <a:xfrm>
            <a:off x="3985525" y="2380213"/>
            <a:ext cx="2048325" cy="1077600"/>
          </a:xfrm>
          <a:prstGeom prst="flowChartProcess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Calculate likelihood for counties with each cluster frustration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361" name="Google Shape;361;p46"/>
          <p:cNvSpPr/>
          <p:nvPr/>
        </p:nvSpPr>
        <p:spPr>
          <a:xfrm>
            <a:off x="5168825" y="497400"/>
            <a:ext cx="2120375" cy="1077600"/>
          </a:xfrm>
          <a:prstGeom prst="flowChartProcess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Reassign counties to clusters with greatest likelihood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362" name="Google Shape;362;p46"/>
          <p:cNvSpPr/>
          <p:nvPr/>
        </p:nvSpPr>
        <p:spPr>
          <a:xfrm>
            <a:off x="7189600" y="4395475"/>
            <a:ext cx="669375" cy="572700"/>
          </a:xfrm>
          <a:prstGeom prst="flowChartProcess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END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363" name="Google Shape;363;p46"/>
          <p:cNvSpPr/>
          <p:nvPr/>
        </p:nvSpPr>
        <p:spPr>
          <a:xfrm>
            <a:off x="6500125" y="2250050"/>
            <a:ext cx="2048325" cy="1337925"/>
          </a:xfrm>
          <a:prstGeom prst="flowChartProcess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E</a:t>
            </a:r>
            <a:r>
              <a:rPr lang="en" sz="1700">
                <a:solidFill>
                  <a:srgbClr val="FFFFFF"/>
                </a:solidFill>
              </a:rPr>
              <a:t>ach county assigned to cluster with frustration that maximizes likelihood?</a:t>
            </a:r>
            <a:endParaRPr sz="1700">
              <a:solidFill>
                <a:srgbClr val="FFFFFF"/>
              </a:solidFill>
            </a:endParaRPr>
          </a:p>
        </p:txBody>
      </p:sp>
      <p:cxnSp>
        <p:nvCxnSpPr>
          <p:cNvPr id="364" name="Google Shape;364;p46"/>
          <p:cNvCxnSpPr>
            <a:endCxn id="359" idx="1"/>
          </p:cNvCxnSpPr>
          <p:nvPr/>
        </p:nvCxnSpPr>
        <p:spPr>
          <a:xfrm flipH="1" rot="10800000">
            <a:off x="1686850" y="2919013"/>
            <a:ext cx="370800" cy="6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5" name="Google Shape;365;p46"/>
          <p:cNvCxnSpPr>
            <a:stCxn id="358" idx="3"/>
            <a:endCxn id="359" idx="1"/>
          </p:cNvCxnSpPr>
          <p:nvPr/>
        </p:nvCxnSpPr>
        <p:spPr>
          <a:xfrm>
            <a:off x="1646725" y="2919013"/>
            <a:ext cx="4110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6" name="Google Shape;366;p46"/>
          <p:cNvCxnSpPr>
            <a:stCxn id="359" idx="3"/>
            <a:endCxn id="360" idx="1"/>
          </p:cNvCxnSpPr>
          <p:nvPr/>
        </p:nvCxnSpPr>
        <p:spPr>
          <a:xfrm>
            <a:off x="3572250" y="2919013"/>
            <a:ext cx="4134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7" name="Google Shape;367;p46"/>
          <p:cNvCxnSpPr>
            <a:stCxn id="360" idx="3"/>
            <a:endCxn id="363" idx="1"/>
          </p:cNvCxnSpPr>
          <p:nvPr/>
        </p:nvCxnSpPr>
        <p:spPr>
          <a:xfrm>
            <a:off x="6033850" y="2919013"/>
            <a:ext cx="4662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8" name="Google Shape;368;p46"/>
          <p:cNvSpPr/>
          <p:nvPr/>
        </p:nvSpPr>
        <p:spPr>
          <a:xfrm>
            <a:off x="7223575" y="3776124"/>
            <a:ext cx="601425" cy="375150"/>
          </a:xfrm>
          <a:prstGeom prst="flowChartProcess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yes</a:t>
            </a:r>
            <a:endParaRPr sz="1700">
              <a:solidFill>
                <a:srgbClr val="FFFFFF"/>
              </a:solidFill>
            </a:endParaRPr>
          </a:p>
        </p:txBody>
      </p:sp>
      <p:sp>
        <p:nvSpPr>
          <p:cNvPr id="369" name="Google Shape;369;p46"/>
          <p:cNvSpPr/>
          <p:nvPr/>
        </p:nvSpPr>
        <p:spPr>
          <a:xfrm>
            <a:off x="7223575" y="1718724"/>
            <a:ext cx="601425" cy="375150"/>
          </a:xfrm>
          <a:prstGeom prst="flowChartProcess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</a:rPr>
              <a:t>no</a:t>
            </a:r>
            <a:endParaRPr sz="1700">
              <a:solidFill>
                <a:srgbClr val="FFFFFF"/>
              </a:solidFill>
            </a:endParaRPr>
          </a:p>
        </p:txBody>
      </p:sp>
      <p:cxnSp>
        <p:nvCxnSpPr>
          <p:cNvPr id="370" name="Google Shape;370;p46"/>
          <p:cNvCxnSpPr>
            <a:endCxn id="369" idx="2"/>
          </p:cNvCxnSpPr>
          <p:nvPr/>
        </p:nvCxnSpPr>
        <p:spPr>
          <a:xfrm rot="10800000">
            <a:off x="7524288" y="2093874"/>
            <a:ext cx="0" cy="1563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1" name="Google Shape;371;p46"/>
          <p:cNvCxnSpPr>
            <a:stCxn id="369" idx="0"/>
            <a:endCxn id="361" idx="3"/>
          </p:cNvCxnSpPr>
          <p:nvPr/>
        </p:nvCxnSpPr>
        <p:spPr>
          <a:xfrm flipH="1" rot="5400000">
            <a:off x="7065438" y="1259874"/>
            <a:ext cx="682500" cy="235200"/>
          </a:xfrm>
          <a:prstGeom prst="bentConnector2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2" name="Google Shape;372;p46"/>
          <p:cNvCxnSpPr>
            <a:endCxn id="360" idx="0"/>
          </p:cNvCxnSpPr>
          <p:nvPr/>
        </p:nvCxnSpPr>
        <p:spPr>
          <a:xfrm rot="5400000">
            <a:off x="4417188" y="1628713"/>
            <a:ext cx="1344000" cy="159000"/>
          </a:xfrm>
          <a:prstGeom prst="bentConnector3">
            <a:avLst>
              <a:gd fmla="val 2592" name="adj1"/>
            </a:avLst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3" name="Google Shape;373;p46"/>
          <p:cNvCxnSpPr>
            <a:endCxn id="368" idx="0"/>
          </p:cNvCxnSpPr>
          <p:nvPr/>
        </p:nvCxnSpPr>
        <p:spPr>
          <a:xfrm>
            <a:off x="7524288" y="3588024"/>
            <a:ext cx="0" cy="1881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4" name="Google Shape;374;p46"/>
          <p:cNvCxnSpPr>
            <a:stCxn id="368" idx="2"/>
            <a:endCxn id="362" idx="0"/>
          </p:cNvCxnSpPr>
          <p:nvPr/>
        </p:nvCxnSpPr>
        <p:spPr>
          <a:xfrm>
            <a:off x="7524288" y="4151274"/>
            <a:ext cx="0" cy="2442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7"/>
          <p:cNvSpPr txBox="1"/>
          <p:nvPr>
            <p:ph type="title"/>
          </p:nvPr>
        </p:nvSpPr>
        <p:spPr>
          <a:xfrm>
            <a:off x="159300" y="216425"/>
            <a:ext cx="3639900" cy="11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Cluster analysis: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White/non-White ‘00</a:t>
            </a:r>
            <a:endParaRPr/>
          </a:p>
        </p:txBody>
      </p:sp>
      <p:pic>
        <p:nvPicPr>
          <p:cNvPr id="380" name="Google Shape;38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1670875"/>
            <a:ext cx="7806200" cy="329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8"/>
          <p:cNvSpPr txBox="1"/>
          <p:nvPr>
            <p:ph type="title"/>
          </p:nvPr>
        </p:nvSpPr>
        <p:spPr>
          <a:xfrm>
            <a:off x="159300" y="216425"/>
            <a:ext cx="3639900" cy="11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Cluster analysis: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White/non-White ‘00</a:t>
            </a:r>
            <a:endParaRPr/>
          </a:p>
        </p:txBody>
      </p:sp>
      <p:pic>
        <p:nvPicPr>
          <p:cNvPr id="386" name="Google Shape;38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1670875"/>
            <a:ext cx="7806200" cy="329972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48"/>
          <p:cNvSpPr txBox="1"/>
          <p:nvPr>
            <p:ph idx="4294967295" type="body"/>
          </p:nvPr>
        </p:nvSpPr>
        <p:spPr>
          <a:xfrm>
            <a:off x="3971225" y="183200"/>
            <a:ext cx="50202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White/non-White segregation is strongest in red counties, mostly due to decreased probability of non-White persons to move into all White neighborhoods.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Quality of clustering</a:t>
            </a:r>
            <a:endParaRPr/>
          </a:p>
        </p:txBody>
      </p:sp>
      <p:pic>
        <p:nvPicPr>
          <p:cNvPr id="393" name="Google Shape;39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9950" y="1129975"/>
            <a:ext cx="489271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Clustering counties with similar frustrations: White</a:t>
            </a:r>
            <a:endParaRPr/>
          </a:p>
        </p:txBody>
      </p:sp>
      <p:pic>
        <p:nvPicPr>
          <p:cNvPr id="399" name="Google Shape;399;p50"/>
          <p:cNvPicPr preferRelativeResize="0"/>
          <p:nvPr/>
        </p:nvPicPr>
        <p:blipFill rotWithShape="1">
          <a:blip r:embed="rId3">
            <a:alphaModFix/>
          </a:blip>
          <a:srcRect b="0" l="14642" r="4503" t="0"/>
          <a:stretch/>
        </p:blipFill>
        <p:spPr>
          <a:xfrm>
            <a:off x="393700" y="1271725"/>
            <a:ext cx="8432800" cy="355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1"/>
          <p:cNvSpPr txBox="1"/>
          <p:nvPr>
            <p:ph type="title"/>
          </p:nvPr>
        </p:nvSpPr>
        <p:spPr>
          <a:xfrm>
            <a:off x="311700" y="1945375"/>
            <a:ext cx="8520600" cy="121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Forecasting neighborhood scale demographic changes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Observed Dynamics on data subset</a:t>
            </a:r>
            <a:endParaRPr/>
          </a:p>
        </p:txBody>
      </p:sp>
      <p:sp>
        <p:nvSpPr>
          <p:cNvPr id="410" name="Google Shape;410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Data filters</a:t>
            </a:r>
            <a:endParaRPr b="1" sz="2100"/>
          </a:p>
          <a:p>
            <a:pPr indent="-361950" lvl="0" marL="457200" rtl="0" algn="l">
              <a:spcBef>
                <a:spcPts val="160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County Fraction: </a:t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100"/>
              <a:t>50%-70% White</a:t>
            </a:r>
            <a:endParaRPr sz="2100"/>
          </a:p>
          <a:p>
            <a:pPr indent="-361950" lvl="0" marL="457200" rtl="0" algn="l">
              <a:spcBef>
                <a:spcPts val="160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Blockgroup size: </a:t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100"/>
              <a:t>700-1300 Total persons</a:t>
            </a:r>
            <a:endParaRPr sz="2100"/>
          </a:p>
        </p:txBody>
      </p:sp>
      <p:pic>
        <p:nvPicPr>
          <p:cNvPr id="411" name="Google Shape;41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3850" y="1081088"/>
            <a:ext cx="4838700" cy="387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Observed Dynamics on data subset</a:t>
            </a:r>
            <a:endParaRPr/>
          </a:p>
        </p:txBody>
      </p:sp>
      <p:sp>
        <p:nvSpPr>
          <p:cNvPr id="417" name="Google Shape;417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Data filters</a:t>
            </a:r>
            <a:endParaRPr b="1" sz="2100"/>
          </a:p>
          <a:p>
            <a:pPr indent="-361950" lvl="0" marL="457200" rtl="0" algn="l">
              <a:spcBef>
                <a:spcPts val="160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County Fraction: </a:t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100"/>
              <a:t>50%-70% White</a:t>
            </a:r>
            <a:endParaRPr sz="2100"/>
          </a:p>
          <a:p>
            <a:pPr indent="-361950" lvl="0" marL="457200" rtl="0" algn="l">
              <a:spcBef>
                <a:spcPts val="160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Blockgroup size: </a:t>
            </a:r>
            <a:endParaRPr sz="21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100"/>
              <a:t>700-1300 Total persons</a:t>
            </a:r>
            <a:endParaRPr sz="2100"/>
          </a:p>
        </p:txBody>
      </p:sp>
      <p:pic>
        <p:nvPicPr>
          <p:cNvPr id="418" name="Google Shape;41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3850" y="1081088"/>
            <a:ext cx="4838700" cy="387667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53"/>
          <p:cNvSpPr/>
          <p:nvPr/>
        </p:nvSpPr>
        <p:spPr>
          <a:xfrm>
            <a:off x="5078925" y="2614800"/>
            <a:ext cx="290700" cy="17334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53"/>
          <p:cNvSpPr/>
          <p:nvPr/>
        </p:nvSpPr>
        <p:spPr>
          <a:xfrm>
            <a:off x="6856150" y="2638075"/>
            <a:ext cx="290700" cy="17100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53"/>
          <p:cNvSpPr/>
          <p:nvPr/>
        </p:nvSpPr>
        <p:spPr>
          <a:xfrm>
            <a:off x="8616000" y="1377350"/>
            <a:ext cx="290700" cy="29709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4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Observed Dynamics on data subset</a:t>
            </a:r>
            <a:endParaRPr/>
          </a:p>
        </p:txBody>
      </p:sp>
      <p:pic>
        <p:nvPicPr>
          <p:cNvPr id="427" name="Google Shape;42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550" y="924664"/>
            <a:ext cx="2494200" cy="199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4900" y="924665"/>
            <a:ext cx="2494200" cy="1998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8213" y="924663"/>
            <a:ext cx="2494200" cy="1998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5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Observed Dynamics on data subset</a:t>
            </a:r>
            <a:endParaRPr/>
          </a:p>
        </p:txBody>
      </p:sp>
      <p:pic>
        <p:nvPicPr>
          <p:cNvPr id="435" name="Google Shape;43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550" y="924664"/>
            <a:ext cx="2494200" cy="199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550" y="3038100"/>
            <a:ext cx="2494201" cy="19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4900" y="924665"/>
            <a:ext cx="2494200" cy="1998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24900" y="3020693"/>
            <a:ext cx="2494200" cy="199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48213" y="3020698"/>
            <a:ext cx="2494200" cy="1998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5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48213" y="924663"/>
            <a:ext cx="2494200" cy="1998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Simulating dynamics </a:t>
            </a:r>
            <a:endParaRPr/>
          </a:p>
        </p:txBody>
      </p:sp>
      <p:sp>
        <p:nvSpPr>
          <p:cNvPr id="446" name="Google Shape;446;p56"/>
          <p:cNvSpPr/>
          <p:nvPr/>
        </p:nvSpPr>
        <p:spPr>
          <a:xfrm>
            <a:off x="876300" y="1727050"/>
            <a:ext cx="2169000" cy="21690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56"/>
          <p:cNvSpPr/>
          <p:nvPr/>
        </p:nvSpPr>
        <p:spPr>
          <a:xfrm>
            <a:off x="10236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56"/>
          <p:cNvSpPr/>
          <p:nvPr/>
        </p:nvSpPr>
        <p:spPr>
          <a:xfrm>
            <a:off x="14046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56"/>
          <p:cNvSpPr/>
          <p:nvPr/>
        </p:nvSpPr>
        <p:spPr>
          <a:xfrm>
            <a:off x="1823775" y="1815625"/>
            <a:ext cx="294600" cy="294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56"/>
          <p:cNvSpPr/>
          <p:nvPr/>
        </p:nvSpPr>
        <p:spPr>
          <a:xfrm>
            <a:off x="22047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56"/>
          <p:cNvSpPr/>
          <p:nvPr/>
        </p:nvSpPr>
        <p:spPr>
          <a:xfrm>
            <a:off x="2585775" y="1815625"/>
            <a:ext cx="294600" cy="2946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56"/>
          <p:cNvSpPr/>
          <p:nvPr/>
        </p:nvSpPr>
        <p:spPr>
          <a:xfrm>
            <a:off x="1023675" y="22347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56"/>
          <p:cNvSpPr/>
          <p:nvPr/>
        </p:nvSpPr>
        <p:spPr>
          <a:xfrm>
            <a:off x="1404675" y="2653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56"/>
          <p:cNvSpPr/>
          <p:nvPr/>
        </p:nvSpPr>
        <p:spPr>
          <a:xfrm>
            <a:off x="1823775" y="3034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56"/>
          <p:cNvSpPr/>
          <p:nvPr/>
        </p:nvSpPr>
        <p:spPr>
          <a:xfrm>
            <a:off x="2204775" y="2653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56"/>
          <p:cNvSpPr/>
          <p:nvPr/>
        </p:nvSpPr>
        <p:spPr>
          <a:xfrm>
            <a:off x="2204775" y="22347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56"/>
          <p:cNvSpPr/>
          <p:nvPr/>
        </p:nvSpPr>
        <p:spPr>
          <a:xfrm>
            <a:off x="14046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56"/>
          <p:cNvSpPr/>
          <p:nvPr/>
        </p:nvSpPr>
        <p:spPr>
          <a:xfrm>
            <a:off x="14046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56"/>
          <p:cNvSpPr/>
          <p:nvPr/>
        </p:nvSpPr>
        <p:spPr>
          <a:xfrm>
            <a:off x="14046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56"/>
          <p:cNvSpPr/>
          <p:nvPr/>
        </p:nvSpPr>
        <p:spPr>
          <a:xfrm>
            <a:off x="1823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56"/>
          <p:cNvSpPr/>
          <p:nvPr/>
        </p:nvSpPr>
        <p:spPr>
          <a:xfrm>
            <a:off x="22047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56"/>
          <p:cNvSpPr/>
          <p:nvPr/>
        </p:nvSpPr>
        <p:spPr>
          <a:xfrm>
            <a:off x="25857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56"/>
          <p:cNvSpPr/>
          <p:nvPr/>
        </p:nvSpPr>
        <p:spPr>
          <a:xfrm>
            <a:off x="2585775" y="2653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56"/>
          <p:cNvSpPr/>
          <p:nvPr/>
        </p:nvSpPr>
        <p:spPr>
          <a:xfrm>
            <a:off x="25857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56"/>
          <p:cNvSpPr/>
          <p:nvPr/>
        </p:nvSpPr>
        <p:spPr>
          <a:xfrm>
            <a:off x="2585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56"/>
          <p:cNvSpPr/>
          <p:nvPr/>
        </p:nvSpPr>
        <p:spPr>
          <a:xfrm>
            <a:off x="2204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56"/>
          <p:cNvSpPr/>
          <p:nvPr/>
        </p:nvSpPr>
        <p:spPr>
          <a:xfrm>
            <a:off x="10236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56"/>
          <p:cNvSpPr/>
          <p:nvPr/>
        </p:nvSpPr>
        <p:spPr>
          <a:xfrm>
            <a:off x="10236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56"/>
          <p:cNvSpPr/>
          <p:nvPr/>
        </p:nvSpPr>
        <p:spPr>
          <a:xfrm>
            <a:off x="1023675" y="2653825"/>
            <a:ext cx="294600" cy="2946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56"/>
          <p:cNvSpPr/>
          <p:nvPr/>
        </p:nvSpPr>
        <p:spPr>
          <a:xfrm>
            <a:off x="1823775" y="2653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56"/>
          <p:cNvSpPr/>
          <p:nvPr/>
        </p:nvSpPr>
        <p:spPr>
          <a:xfrm>
            <a:off x="18237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Simulating dynamics </a:t>
            </a:r>
            <a:endParaRPr/>
          </a:p>
        </p:txBody>
      </p:sp>
      <p:sp>
        <p:nvSpPr>
          <p:cNvPr id="477" name="Google Shape;477;p57"/>
          <p:cNvSpPr/>
          <p:nvPr/>
        </p:nvSpPr>
        <p:spPr>
          <a:xfrm>
            <a:off x="876300" y="1727050"/>
            <a:ext cx="2169000" cy="21690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57"/>
          <p:cNvSpPr/>
          <p:nvPr/>
        </p:nvSpPr>
        <p:spPr>
          <a:xfrm>
            <a:off x="10236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57"/>
          <p:cNvSpPr/>
          <p:nvPr/>
        </p:nvSpPr>
        <p:spPr>
          <a:xfrm>
            <a:off x="14046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57"/>
          <p:cNvSpPr/>
          <p:nvPr/>
        </p:nvSpPr>
        <p:spPr>
          <a:xfrm>
            <a:off x="22047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57"/>
          <p:cNvSpPr/>
          <p:nvPr/>
        </p:nvSpPr>
        <p:spPr>
          <a:xfrm>
            <a:off x="2585775" y="1815625"/>
            <a:ext cx="294600" cy="2946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57"/>
          <p:cNvSpPr/>
          <p:nvPr/>
        </p:nvSpPr>
        <p:spPr>
          <a:xfrm>
            <a:off x="1023675" y="22347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57"/>
          <p:cNvSpPr/>
          <p:nvPr/>
        </p:nvSpPr>
        <p:spPr>
          <a:xfrm>
            <a:off x="1404675" y="2653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57"/>
          <p:cNvSpPr/>
          <p:nvPr/>
        </p:nvSpPr>
        <p:spPr>
          <a:xfrm>
            <a:off x="1823775" y="3034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57"/>
          <p:cNvSpPr/>
          <p:nvPr/>
        </p:nvSpPr>
        <p:spPr>
          <a:xfrm>
            <a:off x="2204775" y="2653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57"/>
          <p:cNvSpPr/>
          <p:nvPr/>
        </p:nvSpPr>
        <p:spPr>
          <a:xfrm>
            <a:off x="2204775" y="22347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57"/>
          <p:cNvSpPr/>
          <p:nvPr/>
        </p:nvSpPr>
        <p:spPr>
          <a:xfrm>
            <a:off x="14046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57"/>
          <p:cNvSpPr/>
          <p:nvPr/>
        </p:nvSpPr>
        <p:spPr>
          <a:xfrm>
            <a:off x="14046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57"/>
          <p:cNvSpPr/>
          <p:nvPr/>
        </p:nvSpPr>
        <p:spPr>
          <a:xfrm>
            <a:off x="14046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57"/>
          <p:cNvSpPr/>
          <p:nvPr/>
        </p:nvSpPr>
        <p:spPr>
          <a:xfrm>
            <a:off x="1823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57"/>
          <p:cNvSpPr/>
          <p:nvPr/>
        </p:nvSpPr>
        <p:spPr>
          <a:xfrm>
            <a:off x="22047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57"/>
          <p:cNvSpPr/>
          <p:nvPr/>
        </p:nvSpPr>
        <p:spPr>
          <a:xfrm>
            <a:off x="25857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57"/>
          <p:cNvSpPr/>
          <p:nvPr/>
        </p:nvSpPr>
        <p:spPr>
          <a:xfrm>
            <a:off x="2585775" y="2653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57"/>
          <p:cNvSpPr/>
          <p:nvPr/>
        </p:nvSpPr>
        <p:spPr>
          <a:xfrm>
            <a:off x="25857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57"/>
          <p:cNvSpPr/>
          <p:nvPr/>
        </p:nvSpPr>
        <p:spPr>
          <a:xfrm>
            <a:off x="2585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57"/>
          <p:cNvSpPr/>
          <p:nvPr/>
        </p:nvSpPr>
        <p:spPr>
          <a:xfrm>
            <a:off x="2204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57"/>
          <p:cNvSpPr/>
          <p:nvPr/>
        </p:nvSpPr>
        <p:spPr>
          <a:xfrm>
            <a:off x="10236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57"/>
          <p:cNvSpPr/>
          <p:nvPr/>
        </p:nvSpPr>
        <p:spPr>
          <a:xfrm>
            <a:off x="10236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57"/>
          <p:cNvSpPr/>
          <p:nvPr/>
        </p:nvSpPr>
        <p:spPr>
          <a:xfrm>
            <a:off x="1023675" y="2653825"/>
            <a:ext cx="294600" cy="2946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57"/>
          <p:cNvSpPr/>
          <p:nvPr/>
        </p:nvSpPr>
        <p:spPr>
          <a:xfrm>
            <a:off x="1823775" y="2653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57"/>
          <p:cNvSpPr/>
          <p:nvPr/>
        </p:nvSpPr>
        <p:spPr>
          <a:xfrm>
            <a:off x="18237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Simulating dynamics </a:t>
            </a:r>
            <a:endParaRPr/>
          </a:p>
        </p:txBody>
      </p:sp>
      <p:sp>
        <p:nvSpPr>
          <p:cNvPr id="507" name="Google Shape;507;p58"/>
          <p:cNvSpPr/>
          <p:nvPr/>
        </p:nvSpPr>
        <p:spPr>
          <a:xfrm>
            <a:off x="1137975" y="130127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8"/>
          <p:cNvSpPr/>
          <p:nvPr/>
        </p:nvSpPr>
        <p:spPr>
          <a:xfrm>
            <a:off x="2357175" y="130127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9" name="Google Shape;509;p58"/>
          <p:cNvCxnSpPr/>
          <p:nvPr/>
        </p:nvCxnSpPr>
        <p:spPr>
          <a:xfrm flipH="1" rot="-5400000">
            <a:off x="1428475" y="1433575"/>
            <a:ext cx="530400" cy="522000"/>
          </a:xfrm>
          <a:prstGeom prst="bentConnector3">
            <a:avLst>
              <a:gd fmla="val 2578" name="adj1"/>
            </a:avLst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0" name="Google Shape;510;p58"/>
          <p:cNvCxnSpPr>
            <a:stCxn id="508" idx="2"/>
          </p:cNvCxnSpPr>
          <p:nvPr/>
        </p:nvCxnSpPr>
        <p:spPr>
          <a:xfrm rot="10800000">
            <a:off x="1923975" y="1447675"/>
            <a:ext cx="433200" cy="9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1" name="Google Shape;511;p58"/>
          <p:cNvSpPr txBox="1"/>
          <p:nvPr/>
        </p:nvSpPr>
        <p:spPr>
          <a:xfrm>
            <a:off x="1759075" y="991975"/>
            <a:ext cx="342900" cy="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3F3F3"/>
                </a:solidFill>
              </a:rPr>
              <a:t>?</a:t>
            </a:r>
            <a:endParaRPr sz="2400">
              <a:solidFill>
                <a:srgbClr val="F3F3F3"/>
              </a:solidFill>
            </a:endParaRPr>
          </a:p>
        </p:txBody>
      </p:sp>
      <p:sp>
        <p:nvSpPr>
          <p:cNvPr id="512" name="Google Shape;512;p58"/>
          <p:cNvSpPr/>
          <p:nvPr/>
        </p:nvSpPr>
        <p:spPr>
          <a:xfrm>
            <a:off x="876300" y="1727050"/>
            <a:ext cx="2169000" cy="21690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58"/>
          <p:cNvSpPr/>
          <p:nvPr/>
        </p:nvSpPr>
        <p:spPr>
          <a:xfrm>
            <a:off x="10236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58"/>
          <p:cNvSpPr/>
          <p:nvPr/>
        </p:nvSpPr>
        <p:spPr>
          <a:xfrm>
            <a:off x="14046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58"/>
          <p:cNvSpPr/>
          <p:nvPr/>
        </p:nvSpPr>
        <p:spPr>
          <a:xfrm>
            <a:off x="22047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58"/>
          <p:cNvSpPr/>
          <p:nvPr/>
        </p:nvSpPr>
        <p:spPr>
          <a:xfrm>
            <a:off x="2585775" y="1815625"/>
            <a:ext cx="294600" cy="2946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58"/>
          <p:cNvSpPr/>
          <p:nvPr/>
        </p:nvSpPr>
        <p:spPr>
          <a:xfrm>
            <a:off x="1023675" y="22347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58"/>
          <p:cNvSpPr/>
          <p:nvPr/>
        </p:nvSpPr>
        <p:spPr>
          <a:xfrm>
            <a:off x="1404675" y="2653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58"/>
          <p:cNvSpPr/>
          <p:nvPr/>
        </p:nvSpPr>
        <p:spPr>
          <a:xfrm>
            <a:off x="1823775" y="3034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58"/>
          <p:cNvSpPr/>
          <p:nvPr/>
        </p:nvSpPr>
        <p:spPr>
          <a:xfrm>
            <a:off x="2204775" y="2653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58"/>
          <p:cNvSpPr/>
          <p:nvPr/>
        </p:nvSpPr>
        <p:spPr>
          <a:xfrm>
            <a:off x="2204775" y="22347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58"/>
          <p:cNvSpPr/>
          <p:nvPr/>
        </p:nvSpPr>
        <p:spPr>
          <a:xfrm>
            <a:off x="14046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58"/>
          <p:cNvSpPr/>
          <p:nvPr/>
        </p:nvSpPr>
        <p:spPr>
          <a:xfrm>
            <a:off x="14046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58"/>
          <p:cNvSpPr/>
          <p:nvPr/>
        </p:nvSpPr>
        <p:spPr>
          <a:xfrm>
            <a:off x="14046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58"/>
          <p:cNvSpPr/>
          <p:nvPr/>
        </p:nvSpPr>
        <p:spPr>
          <a:xfrm>
            <a:off x="1823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58"/>
          <p:cNvSpPr/>
          <p:nvPr/>
        </p:nvSpPr>
        <p:spPr>
          <a:xfrm>
            <a:off x="22047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58"/>
          <p:cNvSpPr/>
          <p:nvPr/>
        </p:nvSpPr>
        <p:spPr>
          <a:xfrm>
            <a:off x="25857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58"/>
          <p:cNvSpPr/>
          <p:nvPr/>
        </p:nvSpPr>
        <p:spPr>
          <a:xfrm>
            <a:off x="2585775" y="2653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58"/>
          <p:cNvSpPr/>
          <p:nvPr/>
        </p:nvSpPr>
        <p:spPr>
          <a:xfrm>
            <a:off x="25857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58"/>
          <p:cNvSpPr/>
          <p:nvPr/>
        </p:nvSpPr>
        <p:spPr>
          <a:xfrm>
            <a:off x="2585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58"/>
          <p:cNvSpPr/>
          <p:nvPr/>
        </p:nvSpPr>
        <p:spPr>
          <a:xfrm>
            <a:off x="2204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58"/>
          <p:cNvSpPr/>
          <p:nvPr/>
        </p:nvSpPr>
        <p:spPr>
          <a:xfrm>
            <a:off x="10236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58"/>
          <p:cNvSpPr/>
          <p:nvPr/>
        </p:nvSpPr>
        <p:spPr>
          <a:xfrm>
            <a:off x="10236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8"/>
          <p:cNvSpPr/>
          <p:nvPr/>
        </p:nvSpPr>
        <p:spPr>
          <a:xfrm>
            <a:off x="1023675" y="2653825"/>
            <a:ext cx="294600" cy="2946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58"/>
          <p:cNvSpPr/>
          <p:nvPr/>
        </p:nvSpPr>
        <p:spPr>
          <a:xfrm>
            <a:off x="1823775" y="2653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58"/>
          <p:cNvSpPr/>
          <p:nvPr/>
        </p:nvSpPr>
        <p:spPr>
          <a:xfrm>
            <a:off x="18237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Simulating dynamics </a:t>
            </a:r>
            <a:endParaRPr/>
          </a:p>
        </p:txBody>
      </p:sp>
      <p:pic>
        <p:nvPicPr>
          <p:cNvPr id="542" name="Google Shape;542;p59"/>
          <p:cNvPicPr preferRelativeResize="0"/>
          <p:nvPr/>
        </p:nvPicPr>
        <p:blipFill rotWithShape="1">
          <a:blip r:embed="rId3">
            <a:alphaModFix/>
          </a:blip>
          <a:srcRect b="37843" l="0" r="0" t="29354"/>
          <a:stretch/>
        </p:blipFill>
        <p:spPr>
          <a:xfrm>
            <a:off x="4335475" y="2539525"/>
            <a:ext cx="3445775" cy="206105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59"/>
          <p:cNvSpPr/>
          <p:nvPr/>
        </p:nvSpPr>
        <p:spPr>
          <a:xfrm>
            <a:off x="1137975" y="130127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59"/>
          <p:cNvSpPr/>
          <p:nvPr/>
        </p:nvSpPr>
        <p:spPr>
          <a:xfrm>
            <a:off x="2357175" y="130127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5" name="Google Shape;545;p59"/>
          <p:cNvCxnSpPr/>
          <p:nvPr/>
        </p:nvCxnSpPr>
        <p:spPr>
          <a:xfrm flipH="1" rot="-5400000">
            <a:off x="1428475" y="1433575"/>
            <a:ext cx="530400" cy="522000"/>
          </a:xfrm>
          <a:prstGeom prst="bentConnector3">
            <a:avLst>
              <a:gd fmla="val 2578" name="adj1"/>
            </a:avLst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6" name="Google Shape;546;p59"/>
          <p:cNvCxnSpPr>
            <a:stCxn id="544" idx="2"/>
          </p:cNvCxnSpPr>
          <p:nvPr/>
        </p:nvCxnSpPr>
        <p:spPr>
          <a:xfrm rot="10800000">
            <a:off x="1923975" y="1447675"/>
            <a:ext cx="433200" cy="9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7" name="Google Shape;547;p59"/>
          <p:cNvSpPr txBox="1"/>
          <p:nvPr/>
        </p:nvSpPr>
        <p:spPr>
          <a:xfrm>
            <a:off x="1759075" y="991975"/>
            <a:ext cx="342900" cy="4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3F3F3"/>
                </a:solidFill>
              </a:rPr>
              <a:t>?</a:t>
            </a:r>
            <a:endParaRPr sz="2400">
              <a:solidFill>
                <a:srgbClr val="F3F3F3"/>
              </a:solidFill>
            </a:endParaRPr>
          </a:p>
        </p:txBody>
      </p:sp>
      <p:sp>
        <p:nvSpPr>
          <p:cNvPr id="548" name="Google Shape;548;p59"/>
          <p:cNvSpPr/>
          <p:nvPr/>
        </p:nvSpPr>
        <p:spPr>
          <a:xfrm>
            <a:off x="876300" y="1727050"/>
            <a:ext cx="2169000" cy="2169000"/>
          </a:xfrm>
          <a:prstGeom prst="rect">
            <a:avLst/>
          </a:prstGeom>
          <a:noFill/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59"/>
          <p:cNvSpPr/>
          <p:nvPr/>
        </p:nvSpPr>
        <p:spPr>
          <a:xfrm>
            <a:off x="10236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59"/>
          <p:cNvSpPr/>
          <p:nvPr/>
        </p:nvSpPr>
        <p:spPr>
          <a:xfrm>
            <a:off x="14046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59"/>
          <p:cNvSpPr/>
          <p:nvPr/>
        </p:nvSpPr>
        <p:spPr>
          <a:xfrm>
            <a:off x="2204775" y="18156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59"/>
          <p:cNvSpPr/>
          <p:nvPr/>
        </p:nvSpPr>
        <p:spPr>
          <a:xfrm>
            <a:off x="2585775" y="1815625"/>
            <a:ext cx="294600" cy="2946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59"/>
          <p:cNvSpPr/>
          <p:nvPr/>
        </p:nvSpPr>
        <p:spPr>
          <a:xfrm>
            <a:off x="1023675" y="22347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59"/>
          <p:cNvSpPr/>
          <p:nvPr/>
        </p:nvSpPr>
        <p:spPr>
          <a:xfrm>
            <a:off x="1404675" y="2653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59"/>
          <p:cNvSpPr/>
          <p:nvPr/>
        </p:nvSpPr>
        <p:spPr>
          <a:xfrm>
            <a:off x="1823775" y="3034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59"/>
          <p:cNvSpPr/>
          <p:nvPr/>
        </p:nvSpPr>
        <p:spPr>
          <a:xfrm>
            <a:off x="2204775" y="26538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59"/>
          <p:cNvSpPr/>
          <p:nvPr/>
        </p:nvSpPr>
        <p:spPr>
          <a:xfrm>
            <a:off x="2204775" y="2234725"/>
            <a:ext cx="294600" cy="2946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59"/>
          <p:cNvSpPr/>
          <p:nvPr/>
        </p:nvSpPr>
        <p:spPr>
          <a:xfrm>
            <a:off x="14046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59"/>
          <p:cNvSpPr/>
          <p:nvPr/>
        </p:nvSpPr>
        <p:spPr>
          <a:xfrm>
            <a:off x="14046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59"/>
          <p:cNvSpPr/>
          <p:nvPr/>
        </p:nvSpPr>
        <p:spPr>
          <a:xfrm>
            <a:off x="14046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59"/>
          <p:cNvSpPr/>
          <p:nvPr/>
        </p:nvSpPr>
        <p:spPr>
          <a:xfrm>
            <a:off x="1823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59"/>
          <p:cNvSpPr/>
          <p:nvPr/>
        </p:nvSpPr>
        <p:spPr>
          <a:xfrm>
            <a:off x="22047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59"/>
          <p:cNvSpPr/>
          <p:nvPr/>
        </p:nvSpPr>
        <p:spPr>
          <a:xfrm>
            <a:off x="25857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59"/>
          <p:cNvSpPr/>
          <p:nvPr/>
        </p:nvSpPr>
        <p:spPr>
          <a:xfrm>
            <a:off x="2585775" y="2653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59"/>
          <p:cNvSpPr/>
          <p:nvPr/>
        </p:nvSpPr>
        <p:spPr>
          <a:xfrm>
            <a:off x="25857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59"/>
          <p:cNvSpPr/>
          <p:nvPr/>
        </p:nvSpPr>
        <p:spPr>
          <a:xfrm>
            <a:off x="2585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59"/>
          <p:cNvSpPr/>
          <p:nvPr/>
        </p:nvSpPr>
        <p:spPr>
          <a:xfrm>
            <a:off x="22047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59"/>
          <p:cNvSpPr/>
          <p:nvPr/>
        </p:nvSpPr>
        <p:spPr>
          <a:xfrm>
            <a:off x="1023675" y="34539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59"/>
          <p:cNvSpPr/>
          <p:nvPr/>
        </p:nvSpPr>
        <p:spPr>
          <a:xfrm>
            <a:off x="1023675" y="3034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59"/>
          <p:cNvSpPr/>
          <p:nvPr/>
        </p:nvSpPr>
        <p:spPr>
          <a:xfrm>
            <a:off x="1023675" y="2653825"/>
            <a:ext cx="294600" cy="2946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59"/>
          <p:cNvSpPr/>
          <p:nvPr/>
        </p:nvSpPr>
        <p:spPr>
          <a:xfrm>
            <a:off x="1823775" y="26538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59"/>
          <p:cNvSpPr/>
          <p:nvPr/>
        </p:nvSpPr>
        <p:spPr>
          <a:xfrm>
            <a:off x="1823775" y="2234725"/>
            <a:ext cx="294600" cy="2946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3" name="Google Shape;573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1506" y="1143775"/>
            <a:ext cx="4981041" cy="91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60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Simulating dynamic approach to steady state distribution </a:t>
            </a:r>
            <a:endParaRPr/>
          </a:p>
        </p:txBody>
      </p:sp>
      <p:pic>
        <p:nvPicPr>
          <p:cNvPr id="579" name="Google Shape;579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1525" y="1928725"/>
            <a:ext cx="4089475" cy="3013301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60"/>
          <p:cNvSpPr txBox="1"/>
          <p:nvPr/>
        </p:nvSpPr>
        <p:spPr>
          <a:xfrm rot="-5400000">
            <a:off x="5854700" y="3060700"/>
            <a:ext cx="21618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2"/>
                </a:solidFill>
              </a:rPr>
              <a:t>Probability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61"/>
          <p:cNvSpPr txBox="1"/>
          <p:nvPr/>
        </p:nvSpPr>
        <p:spPr>
          <a:xfrm>
            <a:off x="457172" y="204769"/>
            <a:ext cx="8228700" cy="8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Nationwide demographic change</a:t>
            </a:r>
            <a:endParaRPr b="1" sz="3700" strike="noStrike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86" name="Google Shape;58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78" y="1063765"/>
            <a:ext cx="4848225" cy="3914775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61"/>
          <p:cNvSpPr txBox="1"/>
          <p:nvPr/>
        </p:nvSpPr>
        <p:spPr>
          <a:xfrm>
            <a:off x="5566775" y="1156050"/>
            <a:ext cx="3119100" cy="37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Hispanic growth</a:t>
            </a:r>
            <a:endParaRPr sz="2400" u="sng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+15 million</a:t>
            </a:r>
            <a:endParaRPr sz="24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Other growth</a:t>
            </a:r>
            <a:endParaRPr sz="2400" u="sng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+12 million</a:t>
            </a:r>
            <a:endParaRPr sz="24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White % Change</a:t>
            </a:r>
            <a:endParaRPr sz="2400" u="sng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-5.4%</a:t>
            </a:r>
            <a:endParaRPr sz="24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62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Accounting for nationwide change in fraction</a:t>
            </a:r>
            <a:r>
              <a:rPr lang="en"/>
              <a:t> </a:t>
            </a:r>
            <a:endParaRPr/>
          </a:p>
        </p:txBody>
      </p:sp>
      <p:pic>
        <p:nvPicPr>
          <p:cNvPr id="593" name="Google Shape;59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7300" y="1815275"/>
            <a:ext cx="4313100" cy="3178075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62"/>
          <p:cNvSpPr txBox="1"/>
          <p:nvPr/>
        </p:nvSpPr>
        <p:spPr>
          <a:xfrm rot="-5400000">
            <a:off x="6018850" y="2946400"/>
            <a:ext cx="21618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2"/>
                </a:solidFill>
              </a:rPr>
              <a:t>Probability</a:t>
            </a:r>
            <a:endParaRPr/>
          </a:p>
        </p:txBody>
      </p:sp>
      <p:pic>
        <p:nvPicPr>
          <p:cNvPr id="595" name="Google Shape;595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7700" y="742066"/>
            <a:ext cx="5192724" cy="828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63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scale matching</a:t>
            </a:r>
            <a:endParaRPr/>
          </a:p>
        </p:txBody>
      </p:sp>
      <p:pic>
        <p:nvPicPr>
          <p:cNvPr id="601" name="Google Shape;601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0978" y="1059437"/>
            <a:ext cx="2108060" cy="1659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08209" y="1044725"/>
            <a:ext cx="2108058" cy="1688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5342" y="1044729"/>
            <a:ext cx="2108058" cy="1688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06600" y="2914022"/>
            <a:ext cx="6862191" cy="1813528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63"/>
          <p:cNvSpPr txBox="1"/>
          <p:nvPr/>
        </p:nvSpPr>
        <p:spPr>
          <a:xfrm>
            <a:off x="114300" y="1473200"/>
            <a:ext cx="17781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Observed</a:t>
            </a:r>
            <a:endParaRPr sz="1100"/>
          </a:p>
        </p:txBody>
      </p:sp>
      <p:sp>
        <p:nvSpPr>
          <p:cNvPr id="606" name="Google Shape;606;p63"/>
          <p:cNvSpPr txBox="1"/>
          <p:nvPr/>
        </p:nvSpPr>
        <p:spPr>
          <a:xfrm>
            <a:off x="114300" y="3378200"/>
            <a:ext cx="1778100" cy="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Forecasted</a:t>
            </a:r>
            <a:endParaRPr sz="11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462" y="2419362"/>
            <a:ext cx="3487601" cy="2569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2" name="Google Shape;612;p64"/>
          <p:cNvGrpSpPr/>
          <p:nvPr/>
        </p:nvGrpSpPr>
        <p:grpSpPr>
          <a:xfrm>
            <a:off x="787389" y="632942"/>
            <a:ext cx="3127728" cy="1704170"/>
            <a:chOff x="445728" y="4441308"/>
            <a:chExt cx="4719675" cy="2595050"/>
          </a:xfrm>
        </p:grpSpPr>
        <p:pic>
          <p:nvPicPr>
            <p:cNvPr id="613" name="Google Shape;613;p64"/>
            <p:cNvPicPr preferRelativeResize="0"/>
            <p:nvPr/>
          </p:nvPicPr>
          <p:blipFill rotWithShape="1">
            <a:blip r:embed="rId4">
              <a:alphaModFix/>
            </a:blip>
            <a:srcRect b="57923" l="0" r="70173" t="0"/>
            <a:stretch/>
          </p:blipFill>
          <p:spPr>
            <a:xfrm>
              <a:off x="445728" y="4738021"/>
              <a:ext cx="1479999" cy="2077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4" name="Google Shape;614;p64"/>
            <p:cNvPicPr preferRelativeResize="0"/>
            <p:nvPr/>
          </p:nvPicPr>
          <p:blipFill rotWithShape="1">
            <a:blip r:embed="rId4">
              <a:alphaModFix/>
            </a:blip>
            <a:srcRect b="0" l="87491" r="0" t="56797"/>
            <a:stretch/>
          </p:blipFill>
          <p:spPr>
            <a:xfrm>
              <a:off x="4544728" y="4625658"/>
              <a:ext cx="620675" cy="213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5" name="Google Shape;615;p64"/>
            <p:cNvPicPr preferRelativeResize="0"/>
            <p:nvPr/>
          </p:nvPicPr>
          <p:blipFill rotWithShape="1">
            <a:blip r:embed="rId4">
              <a:alphaModFix/>
            </a:blip>
            <a:srcRect b="0" l="0" r="71457" t="48992"/>
            <a:stretch/>
          </p:blipFill>
          <p:spPr>
            <a:xfrm>
              <a:off x="3155653" y="4441308"/>
              <a:ext cx="1416300" cy="251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6" name="Google Shape;616;p64"/>
            <p:cNvPicPr preferRelativeResize="0"/>
            <p:nvPr/>
          </p:nvPicPr>
          <p:blipFill rotWithShape="1">
            <a:blip r:embed="rId4">
              <a:alphaModFix/>
            </a:blip>
            <a:srcRect b="53787" l="50900" r="16869" t="0"/>
            <a:stretch/>
          </p:blipFill>
          <p:spPr>
            <a:xfrm>
              <a:off x="1556353" y="4754283"/>
              <a:ext cx="1599300" cy="22820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17" name="Google Shape;617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8275" y="747913"/>
            <a:ext cx="3487599" cy="1474222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64"/>
          <p:cNvSpPr txBox="1"/>
          <p:nvPr/>
        </p:nvSpPr>
        <p:spPr>
          <a:xfrm>
            <a:off x="3784600" y="38100"/>
            <a:ext cx="189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Overview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462" y="2419362"/>
            <a:ext cx="3487601" cy="2569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4" name="Google Shape;624;p65"/>
          <p:cNvGrpSpPr/>
          <p:nvPr/>
        </p:nvGrpSpPr>
        <p:grpSpPr>
          <a:xfrm>
            <a:off x="787389" y="632942"/>
            <a:ext cx="3127728" cy="1704170"/>
            <a:chOff x="445728" y="4441308"/>
            <a:chExt cx="4719675" cy="2595050"/>
          </a:xfrm>
        </p:grpSpPr>
        <p:pic>
          <p:nvPicPr>
            <p:cNvPr id="625" name="Google Shape;625;p65"/>
            <p:cNvPicPr preferRelativeResize="0"/>
            <p:nvPr/>
          </p:nvPicPr>
          <p:blipFill rotWithShape="1">
            <a:blip r:embed="rId4">
              <a:alphaModFix/>
            </a:blip>
            <a:srcRect b="57923" l="0" r="70173" t="0"/>
            <a:stretch/>
          </p:blipFill>
          <p:spPr>
            <a:xfrm>
              <a:off x="445728" y="4738021"/>
              <a:ext cx="1479999" cy="2077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6" name="Google Shape;626;p65"/>
            <p:cNvPicPr preferRelativeResize="0"/>
            <p:nvPr/>
          </p:nvPicPr>
          <p:blipFill rotWithShape="1">
            <a:blip r:embed="rId4">
              <a:alphaModFix/>
            </a:blip>
            <a:srcRect b="0" l="87491" r="0" t="56797"/>
            <a:stretch/>
          </p:blipFill>
          <p:spPr>
            <a:xfrm>
              <a:off x="4544728" y="4625658"/>
              <a:ext cx="620675" cy="21333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7" name="Google Shape;627;p65"/>
            <p:cNvPicPr preferRelativeResize="0"/>
            <p:nvPr/>
          </p:nvPicPr>
          <p:blipFill rotWithShape="1">
            <a:blip r:embed="rId4">
              <a:alphaModFix/>
            </a:blip>
            <a:srcRect b="0" l="0" r="71457" t="48992"/>
            <a:stretch/>
          </p:blipFill>
          <p:spPr>
            <a:xfrm>
              <a:off x="3155653" y="4441308"/>
              <a:ext cx="1416300" cy="251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8" name="Google Shape;628;p65"/>
            <p:cNvPicPr preferRelativeResize="0"/>
            <p:nvPr/>
          </p:nvPicPr>
          <p:blipFill rotWithShape="1">
            <a:blip r:embed="rId4">
              <a:alphaModFix/>
            </a:blip>
            <a:srcRect b="53787" l="50900" r="16869" t="0"/>
            <a:stretch/>
          </p:blipFill>
          <p:spPr>
            <a:xfrm>
              <a:off x="1556353" y="4754283"/>
              <a:ext cx="1599300" cy="22820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29" name="Google Shape;629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8275" y="747913"/>
            <a:ext cx="3487599" cy="1474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55800" y="3153025"/>
            <a:ext cx="2872550" cy="17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65"/>
          <p:cNvSpPr txBox="1"/>
          <p:nvPr/>
        </p:nvSpPr>
        <p:spPr>
          <a:xfrm>
            <a:off x="3784600" y="38100"/>
            <a:ext cx="189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Overview</a:t>
            </a:r>
            <a:endParaRPr/>
          </a:p>
        </p:txBody>
      </p:sp>
      <p:sp>
        <p:nvSpPr>
          <p:cNvPr id="632" name="Google Shape;632;p65"/>
          <p:cNvSpPr txBox="1"/>
          <p:nvPr/>
        </p:nvSpPr>
        <p:spPr>
          <a:xfrm>
            <a:off x="5024475" y="2457450"/>
            <a:ext cx="35607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Multigroup Analysis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