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46" r:id="rId1"/>
  </p:sldMasterIdLst>
  <p:sldIdLst>
    <p:sldId id="257" r:id="rId2"/>
    <p:sldId id="259" r:id="rId3"/>
    <p:sldId id="260" r:id="rId4"/>
    <p:sldId id="261" r:id="rId5"/>
    <p:sldId id="263" r:id="rId6"/>
    <p:sldId id="264" r:id="rId7"/>
    <p:sldId id="262" r:id="rId8"/>
    <p:sldId id="258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A8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936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0-06-19T04:43:25.117" idx="1">
    <p:pos x="7027" y="864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6/19/2020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331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6/19/2020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670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6/19/2020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16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6/19/2020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663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6/19/2020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194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6/19/2020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860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6/19/2020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422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6/19/2020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282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6/19/2020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26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6/19/2020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26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6/19/2020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827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6/19/2020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498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47" r:id="rId3"/>
    <p:sldLayoutId id="2147483743" r:id="rId4"/>
    <p:sldLayoutId id="2147483738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A9286AD2-18A9-4868-A4E3-7A2097A20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FD68DA-43BA-4508-8DE2-BA9BB7B2F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89754" y="639097"/>
            <a:ext cx="6253317" cy="3686015"/>
          </a:xfrm>
        </p:spPr>
        <p:txBody>
          <a:bodyPr>
            <a:normAutofit/>
          </a:bodyPr>
          <a:lstStyle/>
          <a:p>
            <a:r>
              <a:rPr lang="en-US" sz="8000" dirty="0"/>
              <a:t>Torricelli-Style Social Barometer </a:t>
            </a:r>
          </a:p>
        </p:txBody>
      </p:sp>
      <p:pic>
        <p:nvPicPr>
          <p:cNvPr id="5" name="Picture 4" descr="A picture containing building, sitting, bench, side&#10;&#10;Description automatically generated">
            <a:extLst>
              <a:ext uri="{FF2B5EF4-FFF2-40B4-BE49-F238E27FC236}">
                <a16:creationId xmlns:a16="http://schemas.microsoft.com/office/drawing/2014/main" id="{282CF6DD-7FE8-4063-9551-1B7BBCE92A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1"/>
            <a:ext cx="4635315" cy="6857999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7A7CD63-7EC3-44F3-95D0-595C4019F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27754" y="4498925"/>
            <a:ext cx="5636107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ubtitle 2">
            <a:extLst>
              <a:ext uri="{FF2B5EF4-FFF2-40B4-BE49-F238E27FC236}">
                <a16:creationId xmlns:a16="http://schemas.microsoft.com/office/drawing/2014/main" id="{D1D35F49-47BE-4D51-AEE5-5A4412797DEB}"/>
              </a:ext>
            </a:extLst>
          </p:cNvPr>
          <p:cNvSpPr txBox="1">
            <a:spLocks/>
          </p:cNvSpPr>
          <p:nvPr/>
        </p:nvSpPr>
        <p:spPr>
          <a:xfrm>
            <a:off x="5273724" y="360793"/>
            <a:ext cx="6269347" cy="1021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 Theoretical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EB9C50B-15E1-4000-B994-8DADA6D1A561}"/>
              </a:ext>
            </a:extLst>
          </p:cNvPr>
          <p:cNvSpPr txBox="1">
            <a:spLocks/>
          </p:cNvSpPr>
          <p:nvPr/>
        </p:nvSpPr>
        <p:spPr>
          <a:xfrm>
            <a:off x="5264198" y="4666093"/>
            <a:ext cx="6269347" cy="6231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To Measure Social Pressure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BCF0D2B-ED82-4652-849D-1FD761E1CAA2}"/>
              </a:ext>
            </a:extLst>
          </p:cNvPr>
          <p:cNvSpPr txBox="1">
            <a:spLocks/>
          </p:cNvSpPr>
          <p:nvPr/>
        </p:nvSpPr>
        <p:spPr>
          <a:xfrm>
            <a:off x="5264198" y="5456415"/>
            <a:ext cx="6253317" cy="104079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000" i="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100" b="1" dirty="0"/>
              <a:t>Libb Thims</a:t>
            </a:r>
          </a:p>
          <a:p>
            <a:pPr algn="ctr"/>
            <a:r>
              <a:rPr lang="en-US" sz="5100" dirty="0"/>
              <a:t>Thermodynamics 2.0 Conference</a:t>
            </a:r>
          </a:p>
          <a:p>
            <a:pPr algn="ctr"/>
            <a:r>
              <a:rPr lang="en-US" sz="4400" dirty="0"/>
              <a:t>Tue, 11:25 AM (ETD), 23 Jun 2020</a:t>
            </a:r>
          </a:p>
        </p:txBody>
      </p:sp>
    </p:spTree>
    <p:extLst>
      <p:ext uri="{BB962C8B-B14F-4D97-AF65-F5344CB8AC3E}">
        <p14:creationId xmlns:p14="http://schemas.microsoft.com/office/powerpoint/2010/main" val="4043737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00679-0437-4ED0-BA6B-ED52D8A33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280" y="210403"/>
            <a:ext cx="10058400" cy="951647"/>
          </a:xfrm>
        </p:spPr>
        <p:txBody>
          <a:bodyPr/>
          <a:lstStyle/>
          <a:p>
            <a:r>
              <a:rPr lang="en-US" dirty="0"/>
              <a:t>Origin | 2019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7EB5DF-A28C-4BE5-B1A3-BC756DA01BAC}"/>
              </a:ext>
            </a:extLst>
          </p:cNvPr>
          <p:cNvSpPr/>
          <p:nvPr/>
        </p:nvSpPr>
        <p:spPr>
          <a:xfrm>
            <a:off x="723900" y="1323975"/>
            <a:ext cx="5657850" cy="781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03C6E2-107C-438B-A5C7-78DD632F49EC}"/>
              </a:ext>
            </a:extLst>
          </p:cNvPr>
          <p:cNvSpPr/>
          <p:nvPr/>
        </p:nvSpPr>
        <p:spPr>
          <a:xfrm>
            <a:off x="1097279" y="1676400"/>
            <a:ext cx="10208895" cy="4318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E2193E7-91C6-48A5-8873-1668CCC31DD7}"/>
              </a:ext>
            </a:extLst>
          </p:cNvPr>
          <p:cNvSpPr txBox="1">
            <a:spLocks/>
          </p:cNvSpPr>
          <p:nvPr/>
        </p:nvSpPr>
        <p:spPr>
          <a:xfrm>
            <a:off x="504825" y="1512568"/>
            <a:ext cx="6153150" cy="138144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The </a:t>
            </a:r>
            <a:r>
              <a:rPr lang="en-US" sz="2800" b="1" dirty="0"/>
              <a:t>idea</a:t>
            </a:r>
            <a:r>
              <a:rPr lang="en-US" sz="2400" dirty="0"/>
              <a:t> of this talk originated in the chapter “Torricelli Vacuum” of 2019 draft version of the author’s </a:t>
            </a:r>
            <a:r>
              <a:rPr lang="en-US" sz="2400" b="1" i="1" dirty="0"/>
              <a:t>Human Chemical Thermodynamics</a:t>
            </a:r>
            <a:r>
              <a:rPr lang="en-US" sz="2400" dirty="0"/>
              <a:t>.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739AF87-A02A-4C42-AF20-1FB5BC3539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9929" y="238124"/>
            <a:ext cx="4874896" cy="641731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AF2D904-D197-442A-9B70-E04C8048DC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75" y="3233106"/>
            <a:ext cx="6685832" cy="2541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773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DC70A-C239-4779-9DED-C09C928B8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350897"/>
            <a:ext cx="6105524" cy="646847"/>
          </a:xfrm>
        </p:spPr>
        <p:txBody>
          <a:bodyPr>
            <a:normAutofit fontScale="90000"/>
          </a:bodyPr>
          <a:lstStyle/>
          <a:p>
            <a:r>
              <a:rPr lang="en-US" dirty="0"/>
              <a:t>Barometer </a:t>
            </a:r>
            <a:br>
              <a:rPr lang="en-US" dirty="0"/>
            </a:br>
            <a:r>
              <a:rPr lang="en-US" sz="2200" dirty="0"/>
              <a:t>(Fischer, $109 USD, Amz)</a:t>
            </a:r>
            <a:endParaRPr lang="en-US" sz="4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340E2F-245A-43C2-9C3C-8546FE932E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224" y="1207393"/>
            <a:ext cx="5849517" cy="518388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8C49BE-4833-4662-A70A-8F56A7AEC6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900" y="369095"/>
            <a:ext cx="5410200" cy="17820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18A6BED-87A9-4DED-82FF-A1097ECCEC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8426" y="4692689"/>
            <a:ext cx="5467350" cy="18531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1EFC9DA-AD64-433D-AEE3-50A877E2F1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8424" y="2481262"/>
            <a:ext cx="5467351" cy="1846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111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79B7D06-1339-4CE8-9810-25B739E7BA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577" y="710039"/>
            <a:ext cx="11303947" cy="5802291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8B9E8D-3C3C-42B6-A9C0-E9A56A6D7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705" y="172303"/>
            <a:ext cx="10058400" cy="122787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8800" dirty="0"/>
              <a:t>Social System</a:t>
            </a:r>
          </a:p>
        </p:txBody>
      </p:sp>
    </p:spTree>
    <p:extLst>
      <p:ext uri="{BB962C8B-B14F-4D97-AF65-F5344CB8AC3E}">
        <p14:creationId xmlns:p14="http://schemas.microsoft.com/office/powerpoint/2010/main" val="913398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BB0B5C3-C97D-4D13-8643-11B44D3360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942" y="600075"/>
            <a:ext cx="5774376" cy="31527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2DC680-75AD-47AD-B636-FA3E853FF1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9365" y="581025"/>
            <a:ext cx="5888218" cy="306605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D128B40-CA3D-431D-ADAC-3E0464133534}"/>
              </a:ext>
            </a:extLst>
          </p:cNvPr>
          <p:cNvSpPr txBox="1">
            <a:spLocks/>
          </p:cNvSpPr>
          <p:nvPr/>
        </p:nvSpPr>
        <p:spPr>
          <a:xfrm>
            <a:off x="563217" y="3361330"/>
            <a:ext cx="5290266" cy="290034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700" i="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br>
              <a:rPr lang="en-US" dirty="0"/>
            </a:br>
            <a:r>
              <a:rPr lang="en-US" sz="8000" dirty="0"/>
              <a:t>Work</a:t>
            </a:r>
            <a:br>
              <a:rPr lang="en-US" sz="5300" dirty="0"/>
            </a:br>
            <a:r>
              <a:rPr lang="en-US" sz="6700" dirty="0"/>
              <a:t>δW =</a:t>
            </a:r>
            <a:r>
              <a:rPr lang="en-US" sz="5300" dirty="0"/>
              <a:t> </a:t>
            </a:r>
            <a:r>
              <a:rPr lang="en-US" sz="9800" dirty="0"/>
              <a:t>P</a:t>
            </a:r>
            <a:r>
              <a:rPr lang="en-US" sz="6700" dirty="0"/>
              <a:t>dV</a:t>
            </a:r>
            <a:br>
              <a:rPr lang="en-US" sz="5300" dirty="0"/>
            </a:b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9B466FC-6B38-4028-A4BF-221AADF21FE2}"/>
              </a:ext>
            </a:extLst>
          </p:cNvPr>
          <p:cNvSpPr txBox="1">
            <a:spLocks/>
          </p:cNvSpPr>
          <p:nvPr/>
        </p:nvSpPr>
        <p:spPr>
          <a:xfrm>
            <a:off x="6504372" y="3351805"/>
            <a:ext cx="5290266" cy="290034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700" i="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br>
              <a:rPr lang="en-US" dirty="0"/>
            </a:br>
            <a:r>
              <a:rPr lang="en-US" sz="8000" dirty="0"/>
              <a:t>Heat</a:t>
            </a:r>
            <a:br>
              <a:rPr lang="en-US" sz="5300" dirty="0"/>
            </a:br>
            <a:r>
              <a:rPr lang="el-GR" sz="6700" dirty="0"/>
              <a:t>δ</a:t>
            </a:r>
            <a:r>
              <a:rPr lang="en-US" sz="6700" dirty="0"/>
              <a:t>Q = </a:t>
            </a:r>
            <a:r>
              <a:rPr lang="en-US" sz="9800" dirty="0"/>
              <a:t>T</a:t>
            </a:r>
            <a:r>
              <a:rPr lang="en-US" sz="6700" dirty="0"/>
              <a:t>dS</a:t>
            </a:r>
            <a:br>
              <a:rPr lang="en-US" dirty="0"/>
            </a:b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AEBC1F1-334A-40C7-AB54-47A5E4DF16A9}"/>
              </a:ext>
            </a:extLst>
          </p:cNvPr>
          <p:cNvSpPr txBox="1">
            <a:spLocks/>
          </p:cNvSpPr>
          <p:nvPr/>
        </p:nvSpPr>
        <p:spPr>
          <a:xfrm>
            <a:off x="522672" y="5642551"/>
            <a:ext cx="5290266" cy="51059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700" i="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300" dirty="0"/>
              <a:t>(Clapeyron, 1834)</a:t>
            </a:r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230E678-C1B4-4C1E-96C9-B49802F5DCEB}"/>
              </a:ext>
            </a:extLst>
          </p:cNvPr>
          <p:cNvSpPr txBox="1">
            <a:spLocks/>
          </p:cNvSpPr>
          <p:nvPr/>
        </p:nvSpPr>
        <p:spPr>
          <a:xfrm>
            <a:off x="6532947" y="5642551"/>
            <a:ext cx="5290266" cy="51059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700" i="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300" dirty="0"/>
              <a:t>(Clausius/Thomson, 1854)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2EE385-E752-45EC-B184-1D61815A6439}"/>
              </a:ext>
            </a:extLst>
          </p:cNvPr>
          <p:cNvSpPr/>
          <p:nvPr/>
        </p:nvSpPr>
        <p:spPr>
          <a:xfrm>
            <a:off x="190500" y="276225"/>
            <a:ext cx="5864493" cy="63722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82B2BE4-286F-48F3-BD49-C2412165EF92}"/>
                  </a:ext>
                </a:extLst>
              </p:cNvPr>
              <p:cNvSpPr txBox="1"/>
              <p:nvPr/>
            </p:nvSpPr>
            <p:spPr>
              <a:xfrm rot="19936090">
                <a:off x="685187" y="3490724"/>
                <a:ext cx="664062" cy="126765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40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40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4400" i="1">
                              <a:latin typeface="Cambria Math" panose="02040503050406030204" pitchFamily="18" charset="0"/>
                            </a:rPr>
                            <m:t>𝑃</m:t>
                          </m:r>
                        </m:den>
                      </m:f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82B2BE4-286F-48F3-BD49-C2412165EF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936090">
                <a:off x="685187" y="3490724"/>
                <a:ext cx="664062" cy="126765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56AE4B9-7687-4509-B5A7-709234B8F00D}"/>
                  </a:ext>
                </a:extLst>
              </p:cNvPr>
              <p:cNvSpPr txBox="1"/>
              <p:nvPr/>
            </p:nvSpPr>
            <p:spPr>
              <a:xfrm rot="19936090">
                <a:off x="6564205" y="3554638"/>
                <a:ext cx="664062" cy="126765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440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40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56AE4B9-7687-4509-B5A7-709234B8F0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936090">
                <a:off x="6564205" y="3554638"/>
                <a:ext cx="664062" cy="126765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itle 1">
            <a:extLst>
              <a:ext uri="{FF2B5EF4-FFF2-40B4-BE49-F238E27FC236}">
                <a16:creationId xmlns:a16="http://schemas.microsoft.com/office/drawing/2014/main" id="{C188D95A-64BC-43ED-88CB-0A9EE2831A5F}"/>
              </a:ext>
            </a:extLst>
          </p:cNvPr>
          <p:cNvSpPr txBox="1">
            <a:spLocks/>
          </p:cNvSpPr>
          <p:nvPr/>
        </p:nvSpPr>
        <p:spPr>
          <a:xfrm rot="3811493">
            <a:off x="5821088" y="4249228"/>
            <a:ext cx="1423717" cy="54482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700" i="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/>
              <a:t>Integrating </a:t>
            </a:r>
          </a:p>
          <a:p>
            <a:pPr algn="ctr"/>
            <a:r>
              <a:rPr lang="en-US" sz="2000" dirty="0"/>
              <a:t>factor</a:t>
            </a:r>
            <a:endParaRPr lang="en-US" sz="3600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5C5C7E0F-9AA0-47A2-BBDA-9D0442D93582}"/>
              </a:ext>
            </a:extLst>
          </p:cNvPr>
          <p:cNvSpPr txBox="1">
            <a:spLocks/>
          </p:cNvSpPr>
          <p:nvPr/>
        </p:nvSpPr>
        <p:spPr>
          <a:xfrm rot="3959760">
            <a:off x="-58784" y="4109476"/>
            <a:ext cx="1423717" cy="54482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700" i="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/>
              <a:t>Integrating </a:t>
            </a:r>
          </a:p>
          <a:p>
            <a:pPr algn="ctr"/>
            <a:r>
              <a:rPr lang="en-US" sz="2000" dirty="0"/>
              <a:t>factor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904523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E4149-6CF5-4BF7-BE00-9ED137D41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Chemical Thermodynamics </a:t>
            </a:r>
            <a:r>
              <a:rPr lang="en-US" dirty="0"/>
              <a:t>| Origin</a:t>
            </a:r>
            <a:br>
              <a:rPr lang="en-US" dirty="0"/>
            </a:br>
            <a:r>
              <a:rPr lang="en-US" dirty="0"/>
              <a:t>Horstmann | Oct 1873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A144A-4A82-4979-9AEC-A140D8F10B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0058400" cy="2168524"/>
          </a:xfrm>
        </p:spPr>
        <p:txBody>
          <a:bodyPr>
            <a:normAutofit lnSpcReduction="10000"/>
          </a:bodyPr>
          <a:lstStyle/>
          <a:p>
            <a:r>
              <a:rPr lang="en-US" sz="2400" b="1" dirty="0"/>
              <a:t>August Horstmann</a:t>
            </a:r>
            <a:r>
              <a:rPr lang="en-US" sz="2400" dirty="0"/>
              <a:t> declares </a:t>
            </a:r>
            <a:r>
              <a:rPr lang="en-US" sz="2800" dirty="0"/>
              <a:t>“</a:t>
            </a:r>
            <a:r>
              <a:rPr lang="en-US" sz="2800" b="1" dirty="0"/>
              <a:t>maximum entropy</a:t>
            </a:r>
            <a:r>
              <a:rPr lang="en-US" sz="2800" dirty="0"/>
              <a:t>”</a:t>
            </a:r>
            <a:r>
              <a:rPr lang="en-US" sz="2400" dirty="0"/>
              <a:t>, aka the maximum value of </a:t>
            </a:r>
            <a:r>
              <a:rPr lang="en-US" sz="3200" b="1" dirty="0"/>
              <a:t>N</a:t>
            </a:r>
            <a:r>
              <a:rPr lang="en-US" sz="2400" dirty="0"/>
              <a:t> or the </a:t>
            </a:r>
            <a:r>
              <a:rPr lang="en-US" sz="3600" dirty="0"/>
              <a:t>“</a:t>
            </a:r>
            <a:r>
              <a:rPr lang="en-US" sz="3600" i="1" dirty="0"/>
              <a:t>equivalence value of all uncompensated transformation</a:t>
            </a:r>
            <a:r>
              <a:rPr lang="en-US" sz="3600" dirty="0"/>
              <a:t>”</a:t>
            </a:r>
            <a:r>
              <a:rPr lang="en-US" sz="2400" dirty="0"/>
              <a:t>, to be the </a:t>
            </a:r>
            <a:r>
              <a:rPr lang="en-US" sz="3200" b="1" dirty="0"/>
              <a:t>condition of equilibrium</a:t>
            </a:r>
            <a:r>
              <a:rPr lang="en-US" sz="2400" dirty="0"/>
              <a:t>, for the problem of </a:t>
            </a:r>
            <a:r>
              <a:rPr lang="en-US" sz="2800" b="1" dirty="0"/>
              <a:t>chemical dissociation</a:t>
            </a:r>
            <a:r>
              <a:rPr lang="en-US" sz="2400" dirty="0"/>
              <a:t>, such as shown below: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F64DC5-4E34-4134-9691-10C1CD0E0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313" y="4562475"/>
            <a:ext cx="11042333" cy="1566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6550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79B7D06-1339-4CE8-9810-25B739E7BA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01" y="121415"/>
            <a:ext cx="11153774" cy="6566206"/>
          </a:xfrm>
        </p:spPr>
      </p:pic>
    </p:spTree>
    <p:extLst>
      <p:ext uri="{BB962C8B-B14F-4D97-AF65-F5344CB8AC3E}">
        <p14:creationId xmlns:p14="http://schemas.microsoft.com/office/powerpoint/2010/main" val="696123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FBDCECDC-EEE3-4128-AA5E-82A8C0879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5795" y="489760"/>
            <a:ext cx="10620375" cy="3790950"/>
          </a:xfrm>
        </p:spPr>
        <p:txBody>
          <a:bodyPr anchor="ctr">
            <a:noAutofit/>
          </a:bodyPr>
          <a:lstStyle/>
          <a:p>
            <a:pPr lvl="0"/>
            <a:r>
              <a:rPr lang="en-US" sz="4800" dirty="0">
                <a:solidFill>
                  <a:schemeClr val="bg1"/>
                </a:solidFill>
              </a:rPr>
              <a:t>“The deeper the liquid is, the more it will compress the deeper parts; for they are compressed both by the </a:t>
            </a:r>
            <a:r>
              <a:rPr lang="en-US" sz="4800" b="1" dirty="0">
                <a:solidFill>
                  <a:schemeClr val="bg1"/>
                </a:solidFill>
              </a:rPr>
              <a:t>upper parts</a:t>
            </a:r>
            <a:r>
              <a:rPr lang="en-US" sz="4800" dirty="0">
                <a:solidFill>
                  <a:schemeClr val="bg1"/>
                </a:solidFill>
              </a:rPr>
              <a:t> [vertical pressure] and by those </a:t>
            </a:r>
            <a:r>
              <a:rPr lang="en-US" sz="4800" b="1" dirty="0">
                <a:solidFill>
                  <a:schemeClr val="bg1"/>
                </a:solidFill>
              </a:rPr>
              <a:t>next to them</a:t>
            </a:r>
            <a:r>
              <a:rPr lang="en-US" sz="4800" dirty="0">
                <a:solidFill>
                  <a:schemeClr val="bg1"/>
                </a:solidFill>
              </a:rPr>
              <a:t> [lateral pressure].”</a:t>
            </a:r>
            <a:endParaRPr lang="en-US" sz="2800" i="1" dirty="0">
              <a:solidFill>
                <a:schemeClr val="bg1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260EDE0-989C-4E16-AF94-F652294D8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7776" y="5377640"/>
            <a:ext cx="10606000" cy="11430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—  Niccolo Tartaglia </a:t>
            </a:r>
            <a:r>
              <a:rPr lang="en-US" sz="4400" dirty="0">
                <a:solidFill>
                  <a:schemeClr val="bg1"/>
                </a:solidFill>
              </a:rPr>
              <a:t>(</a:t>
            </a:r>
            <a:r>
              <a:rPr lang="en-US" sz="3600" dirty="0">
                <a:solidFill>
                  <a:schemeClr val="bg1"/>
                </a:solidFill>
              </a:rPr>
              <a:t>c.1545), </a:t>
            </a:r>
            <a:r>
              <a:rPr lang="en-US" sz="3600" i="1" dirty="0">
                <a:solidFill>
                  <a:schemeClr val="bg1"/>
                </a:solidFill>
              </a:rPr>
              <a:t>JordanuS</a:t>
            </a:r>
            <a:r>
              <a:rPr lang="en-US" sz="4400" dirty="0">
                <a:solidFill>
                  <a:schemeClr val="bg1"/>
                </a:solidFill>
              </a:rPr>
              <a:t> 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146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04340-AA45-4431-A437-98A7D4371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932597"/>
          </a:xfrm>
        </p:spPr>
        <p:txBody>
          <a:bodyPr/>
          <a:lstStyle/>
          <a:p>
            <a:r>
              <a:rPr lang="en-US" dirty="0"/>
              <a:t>Pump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B809C-7FD3-4351-B341-2B836B6E7A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584326"/>
            <a:ext cx="10058400" cy="825499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/>
              <a:t>In 1630, </a:t>
            </a:r>
            <a:r>
              <a:rPr lang="en-US" sz="2800" b="1" dirty="0"/>
              <a:t>Giovanni Baliani</a:t>
            </a:r>
            <a:r>
              <a:rPr lang="en-US" sz="2800" dirty="0"/>
              <a:t>, a physicist and experimenter, queried </a:t>
            </a:r>
            <a:r>
              <a:rPr lang="en-US" sz="2800" b="1" dirty="0"/>
              <a:t>Galileo</a:t>
            </a:r>
            <a:r>
              <a:rPr lang="en-US" sz="2800" dirty="0"/>
              <a:t> why syphon pumps stopped working at a pumping height of 30ft?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6ED5DC-05C5-4A01-A31D-D7A090E2E8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637" y="2618522"/>
            <a:ext cx="6086475" cy="37433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8118F1A-A19A-4A98-BDB1-581C2D03856F}"/>
              </a:ext>
            </a:extLst>
          </p:cNvPr>
          <p:cNvSpPr/>
          <p:nvPr/>
        </p:nvSpPr>
        <p:spPr>
          <a:xfrm>
            <a:off x="1181100" y="1371600"/>
            <a:ext cx="9974580" cy="476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642DE7-790C-4BCE-98AE-8AD5886B08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2750" y="2714624"/>
            <a:ext cx="5317624" cy="359007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5464CF8-30C7-4BF7-859E-C747F7BD8A0A}"/>
              </a:ext>
            </a:extLst>
          </p:cNvPr>
          <p:cNvSpPr/>
          <p:nvPr/>
        </p:nvSpPr>
        <p:spPr>
          <a:xfrm>
            <a:off x="8877300" y="4495800"/>
            <a:ext cx="3203074" cy="17326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6827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04340-AA45-4431-A437-98A7D4371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529" y="620406"/>
            <a:ext cx="3931921" cy="1791325"/>
          </a:xfrm>
        </p:spPr>
        <p:txBody>
          <a:bodyPr>
            <a:normAutofit fontScale="90000"/>
          </a:bodyPr>
          <a:lstStyle/>
          <a:p>
            <a:r>
              <a:rPr lang="en-US" dirty="0"/>
              <a:t>Vacuum Measuring Device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B809C-7FD3-4351-B341-2B836B6E7A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529" y="2809875"/>
            <a:ext cx="3446145" cy="3914775"/>
          </a:xfrm>
        </p:spPr>
        <p:txBody>
          <a:bodyPr>
            <a:normAutofit fontScale="92500"/>
          </a:bodyPr>
          <a:lstStyle/>
          <a:p>
            <a:r>
              <a:rPr lang="en-US" sz="2800" dirty="0"/>
              <a:t>In 1632, </a:t>
            </a:r>
            <a:r>
              <a:rPr lang="en-US" sz="2800" b="1" dirty="0"/>
              <a:t>Galileo</a:t>
            </a:r>
            <a:r>
              <a:rPr lang="en-US" sz="2800" dirty="0"/>
              <a:t>, in his </a:t>
            </a:r>
            <a:r>
              <a:rPr lang="en-US" sz="2800" i="1" dirty="0"/>
              <a:t>Dialogue Concerning the Two New Sciences</a:t>
            </a:r>
            <a:r>
              <a:rPr lang="en-US" sz="2800" dirty="0"/>
              <a:t>, posited that we could use the following </a:t>
            </a:r>
            <a:r>
              <a:rPr lang="en-US" sz="3200" b="1" dirty="0"/>
              <a:t>theoretical device </a:t>
            </a:r>
            <a:r>
              <a:rPr lang="en-US" sz="2800" dirty="0"/>
              <a:t>to measure the vacuum?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118F1A-A19A-4A98-BDB1-581C2D03856F}"/>
              </a:ext>
            </a:extLst>
          </p:cNvPr>
          <p:cNvSpPr/>
          <p:nvPr/>
        </p:nvSpPr>
        <p:spPr>
          <a:xfrm flipV="1">
            <a:off x="542925" y="2592706"/>
            <a:ext cx="2876975" cy="4571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6E5E686-B847-4975-9A78-B61075ED96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630" y="309562"/>
            <a:ext cx="7917708" cy="6148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4968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04340-AA45-4431-A437-98A7D4371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529" y="363231"/>
            <a:ext cx="3931921" cy="1791325"/>
          </a:xfrm>
        </p:spPr>
        <p:txBody>
          <a:bodyPr>
            <a:normAutofit fontScale="90000"/>
          </a:bodyPr>
          <a:lstStyle/>
          <a:p>
            <a:r>
              <a:rPr lang="en-US" dirty="0"/>
              <a:t>Berti Water Column Experiment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B809C-7FD3-4351-B341-2B836B6E7A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529" y="2571750"/>
            <a:ext cx="4084321" cy="3914775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In 1639, </a:t>
            </a:r>
            <a:r>
              <a:rPr lang="en-US" sz="2800" b="1" dirty="0"/>
              <a:t>Gasparo Berti</a:t>
            </a:r>
            <a:r>
              <a:rPr lang="en-US" sz="2800" dirty="0"/>
              <a:t>, having read Galileo’s </a:t>
            </a:r>
            <a:r>
              <a:rPr lang="en-US" sz="2800" i="1" dirty="0"/>
              <a:t>Dialogue Concerning the Two New Sciences</a:t>
            </a:r>
            <a:r>
              <a:rPr lang="en-US" sz="2800" dirty="0"/>
              <a:t>, decided to build a device to test Galileo’s </a:t>
            </a:r>
            <a:r>
              <a:rPr lang="en-US" sz="3200" b="1" dirty="0"/>
              <a:t>water column rope breaking </a:t>
            </a:r>
            <a:r>
              <a:rPr lang="en-US" sz="2800" dirty="0"/>
              <a:t>model?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118F1A-A19A-4A98-BDB1-581C2D03856F}"/>
              </a:ext>
            </a:extLst>
          </p:cNvPr>
          <p:cNvSpPr/>
          <p:nvPr/>
        </p:nvSpPr>
        <p:spPr>
          <a:xfrm flipV="1">
            <a:off x="542925" y="2316481"/>
            <a:ext cx="2876975" cy="4571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AD3C8A-D172-4D94-A73B-13030B3B46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6787" y="356549"/>
            <a:ext cx="6872288" cy="6368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9257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04340-AA45-4431-A437-98A7D4371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529" y="10131"/>
            <a:ext cx="10466071" cy="935902"/>
          </a:xfrm>
        </p:spPr>
        <p:txBody>
          <a:bodyPr>
            <a:normAutofit fontScale="90000"/>
          </a:bodyPr>
          <a:lstStyle/>
          <a:p>
            <a:r>
              <a:rPr lang="en-US" dirty="0"/>
              <a:t>Torricelli Mercury Column Experiment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B809C-7FD3-4351-B341-2B836B6E7A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925" y="1273997"/>
            <a:ext cx="11477249" cy="1042180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In 1643, </a:t>
            </a:r>
            <a:r>
              <a:rPr lang="en-US" sz="2800" b="1" dirty="0"/>
              <a:t>Evangelista Torricelli</a:t>
            </a:r>
            <a:r>
              <a:rPr lang="en-US" sz="2800" dirty="0"/>
              <a:t>, working with Vincenzo Viviani, both students of Galileo, repeated the Berti experiment using </a:t>
            </a:r>
            <a:r>
              <a:rPr lang="en-US" sz="3200" b="1" dirty="0"/>
              <a:t>mercury</a:t>
            </a:r>
            <a:r>
              <a:rPr lang="en-US" sz="2800" dirty="0"/>
              <a:t> instead of water?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118F1A-A19A-4A98-BDB1-581C2D03856F}"/>
              </a:ext>
            </a:extLst>
          </p:cNvPr>
          <p:cNvSpPr/>
          <p:nvPr/>
        </p:nvSpPr>
        <p:spPr>
          <a:xfrm flipV="1">
            <a:off x="602456" y="1083496"/>
            <a:ext cx="11208544" cy="4571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541A154-2BE9-4B62-A8E1-8C976D7FAD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272" y="2460959"/>
            <a:ext cx="7700954" cy="38852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3824BD2-5A0F-48C5-ABAF-674D6A1C2E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6707" y="2538389"/>
            <a:ext cx="3823467" cy="3807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617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04340-AA45-4431-A437-98A7D4371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529" y="10131"/>
            <a:ext cx="11494771" cy="93590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Pascal </a:t>
            </a:r>
            <a:r>
              <a:rPr lang="en-US" dirty="0"/>
              <a:t>| Atmospheric Pressure  Experiment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B809C-7FD3-4351-B341-2B836B6E7A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925" y="1273997"/>
            <a:ext cx="11268075" cy="1186962"/>
          </a:xfrm>
        </p:spPr>
        <p:txBody>
          <a:bodyPr>
            <a:normAutofit fontScale="85000" lnSpcReduction="20000"/>
          </a:bodyPr>
          <a:lstStyle/>
          <a:p>
            <a:r>
              <a:rPr lang="en-US" sz="2800" dirty="0"/>
              <a:t>In 1648, </a:t>
            </a:r>
            <a:r>
              <a:rPr lang="en-US" sz="2800" b="1" dirty="0"/>
              <a:t>Blaise Pascal </a:t>
            </a:r>
            <a:r>
              <a:rPr lang="en-US" sz="2800" dirty="0"/>
              <a:t>had his brother-in-law carry a mercury barometer to the top of Puy de Dome, recording the changes in </a:t>
            </a:r>
            <a:r>
              <a:rPr lang="en-US" sz="2800" b="1" dirty="0"/>
              <a:t>mercury column height </a:t>
            </a:r>
            <a:r>
              <a:rPr lang="en-US" sz="2800" dirty="0"/>
              <a:t>along the way, finding that the column height fell during the ascent: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118F1A-A19A-4A98-BDB1-581C2D03856F}"/>
              </a:ext>
            </a:extLst>
          </p:cNvPr>
          <p:cNvSpPr/>
          <p:nvPr/>
        </p:nvSpPr>
        <p:spPr>
          <a:xfrm flipV="1">
            <a:off x="602456" y="1083496"/>
            <a:ext cx="11208544" cy="4571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705A54-E628-4119-8DCF-991F10C351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189" y="2460959"/>
            <a:ext cx="9376447" cy="4148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9588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04340-AA45-4431-A437-98A7D4371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530" y="10131"/>
            <a:ext cx="4722496" cy="935902"/>
          </a:xfrm>
        </p:spPr>
        <p:txBody>
          <a:bodyPr>
            <a:normAutofit fontScale="90000"/>
          </a:bodyPr>
          <a:lstStyle/>
          <a:p>
            <a:r>
              <a:rPr lang="en-US" dirty="0"/>
              <a:t>Newton | </a:t>
            </a:r>
            <a:r>
              <a:rPr lang="en-US" b="1" dirty="0"/>
              <a:t>Force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B809C-7FD3-4351-B341-2B836B6E7A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925" y="1273996"/>
            <a:ext cx="5162549" cy="2175959"/>
          </a:xfrm>
        </p:spPr>
        <p:txBody>
          <a:bodyPr>
            <a:normAutofit fontScale="85000" lnSpcReduction="10000"/>
          </a:bodyPr>
          <a:lstStyle/>
          <a:p>
            <a:r>
              <a:rPr lang="en-US" sz="2800" dirty="0"/>
              <a:t>In 1686, </a:t>
            </a:r>
            <a:r>
              <a:rPr lang="en-US" sz="3300" b="1" dirty="0"/>
              <a:t>Isaac Newton</a:t>
            </a:r>
            <a:r>
              <a:rPr lang="en-US" sz="2800" dirty="0"/>
              <a:t> established the gravitational force of attraction between two bodies, varies as the product of their masses and the inverse radius of separation squared: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118F1A-A19A-4A98-BDB1-581C2D03856F}"/>
              </a:ext>
            </a:extLst>
          </p:cNvPr>
          <p:cNvSpPr/>
          <p:nvPr/>
        </p:nvSpPr>
        <p:spPr>
          <a:xfrm flipV="1">
            <a:off x="602456" y="1083494"/>
            <a:ext cx="5026819" cy="4571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79EC634-CA95-4CC2-8EB9-2E7F7F0630EA}"/>
              </a:ext>
            </a:extLst>
          </p:cNvPr>
          <p:cNvSpPr txBox="1">
            <a:spLocks/>
          </p:cNvSpPr>
          <p:nvPr/>
        </p:nvSpPr>
        <p:spPr>
          <a:xfrm>
            <a:off x="5812155" y="10131"/>
            <a:ext cx="6236970" cy="93590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700" i="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Bernoulli | </a:t>
            </a:r>
            <a:r>
              <a:rPr lang="en-US" b="1" dirty="0"/>
              <a:t>Pressure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D5A2136-479E-4D87-8218-214034A2F8B4}"/>
              </a:ext>
            </a:extLst>
          </p:cNvPr>
          <p:cNvSpPr/>
          <p:nvPr/>
        </p:nvSpPr>
        <p:spPr>
          <a:xfrm flipV="1">
            <a:off x="6022180" y="1083494"/>
            <a:ext cx="5712620" cy="4571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E4319DA-9C4A-469A-B541-5DED35560C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265" y="3222408"/>
            <a:ext cx="3608785" cy="14801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6A7ACA8-BF2F-41EC-AC57-7B7600A300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268" y="3429000"/>
            <a:ext cx="2019563" cy="1538715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1BFAE6D-2D8F-427D-8101-7470F6DBCFB3}"/>
              </a:ext>
            </a:extLst>
          </p:cNvPr>
          <p:cNvSpPr txBox="1">
            <a:spLocks/>
          </p:cNvSpPr>
          <p:nvPr/>
        </p:nvSpPr>
        <p:spPr>
          <a:xfrm>
            <a:off x="542925" y="4664897"/>
            <a:ext cx="5162549" cy="1802578"/>
          </a:xfrm>
          <a:prstGeom prst="rect">
            <a:avLst/>
          </a:prstGeom>
        </p:spPr>
        <p:txBody>
          <a:bodyPr vert="horz" lIns="0" tIns="45720" rIns="0" bIns="45720" rtlCol="0">
            <a:normAutofit fontScale="92500" lnSpcReduction="10000"/>
          </a:bodyPr>
          <a:lstStyle>
            <a:lvl1pPr marL="91440" indent="-9144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wherein m</a:t>
            </a:r>
            <a:r>
              <a:rPr lang="en-US" sz="2800" baseline="-25000" dirty="0"/>
              <a:t>1</a:t>
            </a:r>
            <a:r>
              <a:rPr lang="en-US" sz="2800" dirty="0"/>
              <a:t> one is the mass of the earth, and m</a:t>
            </a:r>
            <a:r>
              <a:rPr lang="en-US" sz="2800" baseline="-25000" dirty="0"/>
              <a:t>2</a:t>
            </a:r>
            <a:r>
              <a:rPr lang="en-US" sz="2800" dirty="0"/>
              <a:t> is the mass of either the </a:t>
            </a:r>
            <a:r>
              <a:rPr lang="en-US" sz="3200" b="1" dirty="0"/>
              <a:t>gas molecule </a:t>
            </a:r>
            <a:r>
              <a:rPr lang="en-US" sz="2800" dirty="0"/>
              <a:t>(N</a:t>
            </a:r>
            <a:r>
              <a:rPr lang="en-US" sz="2800" baseline="-25000" dirty="0"/>
              <a:t>2 </a:t>
            </a:r>
            <a:r>
              <a:rPr lang="en-US" sz="2800" dirty="0"/>
              <a:t>or O</a:t>
            </a:r>
            <a:r>
              <a:rPr lang="en-US" sz="2800" baseline="-25000" dirty="0"/>
              <a:t>2</a:t>
            </a:r>
            <a:r>
              <a:rPr lang="en-US" sz="2800" dirty="0"/>
              <a:t>) or </a:t>
            </a:r>
            <a:r>
              <a:rPr lang="en-US" sz="3200" b="1" dirty="0"/>
              <a:t>mercury molecule </a:t>
            </a:r>
            <a:r>
              <a:rPr lang="en-US" sz="2800" dirty="0"/>
              <a:t>(Hg).  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5B98CE2-2EBA-4D4C-9DF4-D942E6881B76}"/>
              </a:ext>
            </a:extLst>
          </p:cNvPr>
          <p:cNvSpPr txBox="1">
            <a:spLocks/>
          </p:cNvSpPr>
          <p:nvPr/>
        </p:nvSpPr>
        <p:spPr>
          <a:xfrm>
            <a:off x="6067425" y="1273997"/>
            <a:ext cx="5162549" cy="1971824"/>
          </a:xfrm>
          <a:prstGeom prst="rect">
            <a:avLst/>
          </a:prstGeom>
        </p:spPr>
        <p:txBody>
          <a:bodyPr vert="horz" lIns="0" tIns="45720" rIns="0" bIns="45720" rtlCol="0">
            <a:normAutofit lnSpcReduction="10000"/>
          </a:bodyPr>
          <a:lstStyle>
            <a:lvl1pPr marL="91440" indent="-9144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In 1738, </a:t>
            </a:r>
            <a:r>
              <a:rPr lang="en-US" sz="3300" b="1" dirty="0"/>
              <a:t>Daniel Bernoulli</a:t>
            </a:r>
            <a:r>
              <a:rPr lang="en-US" sz="2800" dirty="0"/>
              <a:t> established that </a:t>
            </a:r>
            <a:r>
              <a:rPr lang="en-US" sz="3200" b="1" dirty="0"/>
              <a:t>pressure</a:t>
            </a:r>
            <a:r>
              <a:rPr lang="en-US" sz="2800" dirty="0"/>
              <a:t> is </a:t>
            </a:r>
            <a:r>
              <a:rPr lang="en-US" sz="2800" i="1" dirty="0"/>
              <a:t>force per unit area</a:t>
            </a:r>
            <a:r>
              <a:rPr lang="en-US" sz="2800" dirty="0"/>
              <a:t>, measured at the surface of interaction:  </a:t>
            </a:r>
          </a:p>
        </p:txBody>
      </p:sp>
    </p:spTree>
    <p:extLst>
      <p:ext uri="{BB962C8B-B14F-4D97-AF65-F5344CB8AC3E}">
        <p14:creationId xmlns:p14="http://schemas.microsoft.com/office/powerpoint/2010/main" val="7746102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0F2B39CB-260F-473A-996D-EB75B3ACA7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7011" y="2446635"/>
            <a:ext cx="7104242" cy="41486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BF04340-AA45-4431-A437-98A7D4371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530" y="10131"/>
            <a:ext cx="7856220" cy="935902"/>
          </a:xfrm>
        </p:spPr>
        <p:txBody>
          <a:bodyPr>
            <a:normAutofit/>
          </a:bodyPr>
          <a:lstStyle/>
          <a:p>
            <a:r>
              <a:rPr lang="en-US" dirty="0"/>
              <a:t>Warntz | Social </a:t>
            </a:r>
            <a:r>
              <a:rPr lang="en-US" b="1" dirty="0"/>
              <a:t>Force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B809C-7FD3-4351-B341-2B836B6E7A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925" y="1273996"/>
            <a:ext cx="9134475" cy="1823535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In 1950s, </a:t>
            </a:r>
            <a:r>
              <a:rPr lang="en-US" sz="3300" b="1" dirty="0"/>
              <a:t>William Warntz</a:t>
            </a:r>
            <a:r>
              <a:rPr lang="en-US" sz="2800" dirty="0"/>
              <a:t>, of the Princeton social physics school, established that the force </a:t>
            </a:r>
            <a:r>
              <a:rPr lang="en-US" sz="2800" i="1" dirty="0"/>
              <a:t>F</a:t>
            </a:r>
            <a:r>
              <a:rPr lang="en-US" sz="2800" i="1" baseline="-25000" dirty="0"/>
              <a:t>i</a:t>
            </a:r>
            <a:r>
              <a:rPr lang="en-US" sz="2800" dirty="0"/>
              <a:t> of attraction between two social bodies, varies as the product of their masses and the inverse distance </a:t>
            </a:r>
            <a:r>
              <a:rPr lang="en-US" sz="2800" i="1" dirty="0"/>
              <a:t>d</a:t>
            </a:r>
            <a:r>
              <a:rPr lang="en-US" sz="2800" dirty="0"/>
              <a:t> of separation squared: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118F1A-A19A-4A98-BDB1-581C2D03856F}"/>
              </a:ext>
            </a:extLst>
          </p:cNvPr>
          <p:cNvSpPr/>
          <p:nvPr/>
        </p:nvSpPr>
        <p:spPr>
          <a:xfrm flipV="1">
            <a:off x="602456" y="1083494"/>
            <a:ext cx="5026819" cy="4571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1BFAE6D-2D8F-427D-8101-7470F6DBCFB3}"/>
              </a:ext>
            </a:extLst>
          </p:cNvPr>
          <p:cNvSpPr txBox="1">
            <a:spLocks/>
          </p:cNvSpPr>
          <p:nvPr/>
        </p:nvSpPr>
        <p:spPr>
          <a:xfrm>
            <a:off x="651271" y="4716438"/>
            <a:ext cx="3963340" cy="1823535"/>
          </a:xfrm>
          <a:prstGeom prst="rect">
            <a:avLst/>
          </a:prstGeom>
        </p:spPr>
        <p:txBody>
          <a:bodyPr vert="horz" lIns="0" tIns="45720" rIns="0" bIns="45720" rtlCol="0">
            <a:normAutofit fontScale="85000" lnSpcReduction="20000"/>
          </a:bodyPr>
          <a:lstStyle>
            <a:lvl1pPr marL="91440" indent="-9144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wherein P</a:t>
            </a:r>
            <a:r>
              <a:rPr lang="en-US" sz="2800" baseline="-25000" dirty="0"/>
              <a:t>1</a:t>
            </a:r>
            <a:r>
              <a:rPr lang="en-US" sz="2800" dirty="0"/>
              <a:t> and P</a:t>
            </a:r>
            <a:r>
              <a:rPr lang="en-US" sz="2800" baseline="-25000" dirty="0"/>
              <a:t>2</a:t>
            </a:r>
            <a:r>
              <a:rPr lang="en-US" sz="2800" dirty="0"/>
              <a:t> are populations of given cities, e.g. New York and Chicago, and </a:t>
            </a:r>
            <a:r>
              <a:rPr lang="en-US" sz="2800" i="1" dirty="0"/>
              <a:t>k </a:t>
            </a:r>
            <a:r>
              <a:rPr lang="en-US" sz="2800" dirty="0"/>
              <a:t>is a social gravitation constant.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2A093D-556B-4B12-9615-523F2A7CE8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345" y="3194340"/>
            <a:ext cx="3148951" cy="139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0231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FCCD80C-2871-468A-B99D-E5819561D8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3900" y="2431738"/>
            <a:ext cx="7458075" cy="41553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BF04340-AA45-4431-A437-98A7D4371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529" y="10131"/>
            <a:ext cx="11561446" cy="935902"/>
          </a:xfrm>
        </p:spPr>
        <p:txBody>
          <a:bodyPr>
            <a:normAutofit/>
          </a:bodyPr>
          <a:lstStyle/>
          <a:p>
            <a:r>
              <a:rPr lang="en-US" b="1" dirty="0"/>
              <a:t>Thims</a:t>
            </a:r>
            <a:r>
              <a:rPr lang="en-US" dirty="0"/>
              <a:t> | Social Pressure  Experiment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B809C-7FD3-4351-B341-2B836B6E7A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676" y="1273997"/>
            <a:ext cx="11208544" cy="1547310"/>
          </a:xfrm>
        </p:spPr>
        <p:txBody>
          <a:bodyPr>
            <a:normAutofit/>
          </a:bodyPr>
          <a:lstStyle/>
          <a:p>
            <a:r>
              <a:rPr lang="en-US" sz="2800" dirty="0"/>
              <a:t>In 2019, the author gleaned the thought experiment that if one could make a ‘social barometer’, that could be moved into or out of Warntz-conceptualized </a:t>
            </a:r>
            <a:r>
              <a:rPr lang="en-US" sz="3200" b="1" dirty="0"/>
              <a:t>social mountains</a:t>
            </a:r>
            <a:r>
              <a:rPr lang="en-US" sz="2800" dirty="0"/>
              <a:t>,</a:t>
            </a:r>
            <a:r>
              <a:rPr lang="en-US" sz="2800" b="1" dirty="0"/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118F1A-A19A-4A98-BDB1-581C2D03856F}"/>
              </a:ext>
            </a:extLst>
          </p:cNvPr>
          <p:cNvSpPr/>
          <p:nvPr/>
        </p:nvSpPr>
        <p:spPr>
          <a:xfrm flipV="1">
            <a:off x="602456" y="1083496"/>
            <a:ext cx="11208544" cy="4571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F118FDB-2794-40A2-A609-F1BB65D506EA}"/>
              </a:ext>
            </a:extLst>
          </p:cNvPr>
          <p:cNvSpPr txBox="1">
            <a:spLocks/>
          </p:cNvSpPr>
          <p:nvPr/>
        </p:nvSpPr>
        <p:spPr>
          <a:xfrm>
            <a:off x="542926" y="2771628"/>
            <a:ext cx="3886199" cy="3762522"/>
          </a:xfrm>
          <a:prstGeom prst="rect">
            <a:avLst/>
          </a:prstGeom>
        </p:spPr>
        <p:txBody>
          <a:bodyPr vert="horz" lIns="0" tIns="45720" rIns="0" bIns="45720" rtlCol="0">
            <a:normAutofit lnSpcReduction="10000"/>
          </a:bodyPr>
          <a:lstStyle>
            <a:lvl1pPr marL="91440" indent="-9144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/>
              <a:t>the ‘social mountain’ of New York, considered as the base of Puy de Dome, and an outlying city, e.g. Richmond, thought of as the top of Puy de Dome, then </a:t>
            </a:r>
            <a:r>
              <a:rPr lang="en-US" sz="3200" b="1" dirty="0"/>
              <a:t>social pressure </a:t>
            </a:r>
            <a:r>
              <a:rPr lang="en-US" sz="2800" b="1" dirty="0"/>
              <a:t>could</a:t>
            </a:r>
            <a:r>
              <a:rPr lang="en-US" sz="2800" dirty="0"/>
              <a:t> be quantified. </a:t>
            </a:r>
          </a:p>
        </p:txBody>
      </p:sp>
    </p:spTree>
    <p:extLst>
      <p:ext uri="{BB962C8B-B14F-4D97-AF65-F5344CB8AC3E}">
        <p14:creationId xmlns:p14="http://schemas.microsoft.com/office/powerpoint/2010/main" val="39937270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04340-AA45-4431-A437-98A7D4371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529" y="10131"/>
            <a:ext cx="11561446" cy="935902"/>
          </a:xfrm>
        </p:spPr>
        <p:txBody>
          <a:bodyPr>
            <a:normAutofit/>
          </a:bodyPr>
          <a:lstStyle/>
          <a:p>
            <a:r>
              <a:rPr lang="en-US" b="1" dirty="0"/>
              <a:t>Thims</a:t>
            </a:r>
            <a:r>
              <a:rPr lang="en-US" dirty="0"/>
              <a:t> | Social Barometer Experiment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B809C-7FD3-4351-B341-2B836B6E7A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676" y="1273997"/>
            <a:ext cx="11208544" cy="935902"/>
          </a:xfrm>
        </p:spPr>
        <p:txBody>
          <a:bodyPr>
            <a:normAutofit fontScale="92500"/>
          </a:bodyPr>
          <a:lstStyle/>
          <a:p>
            <a:r>
              <a:rPr lang="en-US" sz="2800" dirty="0"/>
              <a:t>With the following in mind, left showing a backed double-decker bus, in Hong Kong (or India), as compared to an empty double decker-bus:</a:t>
            </a:r>
            <a:endParaRPr lang="en-US" sz="28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118F1A-A19A-4A98-BDB1-581C2D03856F}"/>
              </a:ext>
            </a:extLst>
          </p:cNvPr>
          <p:cNvSpPr/>
          <p:nvPr/>
        </p:nvSpPr>
        <p:spPr>
          <a:xfrm flipV="1">
            <a:off x="602456" y="1083496"/>
            <a:ext cx="11208544" cy="4571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59D292-D851-47C7-AC42-EDB1FC6BBB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554" y="2488911"/>
            <a:ext cx="11561446" cy="4113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0334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04340-AA45-4431-A437-98A7D4371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529" y="10131"/>
            <a:ext cx="11561446" cy="935902"/>
          </a:xfrm>
        </p:spPr>
        <p:txBody>
          <a:bodyPr>
            <a:normAutofit/>
          </a:bodyPr>
          <a:lstStyle/>
          <a:p>
            <a:r>
              <a:rPr lang="en-US" dirty="0"/>
              <a:t>Social Barometer | Experiment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118F1A-A19A-4A98-BDB1-581C2D03856F}"/>
              </a:ext>
            </a:extLst>
          </p:cNvPr>
          <p:cNvSpPr/>
          <p:nvPr/>
        </p:nvSpPr>
        <p:spPr>
          <a:xfrm flipV="1">
            <a:off x="602456" y="1083496"/>
            <a:ext cx="11208544" cy="4571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36D5E7-480A-4860-BE61-5EECA3ADA5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825" y="1312398"/>
            <a:ext cx="10445394" cy="5386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4918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04340-AA45-4431-A437-98A7D4371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529" y="10131"/>
            <a:ext cx="11561446" cy="935902"/>
          </a:xfrm>
        </p:spPr>
        <p:txBody>
          <a:bodyPr>
            <a:normAutofit/>
          </a:bodyPr>
          <a:lstStyle/>
          <a:p>
            <a:r>
              <a:rPr lang="en-US" dirty="0"/>
              <a:t>Social Barometer | Prediction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118F1A-A19A-4A98-BDB1-581C2D03856F}"/>
              </a:ext>
            </a:extLst>
          </p:cNvPr>
          <p:cNvSpPr/>
          <p:nvPr/>
        </p:nvSpPr>
        <p:spPr>
          <a:xfrm flipV="1">
            <a:off x="602456" y="1083496"/>
            <a:ext cx="11208544" cy="4571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98CB4C-5C0E-4814-968F-12401178D90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29" y="3187065"/>
            <a:ext cx="4552950" cy="32461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9419C76-DE51-4706-A1D9-1C7960B3014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610" y="1396365"/>
            <a:ext cx="4466590" cy="31813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DEDB931-5101-4014-8D8A-0FBCFBF72D85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645" y="2784924"/>
            <a:ext cx="1718310" cy="29895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7050C31-CC2F-48EF-A8A9-84220B20333B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1407" y="4553931"/>
            <a:ext cx="1864995" cy="1794510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9B8D0E8-D1C7-443D-8EF7-60F6A5F9EB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676" y="1273997"/>
            <a:ext cx="6705599" cy="1729886"/>
          </a:xfrm>
        </p:spPr>
        <p:txBody>
          <a:bodyPr>
            <a:normAutofit fontScale="85000" lnSpcReduction="10000"/>
          </a:bodyPr>
          <a:lstStyle/>
          <a:p>
            <a:r>
              <a:rPr lang="en-US" sz="2800" dirty="0"/>
              <a:t>Prediction: in </a:t>
            </a:r>
            <a:r>
              <a:rPr lang="en-US" sz="2800" u="sng" dirty="0"/>
              <a:t>Big Cities</a:t>
            </a:r>
            <a:r>
              <a:rPr lang="en-US" sz="2800" dirty="0"/>
              <a:t>, the social vacuum, or </a:t>
            </a:r>
            <a:r>
              <a:rPr lang="en-US" sz="2800" b="1" dirty="0"/>
              <a:t>‘Torricelli’ space</a:t>
            </a:r>
            <a:r>
              <a:rPr lang="en-US" sz="2800" dirty="0"/>
              <a:t>, should be smaller (social mercury height more); in </a:t>
            </a:r>
            <a:r>
              <a:rPr lang="en-US" sz="2800" u="sng" dirty="0"/>
              <a:t>Small Cities</a:t>
            </a:r>
            <a:r>
              <a:rPr lang="en-US" sz="2800" dirty="0"/>
              <a:t>, the social vacuum should be larger (social mercury height less).</a:t>
            </a:r>
            <a:endParaRPr lang="en-US" sz="2800" b="1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E383499-FF45-4371-87EA-E8B43556F40F}"/>
              </a:ext>
            </a:extLst>
          </p:cNvPr>
          <p:cNvSpPr txBox="1">
            <a:spLocks/>
          </p:cNvSpPr>
          <p:nvPr/>
        </p:nvSpPr>
        <p:spPr>
          <a:xfrm>
            <a:off x="5321456" y="5746102"/>
            <a:ext cx="2279488" cy="687083"/>
          </a:xfrm>
          <a:prstGeom prst="rect">
            <a:avLst/>
          </a:prstGeom>
        </p:spPr>
        <p:txBody>
          <a:bodyPr vert="horz" lIns="0" tIns="45720" rIns="0" bIns="45720" rtlCol="0">
            <a:normAutofit fontScale="92500"/>
          </a:bodyPr>
          <a:lstStyle>
            <a:lvl1pPr marL="91440" indent="-9144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/>
              <a:t>Big Cities</a:t>
            </a:r>
            <a:endParaRPr lang="en-US" sz="4000" b="1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10C1153-ADFD-4E3B-85D3-0310DAE561DB}"/>
              </a:ext>
            </a:extLst>
          </p:cNvPr>
          <p:cNvSpPr txBox="1">
            <a:spLocks/>
          </p:cNvSpPr>
          <p:nvPr/>
        </p:nvSpPr>
        <p:spPr>
          <a:xfrm>
            <a:off x="9683911" y="6155734"/>
            <a:ext cx="2203288" cy="935902"/>
          </a:xfrm>
          <a:prstGeom prst="rect">
            <a:avLst/>
          </a:prstGeom>
        </p:spPr>
        <p:txBody>
          <a:bodyPr vert="horz" lIns="0" tIns="45720" rIns="0" bIns="45720" rtlCol="0">
            <a:normAutofit fontScale="92500"/>
          </a:bodyPr>
          <a:lstStyle>
            <a:lvl1pPr marL="91440" indent="-9144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/>
              <a:t>Small Cities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5914579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04340-AA45-4431-A437-98A7D4371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529" y="10131"/>
            <a:ext cx="11561446" cy="935902"/>
          </a:xfrm>
        </p:spPr>
        <p:txBody>
          <a:bodyPr>
            <a:normAutofit/>
          </a:bodyPr>
          <a:lstStyle/>
          <a:p>
            <a:r>
              <a:rPr lang="en-US" dirty="0"/>
              <a:t>Social Barometer | High Pressures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118F1A-A19A-4A98-BDB1-581C2D03856F}"/>
              </a:ext>
            </a:extLst>
          </p:cNvPr>
          <p:cNvSpPr/>
          <p:nvPr/>
        </p:nvSpPr>
        <p:spPr>
          <a:xfrm flipV="1">
            <a:off x="602456" y="1083496"/>
            <a:ext cx="11208544" cy="4571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9B8D0E8-D1C7-443D-8EF7-60F6A5F9EB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677" y="1273996"/>
            <a:ext cx="4810123" cy="5315246"/>
          </a:xfrm>
        </p:spPr>
        <p:txBody>
          <a:bodyPr>
            <a:normAutofit fontScale="92500"/>
          </a:bodyPr>
          <a:lstStyle/>
          <a:p>
            <a:r>
              <a:rPr lang="en-US" sz="2800" dirty="0"/>
              <a:t>Note: when we get to </a:t>
            </a:r>
            <a:r>
              <a:rPr lang="en-US" sz="3200" b="1" dirty="0"/>
              <a:t>higher social pressures</a:t>
            </a:r>
            <a:r>
              <a:rPr lang="en-US" sz="2800" dirty="0"/>
              <a:t>, e.g. during civil war, or other similar explosive situations, the inquisitive thinker will have to </a:t>
            </a:r>
            <a:r>
              <a:rPr lang="en-US" sz="3000" b="1" dirty="0"/>
              <a:t>invent new instruments</a:t>
            </a:r>
            <a:r>
              <a:rPr lang="en-US" sz="2800" dirty="0"/>
              <a:t>, akin to the Watt spring loaded steam pressure gauge, shown on the Watt-Southern indicator diagram, which is the origin of the </a:t>
            </a:r>
            <a:r>
              <a:rPr lang="en-US" sz="3000" b="1" dirty="0"/>
              <a:t>PV-diagram</a:t>
            </a:r>
            <a:r>
              <a:rPr lang="en-US" sz="2800" dirty="0"/>
              <a:t> of thermodynamics.</a:t>
            </a:r>
            <a:endParaRPr lang="en-US" sz="28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2ABAEA-42E3-45D6-8AED-D82863D86B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4975" y="1266677"/>
            <a:ext cx="6370949" cy="5322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415049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7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9BA8B7"/>
      </a:accent1>
      <a:accent2>
        <a:srgbClr val="E6A02E"/>
      </a:accent2>
      <a:accent3>
        <a:srgbClr val="BF6A3B"/>
      </a:accent3>
      <a:accent4>
        <a:srgbClr val="92987A"/>
      </a:accent4>
      <a:accent5>
        <a:srgbClr val="857659"/>
      </a:accent5>
      <a:accent6>
        <a:srgbClr val="A0988C"/>
      </a:accent6>
      <a:hlink>
        <a:srgbClr val="00B0F0"/>
      </a:hlink>
      <a:folHlink>
        <a:srgbClr val="738F97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WO.pptx" id="{769520F8-BFE5-4C8C-A7AA-375C025A91CE}" vid="{AEAFD717-D3C8-4034-8F7E-D5220B0CCEB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{4FF759D7-EBE7-4516-A673-936C9D352AA2}tf56160789</Template>
  <TotalTime>0</TotalTime>
  <Words>758</Words>
  <Application>Microsoft Office PowerPoint</Application>
  <PresentationFormat>Widescreen</PresentationFormat>
  <Paragraphs>54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Bookman Old Style</vt:lpstr>
      <vt:lpstr>Calibri</vt:lpstr>
      <vt:lpstr>Cambria Math</vt:lpstr>
      <vt:lpstr>Franklin Gothic Book</vt:lpstr>
      <vt:lpstr>1_RetrospectVTI</vt:lpstr>
      <vt:lpstr>Torricelli-Style Social Barometer </vt:lpstr>
      <vt:lpstr>Origin | 2019</vt:lpstr>
      <vt:lpstr>Barometer  (Fischer, $109 USD, Amz)</vt:lpstr>
      <vt:lpstr>Social System</vt:lpstr>
      <vt:lpstr>PowerPoint Presentation</vt:lpstr>
      <vt:lpstr>Chemical Thermodynamics | Origin Horstmann | Oct 1873</vt:lpstr>
      <vt:lpstr>PowerPoint Presentation</vt:lpstr>
      <vt:lpstr>“The deeper the liquid is, the more it will compress the deeper parts; for they are compressed both by the upper parts [vertical pressure] and by those next to them [lateral pressure].”</vt:lpstr>
      <vt:lpstr>Pump Problem</vt:lpstr>
      <vt:lpstr>Vacuum Measuring Device</vt:lpstr>
      <vt:lpstr>Berti Water Column Experiment</vt:lpstr>
      <vt:lpstr>Torricelli Mercury Column Experiment</vt:lpstr>
      <vt:lpstr>Pascal | Atmospheric Pressure  Experiment</vt:lpstr>
      <vt:lpstr>Newton | Force</vt:lpstr>
      <vt:lpstr>Warntz | Social Force</vt:lpstr>
      <vt:lpstr>Thims | Social Pressure  Experiment</vt:lpstr>
      <vt:lpstr>Thims | Social Barometer Experiment</vt:lpstr>
      <vt:lpstr>Social Barometer | Experiment</vt:lpstr>
      <vt:lpstr>Social Barometer | Prediction</vt:lpstr>
      <vt:lpstr>Social Barometer | High Pressures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2020-06-19T07:32:20Z</dcterms:created>
  <dcterms:modified xsi:type="dcterms:W3CDTF">2020-06-19T11:51:43Z</dcterms:modified>
</cp:coreProperties>
</file>