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12" r:id="rId4"/>
    <p:sldMasterId id="2147483763" r:id="rId5"/>
  </p:sldMasterIdLst>
  <p:sldIdLst>
    <p:sldId id="257" r:id="rId6"/>
    <p:sldId id="260" r:id="rId7"/>
    <p:sldId id="264" r:id="rId8"/>
    <p:sldId id="290" r:id="rId9"/>
    <p:sldId id="263" r:id="rId10"/>
    <p:sldId id="292" r:id="rId11"/>
    <p:sldId id="293" r:id="rId12"/>
    <p:sldId id="261" r:id="rId13"/>
    <p:sldId id="262" r:id="rId14"/>
    <p:sldId id="270" r:id="rId15"/>
    <p:sldId id="272" r:id="rId16"/>
    <p:sldId id="273" r:id="rId17"/>
    <p:sldId id="277" r:id="rId18"/>
    <p:sldId id="278" r:id="rId19"/>
    <p:sldId id="265" r:id="rId20"/>
    <p:sldId id="291" r:id="rId21"/>
    <p:sldId id="295" r:id="rId22"/>
    <p:sldId id="298" r:id="rId23"/>
    <p:sldId id="281" r:id="rId24"/>
    <p:sldId id="286" r:id="rId25"/>
    <p:sldId id="300" r:id="rId26"/>
    <p:sldId id="287" r:id="rId27"/>
    <p:sldId id="288" r:id="rId28"/>
    <p:sldId id="303" r:id="rId29"/>
    <p:sldId id="289" r:id="rId30"/>
    <p:sldId id="304" r:id="rId31"/>
    <p:sldId id="301" r:id="rId32"/>
    <p:sldId id="302" r:id="rId33"/>
    <p:sldId id="284" r:id="rId34"/>
    <p:sldId id="28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>
        <p:scale>
          <a:sx n="100" d="100"/>
          <a:sy n="100" d="100"/>
        </p:scale>
        <p:origin x="93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C7CE1-CF24-4769-8E31-F11C0108E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EFDCD-BE3D-4DDB-AF4A-186B85D505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3B262-866B-4270-93E4-AC1739FB0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42B51-4E84-4A41-8F59-7CE35D7E0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77E09-57C8-4C3E-954F-1B43EAFCC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681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45D5D-0A17-4704-AC14-E236B8C84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6E078-C82F-497C-A0C8-50BBA0B75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13E16-0EF4-4CF6-9B1B-8F036B00B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326B3-3FC3-4AF9-BB29-092FB225C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71EDF-8AF7-4396-AED2-679902F6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104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000F1-E7BE-480D-8FA1-22C4E81A7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85AEA-D145-4BFC-A001-48CC5299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D5716-6110-489F-8770-FE5A20CB3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F841E-AFAF-4213-9325-19F9B9CBA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AF83B-EC5E-4C1B-A09F-53AEA04F5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47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36DB5-D9B5-45A4-827B-147A00871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1C6FA-CB1B-4844-9762-AA1813A76D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E7235F-AD27-45E4-AEE1-C0FF028483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9869F-3CE4-4382-A2E1-32453CA45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8C1231-C522-48AE-8BE2-6E4B7EFD8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896FE-83CB-40A0-8118-9CA13F89E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50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2977D-23A9-4896-A375-0B6F9CD2C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1C793-23E2-4FF5-BAF6-9903DBB11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ECD011-E09F-4315-8433-F2BA90B4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4A5A92-FE3C-40C2-8184-C984396650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580D5E-1B46-4135-9B15-5997089E1B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32408-E244-41F9-81A9-64246E8B0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82FAA3-9CB6-4952-8136-68D47D259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0B73CF-004E-4FBE-963D-6F55BE8B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99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D51FB-5945-46A0-953E-3A39D2D64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82D69A-DF76-45B4-BB46-239B01B6A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A76ECF-D5BF-4BC2-95DC-1B7FB18A7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268F7C-86E4-4733-AE91-74F096ACA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972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EFC07-23DE-42DC-8898-3D23F50E7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A54AAF-0D39-41F9-A739-48D8AC24C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40F39-43DB-40AC-88DF-DB040AB0E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316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EA9E-4C45-48CD-A3CF-0FB168D8E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7143C-61A4-4C82-ADEE-1E2278CF0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A36CA-F425-4C5C-AFFF-9B219B7336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42C94-03AE-4EB3-87EB-CAC01785F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7E987A-F033-418F-9EB9-667BA7F2C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487739-01F6-45D6-82FC-DF5FB96CB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95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848C7-1670-4C6A-BF8B-43C9FA757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521C3B-DF11-4406-8A51-8996E30F3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FF02A-950E-465C-B541-59A1CC389E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390D5-5DF1-4B28-BE8D-06C5E81E7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411D92-FB45-4F82-8C06-5394EAC85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2BA03E-0BA3-4704-A3B3-92946D32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163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43B21-8A2F-451E-890D-2A775ECF3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0436B5-60A8-49A2-A02A-E2E72B07DA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E28E4-AC8C-45FF-82B1-A9703C4E2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6F3B1-DF23-4CAA-A87C-FC2E785BF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7FF59-AA5D-4FCB-A49B-02F1F62C6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275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0D59CE-D0DA-46A4-A10D-2D0C1A7E6B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76E6F-7741-432E-82BE-47C487346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944C7-DEE4-45D3-8BBE-BB6CFCD98F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67386-F3CA-412B-9D21-91179B5AF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09998-6838-43AA-ACED-6A5568D5C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59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6/21/2020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85F8B1-6EAD-4065-BDCA-6425F4F2B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ED54BC-2A8C-4CFF-BFFD-2C7C988C1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74132-4BCF-4F0B-BFB4-EB24C07F58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E6291-269F-4017-8EF3-5876289F47E8}" type="datetimeFigureOut">
              <a:rPr lang="en-US" smtClean="0"/>
              <a:t>6/21/2020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F61B8-BA3E-4781-90C4-A20219587E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F4328-7F84-4677-9714-D5A04CFDBD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3D4CB-B0FD-47F7-BD03-A2F41CD63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2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hyperlink" Target="http://www.eoht.info/page/Adolphe+Quetelet" TargetMode="Externa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oht.info/page/Alfred+Marshal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21E816-31F5-48BB-BD02-D15F2F18B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374478"/>
            <a:ext cx="10993549" cy="147501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800" dirty="0">
                <a:solidFill>
                  <a:schemeClr val="bg1">
                    <a:lumMod val="50000"/>
                  </a:schemeClr>
                </a:solidFill>
              </a:rPr>
              <a:t>Historical Attempts to Bridge the Two cultures: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5100" dirty="0"/>
              <a:t>Natural Sciences + Social Sciences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1BB9D47-1AB4-42B8-821E-A0E3D2C3A3CB}"/>
              </a:ext>
            </a:extLst>
          </p:cNvPr>
          <p:cNvSpPr txBox="1">
            <a:spLocks/>
          </p:cNvSpPr>
          <p:nvPr/>
        </p:nvSpPr>
        <p:spPr>
          <a:xfrm rot="5400000">
            <a:off x="9155569" y="3560077"/>
            <a:ext cx="4061217" cy="15473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0" b="1" dirty="0">
                <a:solidFill>
                  <a:schemeClr val="tx1"/>
                </a:solidFill>
              </a:rPr>
              <a:t>Libb Thims</a:t>
            </a:r>
          </a:p>
          <a:p>
            <a:r>
              <a:rPr lang="en-US" sz="14400" dirty="0">
                <a:solidFill>
                  <a:schemeClr val="accent2"/>
                </a:solidFill>
              </a:rPr>
              <a:t>22-24 </a:t>
            </a:r>
            <a:r>
              <a:rPr lang="en-US" sz="14400" dirty="0">
                <a:solidFill>
                  <a:schemeClr val="tx1"/>
                </a:solidFill>
              </a:rPr>
              <a:t>Jun </a:t>
            </a:r>
            <a:r>
              <a:rPr lang="en-US" sz="14400" dirty="0"/>
              <a:t>2020</a:t>
            </a:r>
          </a:p>
          <a:p>
            <a:r>
              <a:rPr lang="en-US" sz="7400" dirty="0">
                <a:solidFill>
                  <a:schemeClr val="accent2"/>
                </a:solidFill>
              </a:rPr>
              <a:t>  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AF8B34-61E6-4A6C-8EDA-532DDAA31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89" y="1849491"/>
            <a:ext cx="9733823" cy="481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272CB9A-11DA-403F-8A2C-8ACABB9E55E3}"/>
              </a:ext>
            </a:extLst>
          </p:cNvPr>
          <p:cNvCxnSpPr>
            <a:cxnSpLocks/>
          </p:cNvCxnSpPr>
          <p:nvPr/>
        </p:nvCxnSpPr>
        <p:spPr>
          <a:xfrm>
            <a:off x="6175088" y="3995319"/>
            <a:ext cx="124146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7E87360-F24A-47BA-928F-2F0179FA8620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7406988" y="3995319"/>
            <a:ext cx="325889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8346D99-21A2-4F27-AB30-6BF25A60C3AC}"/>
              </a:ext>
            </a:extLst>
          </p:cNvPr>
          <p:cNvCxnSpPr>
            <a:cxnSpLocks/>
          </p:cNvCxnSpPr>
          <p:nvPr/>
        </p:nvCxnSpPr>
        <p:spPr>
          <a:xfrm>
            <a:off x="10665885" y="3995319"/>
            <a:ext cx="153851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92DD698-41EA-44B3-A338-53428D7D5050}"/>
              </a:ext>
            </a:extLst>
          </p:cNvPr>
          <p:cNvCxnSpPr/>
          <p:nvPr/>
        </p:nvCxnSpPr>
        <p:spPr>
          <a:xfrm>
            <a:off x="3911339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41C71E-E08E-4C35-AF33-12A46FFB4E28}"/>
              </a:ext>
            </a:extLst>
          </p:cNvPr>
          <p:cNvCxnSpPr/>
          <p:nvPr/>
        </p:nvCxnSpPr>
        <p:spPr>
          <a:xfrm>
            <a:off x="1657906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>
            <a:extLst>
              <a:ext uri="{FF2B5EF4-FFF2-40B4-BE49-F238E27FC236}">
                <a16:creationId xmlns:a16="http://schemas.microsoft.com/office/drawing/2014/main" id="{AF54DAFC-72BF-4C18-B451-30110FC8EBCC}"/>
              </a:ext>
            </a:extLst>
          </p:cNvPr>
          <p:cNvSpPr/>
          <p:nvPr/>
        </p:nvSpPr>
        <p:spPr>
          <a:xfrm>
            <a:off x="1150597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B54977-33F8-4105-824C-3D0C493D5B00}"/>
              </a:ext>
            </a:extLst>
          </p:cNvPr>
          <p:cNvCxnSpPr>
            <a:cxnSpLocks/>
          </p:cNvCxnSpPr>
          <p:nvPr/>
        </p:nvCxnSpPr>
        <p:spPr>
          <a:xfrm>
            <a:off x="0" y="3995319"/>
            <a:ext cx="153851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ADB8234-7655-4312-99D5-ACC91B4B894B}"/>
              </a:ext>
            </a:extLst>
          </p:cNvPr>
          <p:cNvSpPr/>
          <p:nvPr/>
        </p:nvSpPr>
        <p:spPr>
          <a:xfrm>
            <a:off x="1514928" y="3900069"/>
            <a:ext cx="190500" cy="190500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868629C6-9D56-44C4-A90C-D16F2E7AA94B}"/>
              </a:ext>
            </a:extLst>
          </p:cNvPr>
          <p:cNvSpPr/>
          <p:nvPr/>
        </p:nvSpPr>
        <p:spPr>
          <a:xfrm>
            <a:off x="1395865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1E0E5245-3E9D-45CB-A2A2-78E37536928E}"/>
              </a:ext>
            </a:extLst>
          </p:cNvPr>
          <p:cNvSpPr/>
          <p:nvPr/>
        </p:nvSpPr>
        <p:spPr>
          <a:xfrm>
            <a:off x="1262993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8353AA-1A28-4FAD-AF44-130B899BAAE4}"/>
              </a:ext>
            </a:extLst>
          </p:cNvPr>
          <p:cNvCxnSpPr>
            <a:cxnSpLocks/>
          </p:cNvCxnSpPr>
          <p:nvPr/>
        </p:nvCxnSpPr>
        <p:spPr>
          <a:xfrm flipV="1">
            <a:off x="1610179" y="4342506"/>
            <a:ext cx="0" cy="516692"/>
          </a:xfrm>
          <a:prstGeom prst="line">
            <a:avLst/>
          </a:prstGeom>
          <a:ln w="19050">
            <a:solidFill>
              <a:srgbClr val="03A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36B49B4F-63E8-4430-9059-553CBCA3AB43}"/>
              </a:ext>
            </a:extLst>
          </p:cNvPr>
          <p:cNvSpPr/>
          <p:nvPr/>
        </p:nvSpPr>
        <p:spPr>
          <a:xfrm>
            <a:off x="1548058" y="4802085"/>
            <a:ext cx="124240" cy="124240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59B938-7387-4E6C-B81C-CA1B61488588}"/>
              </a:ext>
            </a:extLst>
          </p:cNvPr>
          <p:cNvSpPr txBox="1"/>
          <p:nvPr/>
        </p:nvSpPr>
        <p:spPr>
          <a:xfrm>
            <a:off x="179709" y="3227399"/>
            <a:ext cx="151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3A1A4"/>
                </a:solidFill>
                <a:latin typeface="Century Gothic" panose="020B0502020202020204" pitchFamily="34" charset="0"/>
              </a:rPr>
              <a:t>1739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3A1A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23F98E-5FFF-4701-A99F-87B202C66033}"/>
              </a:ext>
            </a:extLst>
          </p:cNvPr>
          <p:cNvSpPr txBox="1"/>
          <p:nvPr/>
        </p:nvSpPr>
        <p:spPr>
          <a:xfrm>
            <a:off x="268454" y="4702014"/>
            <a:ext cx="2016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David Hume</a:t>
            </a:r>
            <a:endParaRPr lang="en-US" sz="1400" noProof="0" dirty="0">
              <a:solidFill>
                <a:srgbClr val="E7E6E6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Science of Man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B54B9C7B-4DA7-40E1-B723-68758EB971FE}"/>
              </a:ext>
            </a:extLst>
          </p:cNvPr>
          <p:cNvSpPr/>
          <p:nvPr/>
        </p:nvSpPr>
        <p:spPr>
          <a:xfrm rot="5400000">
            <a:off x="3389075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37A3CB3-AA60-41C6-B92B-B84EC0A87E61}"/>
              </a:ext>
            </a:extLst>
          </p:cNvPr>
          <p:cNvSpPr/>
          <p:nvPr/>
        </p:nvSpPr>
        <p:spPr>
          <a:xfrm>
            <a:off x="3753406" y="3900069"/>
            <a:ext cx="190500" cy="190500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5AB77009-91CD-4089-A339-205E1FD860BA}"/>
              </a:ext>
            </a:extLst>
          </p:cNvPr>
          <p:cNvSpPr/>
          <p:nvPr/>
        </p:nvSpPr>
        <p:spPr>
          <a:xfrm>
            <a:off x="3634343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Circle: Hollow 21">
            <a:extLst>
              <a:ext uri="{FF2B5EF4-FFF2-40B4-BE49-F238E27FC236}">
                <a16:creationId xmlns:a16="http://schemas.microsoft.com/office/drawing/2014/main" id="{EB4F978A-6973-4038-9D44-C992F6903D28}"/>
              </a:ext>
            </a:extLst>
          </p:cNvPr>
          <p:cNvSpPr/>
          <p:nvPr/>
        </p:nvSpPr>
        <p:spPr>
          <a:xfrm>
            <a:off x="3501471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982AF7D-7FF0-494C-891D-C601C69FAD64}"/>
              </a:ext>
            </a:extLst>
          </p:cNvPr>
          <p:cNvCxnSpPr>
            <a:cxnSpLocks/>
          </p:cNvCxnSpPr>
          <p:nvPr/>
        </p:nvCxnSpPr>
        <p:spPr>
          <a:xfrm flipV="1">
            <a:off x="3848657" y="2869035"/>
            <a:ext cx="0" cy="779100"/>
          </a:xfrm>
          <a:prstGeom prst="line">
            <a:avLst/>
          </a:prstGeom>
          <a:ln w="19050">
            <a:solidFill>
              <a:srgbClr val="EE9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D26033AC-E99E-4309-BD9B-47A98BA0DEA7}"/>
              </a:ext>
            </a:extLst>
          </p:cNvPr>
          <p:cNvSpPr/>
          <p:nvPr/>
        </p:nvSpPr>
        <p:spPr>
          <a:xfrm>
            <a:off x="3786536" y="2806915"/>
            <a:ext cx="124240" cy="124240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97ECE7-7E0E-48D0-9C27-6FB0E3DB79DD}"/>
              </a:ext>
            </a:extLst>
          </p:cNvPr>
          <p:cNvSpPr txBox="1"/>
          <p:nvPr/>
        </p:nvSpPr>
        <p:spPr>
          <a:xfrm>
            <a:off x="2262536" y="4046200"/>
            <a:ext cx="151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952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1809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EA27D8-0CF3-496D-AD7D-2076231DE52C}"/>
              </a:ext>
            </a:extLst>
          </p:cNvPr>
          <p:cNvSpPr txBox="1"/>
          <p:nvPr/>
        </p:nvSpPr>
        <p:spPr>
          <a:xfrm>
            <a:off x="3155460" y="1801462"/>
            <a:ext cx="24550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Goethe pens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1400" b="1" i="1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Elective Affinities</a:t>
            </a:r>
            <a:r>
              <a:rPr kumimoji="0" lang="en-US" sz="1400" b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introducing ‘human chemical theory’ of social interaction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A2636062-43D3-463C-B6BD-741D547DE965}"/>
              </a:ext>
            </a:extLst>
          </p:cNvPr>
          <p:cNvSpPr/>
          <p:nvPr/>
        </p:nvSpPr>
        <p:spPr>
          <a:xfrm>
            <a:off x="5642508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DCB9A2B-6699-4804-99AE-7A924FDA4340}"/>
              </a:ext>
            </a:extLst>
          </p:cNvPr>
          <p:cNvSpPr/>
          <p:nvPr/>
        </p:nvSpPr>
        <p:spPr>
          <a:xfrm>
            <a:off x="6006839" y="3900069"/>
            <a:ext cx="190500" cy="190500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Circle: Hollow 29">
            <a:extLst>
              <a:ext uri="{FF2B5EF4-FFF2-40B4-BE49-F238E27FC236}">
                <a16:creationId xmlns:a16="http://schemas.microsoft.com/office/drawing/2014/main" id="{3A6CDF07-EF0B-4379-8FBF-3718BD896047}"/>
              </a:ext>
            </a:extLst>
          </p:cNvPr>
          <p:cNvSpPr/>
          <p:nvPr/>
        </p:nvSpPr>
        <p:spPr>
          <a:xfrm>
            <a:off x="5887776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ircle: Hollow 30">
            <a:extLst>
              <a:ext uri="{FF2B5EF4-FFF2-40B4-BE49-F238E27FC236}">
                <a16:creationId xmlns:a16="http://schemas.microsoft.com/office/drawing/2014/main" id="{FB3E2DCF-4068-4715-BD27-13370B541EAC}"/>
              </a:ext>
            </a:extLst>
          </p:cNvPr>
          <p:cNvSpPr/>
          <p:nvPr/>
        </p:nvSpPr>
        <p:spPr>
          <a:xfrm>
            <a:off x="5754904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A49CDC4-E9AD-4789-BEA6-BFF07A73111B}"/>
              </a:ext>
            </a:extLst>
          </p:cNvPr>
          <p:cNvCxnSpPr>
            <a:cxnSpLocks/>
          </p:cNvCxnSpPr>
          <p:nvPr/>
        </p:nvCxnSpPr>
        <p:spPr>
          <a:xfrm flipV="1">
            <a:off x="6102090" y="4342505"/>
            <a:ext cx="0" cy="1033387"/>
          </a:xfrm>
          <a:prstGeom prst="line">
            <a:avLst/>
          </a:prstGeom>
          <a:ln w="19050">
            <a:solidFill>
              <a:srgbClr val="EF3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4A8794-EADF-4527-95C6-C9D6781E9C8E}"/>
              </a:ext>
            </a:extLst>
          </p:cNvPr>
          <p:cNvSpPr/>
          <p:nvPr/>
        </p:nvSpPr>
        <p:spPr>
          <a:xfrm>
            <a:off x="6039969" y="5350759"/>
            <a:ext cx="124240" cy="124240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E7D141-E60D-4B00-AA4B-1F588212DCAD}"/>
              </a:ext>
            </a:extLst>
          </p:cNvPr>
          <p:cNvSpPr txBox="1"/>
          <p:nvPr/>
        </p:nvSpPr>
        <p:spPr>
          <a:xfrm>
            <a:off x="5339693" y="3032368"/>
            <a:ext cx="151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EF3078"/>
                </a:solidFill>
                <a:latin typeface="Century Gothic" panose="020B0502020202020204" pitchFamily="34" charset="0"/>
              </a:rPr>
              <a:t>1822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F3078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5C5A36-EC92-462F-BB70-6A797D63B1DD}"/>
              </a:ext>
            </a:extLst>
          </p:cNvPr>
          <p:cNvSpPr txBox="1"/>
          <p:nvPr/>
        </p:nvSpPr>
        <p:spPr>
          <a:xfrm>
            <a:off x="5378756" y="5541310"/>
            <a:ext cx="2037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Auguste Comte</a:t>
            </a:r>
            <a:endParaRPr lang="en-US" sz="1400" noProof="0" dirty="0">
              <a:solidFill>
                <a:srgbClr val="E7E6E6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Social</a:t>
            </a:r>
            <a:r>
              <a:rPr kumimoji="0" lang="en-US" sz="1400" b="1" i="0" u="none" strike="noStrike" kern="1200" cap="none" spc="0" normalizeH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Physics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E3730103-7F8D-4792-83EE-5FFC4A5D2274}"/>
              </a:ext>
            </a:extLst>
          </p:cNvPr>
          <p:cNvSpPr/>
          <p:nvPr/>
        </p:nvSpPr>
        <p:spPr>
          <a:xfrm rot="5400000">
            <a:off x="7042657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6694F26-80D5-467D-94C4-C9C860517F5F}"/>
              </a:ext>
            </a:extLst>
          </p:cNvPr>
          <p:cNvSpPr/>
          <p:nvPr/>
        </p:nvSpPr>
        <p:spPr>
          <a:xfrm>
            <a:off x="7406988" y="3900069"/>
            <a:ext cx="190500" cy="190500"/>
          </a:xfrm>
          <a:prstGeom prst="ellipse">
            <a:avLst/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ircle: Hollow 46">
            <a:extLst>
              <a:ext uri="{FF2B5EF4-FFF2-40B4-BE49-F238E27FC236}">
                <a16:creationId xmlns:a16="http://schemas.microsoft.com/office/drawing/2014/main" id="{B0789B4A-0620-4211-9109-6DBE9A07FE51}"/>
              </a:ext>
            </a:extLst>
          </p:cNvPr>
          <p:cNvSpPr/>
          <p:nvPr/>
        </p:nvSpPr>
        <p:spPr>
          <a:xfrm>
            <a:off x="7287925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Circle: Hollow 47">
            <a:extLst>
              <a:ext uri="{FF2B5EF4-FFF2-40B4-BE49-F238E27FC236}">
                <a16:creationId xmlns:a16="http://schemas.microsoft.com/office/drawing/2014/main" id="{9C63B36C-028C-4461-9179-02E81EA9B830}"/>
              </a:ext>
            </a:extLst>
          </p:cNvPr>
          <p:cNvSpPr/>
          <p:nvPr/>
        </p:nvSpPr>
        <p:spPr>
          <a:xfrm>
            <a:off x="7155053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5E6C7CE-0DCB-4A82-B08E-519AC3270B85}"/>
              </a:ext>
            </a:extLst>
          </p:cNvPr>
          <p:cNvCxnSpPr>
            <a:cxnSpLocks/>
          </p:cNvCxnSpPr>
          <p:nvPr/>
        </p:nvCxnSpPr>
        <p:spPr>
          <a:xfrm flipV="1">
            <a:off x="7502239" y="2614747"/>
            <a:ext cx="0" cy="1033387"/>
          </a:xfrm>
          <a:prstGeom prst="line">
            <a:avLst/>
          </a:prstGeom>
          <a:ln w="19050">
            <a:solidFill>
              <a:srgbClr val="1C7C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4CFE38F3-7830-46D8-95EE-69DB62ED465D}"/>
              </a:ext>
            </a:extLst>
          </p:cNvPr>
          <p:cNvSpPr/>
          <p:nvPr/>
        </p:nvSpPr>
        <p:spPr>
          <a:xfrm>
            <a:off x="7440118" y="2568391"/>
            <a:ext cx="124240" cy="124240"/>
          </a:xfrm>
          <a:prstGeom prst="ellipse">
            <a:avLst/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F62DC2-C651-4B22-B4CB-1846861868F6}"/>
              </a:ext>
            </a:extLst>
          </p:cNvPr>
          <p:cNvSpPr txBox="1"/>
          <p:nvPr/>
        </p:nvSpPr>
        <p:spPr>
          <a:xfrm>
            <a:off x="6744545" y="4329086"/>
            <a:ext cx="151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C7CB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1835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4337E62-7F21-4CD3-9B0D-507A64DF7728}"/>
              </a:ext>
            </a:extLst>
          </p:cNvPr>
          <p:cNvSpPr txBox="1"/>
          <p:nvPr/>
        </p:nvSpPr>
        <p:spPr>
          <a:xfrm>
            <a:off x="6633505" y="1926108"/>
            <a:ext cx="215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hlinkClick r:id="rId2"/>
              </a:rPr>
              <a:t>Adolphe Quetelet</a:t>
            </a:r>
            <a:endParaRPr lang="en-US" sz="1400" dirty="0">
              <a:solidFill>
                <a:srgbClr val="E7E6E6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Human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Physics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FC85B459-7BA2-4C61-9178-E1CE5EFAEC56}"/>
              </a:ext>
            </a:extLst>
          </p:cNvPr>
          <p:cNvSpPr/>
          <p:nvPr/>
        </p:nvSpPr>
        <p:spPr>
          <a:xfrm>
            <a:off x="8959202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A6EEA54-5314-432F-B5DF-B223248AB8AA}"/>
              </a:ext>
            </a:extLst>
          </p:cNvPr>
          <p:cNvSpPr/>
          <p:nvPr/>
        </p:nvSpPr>
        <p:spPr>
          <a:xfrm>
            <a:off x="9323529" y="3900069"/>
            <a:ext cx="190500" cy="1905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Circle: Hollow 55">
            <a:extLst>
              <a:ext uri="{FF2B5EF4-FFF2-40B4-BE49-F238E27FC236}">
                <a16:creationId xmlns:a16="http://schemas.microsoft.com/office/drawing/2014/main" id="{0C983C23-7914-456E-AA37-90FEEBD851C0}"/>
              </a:ext>
            </a:extLst>
          </p:cNvPr>
          <p:cNvSpPr/>
          <p:nvPr/>
        </p:nvSpPr>
        <p:spPr>
          <a:xfrm>
            <a:off x="9204466" y="3781006"/>
            <a:ext cx="428626" cy="428626"/>
          </a:xfrm>
          <a:prstGeom prst="donut">
            <a:avLst>
              <a:gd name="adj" fmla="val 5281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Circle: Hollow 56">
            <a:extLst>
              <a:ext uri="{FF2B5EF4-FFF2-40B4-BE49-F238E27FC236}">
                <a16:creationId xmlns:a16="http://schemas.microsoft.com/office/drawing/2014/main" id="{CD810234-B3DF-4AE8-B7F5-9B91C3FEE8A3}"/>
              </a:ext>
            </a:extLst>
          </p:cNvPr>
          <p:cNvSpPr/>
          <p:nvPr/>
        </p:nvSpPr>
        <p:spPr>
          <a:xfrm>
            <a:off x="9071594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61A79A1-830D-43A5-991E-41089FE309F5}"/>
              </a:ext>
            </a:extLst>
          </p:cNvPr>
          <p:cNvCxnSpPr>
            <a:cxnSpLocks/>
            <a:stCxn id="59" idx="0"/>
          </p:cNvCxnSpPr>
          <p:nvPr/>
        </p:nvCxnSpPr>
        <p:spPr>
          <a:xfrm flipH="1" flipV="1">
            <a:off x="9418780" y="4342507"/>
            <a:ext cx="1818" cy="702162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91D217BA-6735-41FC-ADDE-ADA84BF5E891}"/>
              </a:ext>
            </a:extLst>
          </p:cNvPr>
          <p:cNvSpPr/>
          <p:nvPr/>
        </p:nvSpPr>
        <p:spPr>
          <a:xfrm>
            <a:off x="9358478" y="5044669"/>
            <a:ext cx="124240" cy="12424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3BBA26-6FB6-4EDA-AE7C-332D388F6619}"/>
              </a:ext>
            </a:extLst>
          </p:cNvPr>
          <p:cNvSpPr txBox="1"/>
          <p:nvPr/>
        </p:nvSpPr>
        <p:spPr>
          <a:xfrm>
            <a:off x="8570130" y="3032368"/>
            <a:ext cx="1697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1882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710CEB2-4E11-44C6-A201-5DCB3EA9A265}"/>
              </a:ext>
            </a:extLst>
          </p:cNvPr>
          <p:cNvSpPr txBox="1"/>
          <p:nvPr/>
        </p:nvSpPr>
        <p:spPr>
          <a:xfrm>
            <a:off x="9247917" y="1295828"/>
            <a:ext cx="28359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Florence Nightingale proposes a 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Chair of Social Physics 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to be established at Oxford University, based on the ‘social physics’ of Quetelet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CE23E97-80CA-4DCE-905B-0371552128FB}"/>
              </a:ext>
            </a:extLst>
          </p:cNvPr>
          <p:cNvCxnSpPr>
            <a:cxnSpLocks/>
          </p:cNvCxnSpPr>
          <p:nvPr/>
        </p:nvCxnSpPr>
        <p:spPr>
          <a:xfrm>
            <a:off x="334106" y="5236514"/>
            <a:ext cx="1418102" cy="0"/>
          </a:xfrm>
          <a:prstGeom prst="line">
            <a:avLst/>
          </a:prstGeom>
          <a:ln w="19050">
            <a:solidFill>
              <a:srgbClr val="03A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6AF9195-D1C7-4EAB-9766-CBBD5AC04E3E}"/>
              </a:ext>
            </a:extLst>
          </p:cNvPr>
          <p:cNvCxnSpPr>
            <a:cxnSpLocks/>
          </p:cNvCxnSpPr>
          <p:nvPr/>
        </p:nvCxnSpPr>
        <p:spPr>
          <a:xfrm>
            <a:off x="5486709" y="6102609"/>
            <a:ext cx="1231286" cy="0"/>
          </a:xfrm>
          <a:prstGeom prst="line">
            <a:avLst/>
          </a:prstGeom>
          <a:ln w="19050">
            <a:solidFill>
              <a:srgbClr val="EF3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7FD0854-B613-4503-8F9F-7EBA21977DB6}"/>
              </a:ext>
            </a:extLst>
          </p:cNvPr>
          <p:cNvCxnSpPr>
            <a:cxnSpLocks/>
          </p:cNvCxnSpPr>
          <p:nvPr/>
        </p:nvCxnSpPr>
        <p:spPr>
          <a:xfrm>
            <a:off x="9593760" y="1291158"/>
            <a:ext cx="2048865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67D5D77-7183-46A2-913A-91854EB46B5B}"/>
              </a:ext>
            </a:extLst>
          </p:cNvPr>
          <p:cNvCxnSpPr>
            <a:cxnSpLocks/>
          </p:cNvCxnSpPr>
          <p:nvPr/>
        </p:nvCxnSpPr>
        <p:spPr>
          <a:xfrm>
            <a:off x="3210641" y="1793367"/>
            <a:ext cx="2048865" cy="0"/>
          </a:xfrm>
          <a:prstGeom prst="line">
            <a:avLst/>
          </a:prstGeom>
          <a:ln w="19050">
            <a:solidFill>
              <a:srgbClr val="EE9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FE4C8AC-856E-47A1-86C3-D3143F6DF56B}"/>
              </a:ext>
            </a:extLst>
          </p:cNvPr>
          <p:cNvCxnSpPr>
            <a:cxnSpLocks/>
          </p:cNvCxnSpPr>
          <p:nvPr/>
        </p:nvCxnSpPr>
        <p:spPr>
          <a:xfrm>
            <a:off x="6718427" y="1835312"/>
            <a:ext cx="1574673" cy="0"/>
          </a:xfrm>
          <a:prstGeom prst="line">
            <a:avLst/>
          </a:prstGeom>
          <a:ln w="19050">
            <a:solidFill>
              <a:srgbClr val="1C7C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AC17817C-AF36-4468-94FC-44DCFF825290}"/>
              </a:ext>
            </a:extLst>
          </p:cNvPr>
          <p:cNvSpPr txBox="1"/>
          <p:nvPr/>
        </p:nvSpPr>
        <p:spPr>
          <a:xfrm>
            <a:off x="2456543" y="131812"/>
            <a:ext cx="7278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TWO CULTURES T I M E L I N 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347FCAE-CD51-47C1-A0E5-7FE287A79E42}"/>
              </a:ext>
            </a:extLst>
          </p:cNvPr>
          <p:cNvGrpSpPr/>
          <p:nvPr/>
        </p:nvGrpSpPr>
        <p:grpSpPr>
          <a:xfrm>
            <a:off x="5378756" y="878988"/>
            <a:ext cx="1434489" cy="190500"/>
            <a:chOff x="4679586" y="878988"/>
            <a:chExt cx="1434489" cy="190500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57F6F33-D335-4F37-A9F5-23DE49CB0B4A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3A95DB-0E0C-40A8-88F7-9DAC67B156F6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D1EA8C3-D35D-4FB7-8D6B-858B4EE08256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D4B96A9-29AD-4507-B1E8-D12C03BAD2C2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0AFA104-D1BD-427D-90C1-6CE47F2C7A56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A58179F-5968-47C6-B0EC-96CCBD429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55" y="706376"/>
            <a:ext cx="2730504" cy="252917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56248AB-70CF-46B2-B931-514D3AB1C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3421" y="4708980"/>
            <a:ext cx="2805745" cy="203813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C984732-3F24-41DC-A7F9-C0A60D571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7892" y="338814"/>
            <a:ext cx="2212273" cy="815552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ACCA87B8-A8A1-45D5-9D3D-F6AD483B76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9624" y="2274088"/>
            <a:ext cx="890428" cy="1154912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1A643FD-D9BB-4491-998C-EABF280D28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47" y="5342529"/>
            <a:ext cx="923491" cy="113048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6202F5AA-5F40-4948-BF63-67DCC1A34A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7420" y="2747037"/>
            <a:ext cx="885927" cy="1133986"/>
          </a:xfrm>
          <a:prstGeom prst="rect">
            <a:avLst/>
          </a:prstGeom>
        </p:spPr>
      </p:pic>
      <p:sp>
        <p:nvSpPr>
          <p:cNvPr id="91" name="Arc 90">
            <a:extLst>
              <a:ext uri="{FF2B5EF4-FFF2-40B4-BE49-F238E27FC236}">
                <a16:creationId xmlns:a16="http://schemas.microsoft.com/office/drawing/2014/main" id="{30B77438-238B-4DE8-957C-AC2AABA7944F}"/>
              </a:ext>
            </a:extLst>
          </p:cNvPr>
          <p:cNvSpPr/>
          <p:nvPr/>
        </p:nvSpPr>
        <p:spPr>
          <a:xfrm rot="5400000">
            <a:off x="10488761" y="3510855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2E9EB8B4-7C34-4CFF-8756-7DAB3FDA5998}"/>
              </a:ext>
            </a:extLst>
          </p:cNvPr>
          <p:cNvSpPr/>
          <p:nvPr/>
        </p:nvSpPr>
        <p:spPr>
          <a:xfrm>
            <a:off x="10853092" y="3875186"/>
            <a:ext cx="190500" cy="190500"/>
          </a:xfrm>
          <a:prstGeom prst="ellipse">
            <a:avLst/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Circle: Hollow 92">
            <a:extLst>
              <a:ext uri="{FF2B5EF4-FFF2-40B4-BE49-F238E27FC236}">
                <a16:creationId xmlns:a16="http://schemas.microsoft.com/office/drawing/2014/main" id="{7B96ABF6-171B-4956-A842-F8B126EF6166}"/>
              </a:ext>
            </a:extLst>
          </p:cNvPr>
          <p:cNvSpPr/>
          <p:nvPr/>
        </p:nvSpPr>
        <p:spPr>
          <a:xfrm>
            <a:off x="10734029" y="3756123"/>
            <a:ext cx="428626" cy="428626"/>
          </a:xfrm>
          <a:prstGeom prst="donut">
            <a:avLst>
              <a:gd name="adj" fmla="val 5281"/>
            </a:avLst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Circle: Hollow 93">
            <a:extLst>
              <a:ext uri="{FF2B5EF4-FFF2-40B4-BE49-F238E27FC236}">
                <a16:creationId xmlns:a16="http://schemas.microsoft.com/office/drawing/2014/main" id="{0381440B-9193-4FD2-AE55-D31B2F108EF7}"/>
              </a:ext>
            </a:extLst>
          </p:cNvPr>
          <p:cNvSpPr/>
          <p:nvPr/>
        </p:nvSpPr>
        <p:spPr>
          <a:xfrm>
            <a:off x="10601157" y="3623251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6B18BDC7-6216-4639-A835-464C42CC54D4}"/>
              </a:ext>
            </a:extLst>
          </p:cNvPr>
          <p:cNvCxnSpPr>
            <a:cxnSpLocks/>
          </p:cNvCxnSpPr>
          <p:nvPr/>
        </p:nvCxnSpPr>
        <p:spPr>
          <a:xfrm flipV="1">
            <a:off x="10948343" y="2589864"/>
            <a:ext cx="0" cy="1033387"/>
          </a:xfrm>
          <a:prstGeom prst="line">
            <a:avLst/>
          </a:prstGeom>
          <a:ln w="19050">
            <a:solidFill>
              <a:srgbClr val="1C7C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95">
            <a:extLst>
              <a:ext uri="{FF2B5EF4-FFF2-40B4-BE49-F238E27FC236}">
                <a16:creationId xmlns:a16="http://schemas.microsoft.com/office/drawing/2014/main" id="{172B5836-5152-4368-B58C-3CBE7B11B49C}"/>
              </a:ext>
            </a:extLst>
          </p:cNvPr>
          <p:cNvSpPr/>
          <p:nvPr/>
        </p:nvSpPr>
        <p:spPr>
          <a:xfrm>
            <a:off x="10886222" y="2543508"/>
            <a:ext cx="124240" cy="124240"/>
          </a:xfrm>
          <a:prstGeom prst="ellipse">
            <a:avLst/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5ED323F-CC71-4FE5-AE08-A88DE2655678}"/>
              </a:ext>
            </a:extLst>
          </p:cNvPr>
          <p:cNvSpPr txBox="1"/>
          <p:nvPr/>
        </p:nvSpPr>
        <p:spPr>
          <a:xfrm>
            <a:off x="9815660" y="4268002"/>
            <a:ext cx="2376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C7CB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1874-1891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8F3B0E9-5BFA-40A0-91B8-C28FAE455990}"/>
              </a:ext>
            </a:extLst>
          </p:cNvPr>
          <p:cNvSpPr txBox="1"/>
          <p:nvPr/>
        </p:nvSpPr>
        <p:spPr>
          <a:xfrm>
            <a:off x="8228585" y="5112459"/>
            <a:ext cx="25614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Helmholtz proves that ‘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free energy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’ G is the measure of 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chemical affinity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 A.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149BDE3E-1EBA-4906-B1D8-0B125730EECC}"/>
              </a:ext>
            </a:extLst>
          </p:cNvPr>
          <p:cNvCxnSpPr>
            <a:cxnSpLocks/>
          </p:cNvCxnSpPr>
          <p:nvPr/>
        </p:nvCxnSpPr>
        <p:spPr>
          <a:xfrm>
            <a:off x="8412343" y="5883619"/>
            <a:ext cx="2048865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Picture 107">
            <a:extLst>
              <a:ext uri="{FF2B5EF4-FFF2-40B4-BE49-F238E27FC236}">
                <a16:creationId xmlns:a16="http://schemas.microsoft.com/office/drawing/2014/main" id="{06860871-BD5D-4C31-AD62-FCE51B9DFE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3936" y="5991366"/>
            <a:ext cx="1781988" cy="6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3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5500"/>
                            </p:stCondLst>
                            <p:childTnLst>
                              <p:par>
                                <p:cTn id="2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7000"/>
                            </p:stCondLst>
                            <p:childTnLst>
                              <p:par>
                                <p:cTn id="2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7500"/>
                            </p:stCondLst>
                            <p:childTnLst>
                              <p:par>
                                <p:cTn id="2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8500"/>
                            </p:stCondLst>
                            <p:childTnLst>
                              <p:par>
                                <p:cTn id="2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20500"/>
                            </p:stCondLst>
                            <p:childTnLst>
                              <p:par>
                                <p:cTn id="2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21500"/>
                            </p:stCondLst>
                            <p:childTnLst>
                              <p:par>
                                <p:cTn id="2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22000"/>
                            </p:stCondLst>
                            <p:childTnLst>
                              <p:par>
                                <p:cTn id="2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22500"/>
                            </p:stCondLst>
                            <p:childTnLst>
                              <p:par>
                                <p:cTn id="2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2300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235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24000"/>
                            </p:stCondLst>
                            <p:childTnLst>
                              <p:par>
                                <p:cTn id="3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9" grpId="0" animBg="1"/>
      <p:bldP spid="10" grpId="0" animBg="1"/>
      <p:bldP spid="14" grpId="0" animBg="1"/>
      <p:bldP spid="16" grpId="0"/>
      <p:bldP spid="17" grpId="0"/>
      <p:bldP spid="18" grpId="0" animBg="1"/>
      <p:bldP spid="20" grpId="0" animBg="1"/>
      <p:bldP spid="21" grpId="0" animBg="1"/>
      <p:bldP spid="22" grpId="0" animBg="1"/>
      <p:bldP spid="24" grpId="0" animBg="1"/>
      <p:bldP spid="25" grpId="0"/>
      <p:bldP spid="26" grpId="0"/>
      <p:bldP spid="27" grpId="0" animBg="1"/>
      <p:bldP spid="29" grpId="0" animBg="1"/>
      <p:bldP spid="30" grpId="0" animBg="1"/>
      <p:bldP spid="31" grpId="0" animBg="1"/>
      <p:bldP spid="33" grpId="0" animBg="1"/>
      <p:bldP spid="34" grpId="0"/>
      <p:bldP spid="35" grpId="0"/>
      <p:bldP spid="45" grpId="0" animBg="1"/>
      <p:bldP spid="46" grpId="0" animBg="1"/>
      <p:bldP spid="47" grpId="0" animBg="1"/>
      <p:bldP spid="48" grpId="0" animBg="1"/>
      <p:bldP spid="50" grpId="0" animBg="1"/>
      <p:bldP spid="51" grpId="0"/>
      <p:bldP spid="52" grpId="0"/>
      <p:bldP spid="53" grpId="0" animBg="1"/>
      <p:bldP spid="55" grpId="0" animBg="1"/>
      <p:bldP spid="56" grpId="0" animBg="1"/>
      <p:bldP spid="57" grpId="0" animBg="1"/>
      <p:bldP spid="59" grpId="0" animBg="1"/>
      <p:bldP spid="60" grpId="0"/>
      <p:bldP spid="61" grpId="0"/>
      <p:bldP spid="91" grpId="0" animBg="1"/>
      <p:bldP spid="92" grpId="0" animBg="1"/>
      <p:bldP spid="93" grpId="0" animBg="1"/>
      <p:bldP spid="94" grpId="0" animBg="1"/>
      <p:bldP spid="96" grpId="0" animBg="1"/>
      <p:bldP spid="97" grpId="0"/>
      <p:bldP spid="10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-114300"/>
            <a:ext cx="1099354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Oxford Social Physics | Applications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935782"/>
            <a:ext cx="11547979" cy="18653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F1B1A9-9D37-4B7E-B859-8FC142D21719}"/>
              </a:ext>
            </a:extLst>
          </p:cNvPr>
          <p:cNvSpPr/>
          <p:nvPr/>
        </p:nvSpPr>
        <p:spPr>
          <a:xfrm>
            <a:off x="599225" y="1397675"/>
            <a:ext cx="1099354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● </a:t>
            </a:r>
            <a:r>
              <a:rPr lang="en-US" sz="3600" dirty="0"/>
              <a:t>The </a:t>
            </a:r>
            <a:r>
              <a:rPr lang="en-US" sz="4000" b="1" dirty="0"/>
              <a:t>effects of schooling</a:t>
            </a:r>
            <a:r>
              <a:rPr lang="en-US" sz="3600" dirty="0"/>
              <a:t>, secondary, night schools, and other state-funded schools?</a:t>
            </a:r>
          </a:p>
          <a:p>
            <a:r>
              <a:rPr lang="en-US" sz="2400" dirty="0"/>
              <a:t>● </a:t>
            </a:r>
            <a:r>
              <a:rPr lang="en-US" sz="3600" dirty="0"/>
              <a:t>The results of </a:t>
            </a:r>
            <a:r>
              <a:rPr lang="en-US" sz="4000" b="1" dirty="0"/>
              <a:t>legal punishments </a:t>
            </a:r>
            <a:r>
              <a:rPr lang="en-US" sz="3600" dirty="0"/>
              <a:t>in actually deterring crime?</a:t>
            </a:r>
          </a:p>
          <a:p>
            <a:r>
              <a:rPr lang="en-US" sz="2400" dirty="0"/>
              <a:t>● </a:t>
            </a:r>
            <a:r>
              <a:rPr lang="en-US" sz="3600" dirty="0"/>
              <a:t>Does education </a:t>
            </a:r>
            <a:r>
              <a:rPr lang="en-US" sz="4000" b="1" dirty="0"/>
              <a:t>decrease crime</a:t>
            </a:r>
            <a:r>
              <a:rPr lang="en-US" sz="3600" dirty="0"/>
              <a:t>?</a:t>
            </a:r>
          </a:p>
          <a:p>
            <a:r>
              <a:rPr lang="en-US" sz="2400" dirty="0"/>
              <a:t>● </a:t>
            </a:r>
            <a:r>
              <a:rPr lang="en-US" sz="3600" dirty="0"/>
              <a:t>The </a:t>
            </a:r>
            <a:r>
              <a:rPr lang="en-US" sz="4000" b="1" dirty="0"/>
              <a:t>effects of charity </a:t>
            </a:r>
            <a:r>
              <a:rPr lang="en-US" sz="3600" dirty="0"/>
              <a:t>and workhouses?</a:t>
            </a: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     — Florence Nightingale (1876), discussion with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Benjamin Jowett </a:t>
            </a: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920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-114300"/>
            <a:ext cx="1099354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Oxford Social Physics | Outcome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935782"/>
            <a:ext cx="11547979" cy="186531"/>
          </a:xfrm>
          <a:prstGeom prst="rect">
            <a:avLst/>
          </a:prstGeom>
        </p:spPr>
      </p:pic>
      <p:sp>
        <p:nvSpPr>
          <p:cNvPr id="8" name="Arrow: Bent-Up 7">
            <a:extLst>
              <a:ext uri="{FF2B5EF4-FFF2-40B4-BE49-F238E27FC236}">
                <a16:creationId xmlns:a16="http://schemas.microsoft.com/office/drawing/2014/main" id="{036940BB-281E-44B4-AECA-00B342E11B10}"/>
              </a:ext>
            </a:extLst>
          </p:cNvPr>
          <p:cNvSpPr/>
          <p:nvPr/>
        </p:nvSpPr>
        <p:spPr>
          <a:xfrm rot="5400000">
            <a:off x="424401" y="3657902"/>
            <a:ext cx="852490" cy="79057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A43C58-EC6B-4F9F-9287-6EC09A84CF91}"/>
              </a:ext>
            </a:extLst>
          </p:cNvPr>
          <p:cNvSpPr/>
          <p:nvPr/>
        </p:nvSpPr>
        <p:spPr>
          <a:xfrm>
            <a:off x="455359" y="1310220"/>
            <a:ext cx="5640641" cy="2316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“Quetelet’s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‘social physics’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should become a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course at Oxford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upon which alone social and political philosophy, administrative, legislative, theodike, and all the government can be founded.”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7000"/>
              </a:lnSpc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— Florence Nightingale (1874), “Memoriam on the passing of Quetelet”, Feb 21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8C8E22-B490-4993-89A1-BAB32A32A575}"/>
              </a:ext>
            </a:extLst>
          </p:cNvPr>
          <p:cNvSpPr/>
          <p:nvPr/>
        </p:nvSpPr>
        <p:spPr>
          <a:xfrm>
            <a:off x="6178730" y="2096731"/>
            <a:ext cx="5414044" cy="1098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“I’ll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leave money in my will 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the chair, and it should be </a:t>
            </a: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named after your father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.”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— Benjamin Jowett (1876)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7D8073-2961-4C8A-B9B5-581E12ADEB71}"/>
              </a:ext>
            </a:extLst>
          </p:cNvPr>
          <p:cNvSpPr/>
          <p:nvPr/>
        </p:nvSpPr>
        <p:spPr>
          <a:xfrm>
            <a:off x="5523835" y="3582353"/>
            <a:ext cx="4948239" cy="768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“The government ought to do it.”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—"/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Alfred Marshall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(1891)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E6B71C-AFC8-4611-A000-BFD37AFD824A}"/>
              </a:ext>
            </a:extLst>
          </p:cNvPr>
          <p:cNvSpPr/>
          <p:nvPr/>
        </p:nvSpPr>
        <p:spPr>
          <a:xfrm>
            <a:off x="717296" y="4701394"/>
            <a:ext cx="1079274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End: </a:t>
            </a:r>
            <a:r>
              <a:rPr lang="en-US" sz="2400" dirty="0"/>
              <a:t>Nightingale (1891), in her discussions with Galton, offered to give £2,000 pounds [100,000 USD / modern]. Galton, however, was only prepared to use the money on a few essays, and Nightingale withdrew her offer. The project stalled out after this point.</a:t>
            </a:r>
          </a:p>
        </p:txBody>
      </p:sp>
    </p:spTree>
    <p:extLst>
      <p:ext uri="{BB962C8B-B14F-4D97-AF65-F5344CB8AC3E}">
        <p14:creationId xmlns:p14="http://schemas.microsoft.com/office/powerpoint/2010/main" val="4212171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142875"/>
            <a:ext cx="10993549" cy="7524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Modern University Chair| Price?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935782"/>
            <a:ext cx="11547979" cy="1865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71A728-058C-4FC1-BFC0-1736A76E3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009" y="1221630"/>
            <a:ext cx="4700588" cy="47005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B86200-2A80-4DBF-A18C-D222A38C0F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849" y="1233491"/>
            <a:ext cx="6257925" cy="399278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27681DF-7781-4951-8FE8-35FD2111CF28}"/>
              </a:ext>
            </a:extLst>
          </p:cNvPr>
          <p:cNvSpPr/>
          <p:nvPr/>
        </p:nvSpPr>
        <p:spPr>
          <a:xfrm>
            <a:off x="5334849" y="5337456"/>
            <a:ext cx="648652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2.2M USD </a:t>
            </a:r>
            <a:r>
              <a:rPr lang="en-US" sz="2000" dirty="0"/>
              <a:t>donation, by Louis Appignani (2016), above right, established a </a:t>
            </a:r>
            <a:r>
              <a:rPr lang="en-US" sz="2400" b="1" dirty="0"/>
              <a:t>Chair in Atheism, Humanism, and Secular Ethics </a:t>
            </a:r>
            <a:r>
              <a:rPr lang="en-US" sz="2000" dirty="0"/>
              <a:t>at Miami University.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81439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142875"/>
            <a:ext cx="10993549" cy="7524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Physico-chemical Humanities Chair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935782"/>
            <a:ext cx="11547979" cy="1865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673D3D-0D65-4EF9-A634-45151BDB6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12" y="1238251"/>
            <a:ext cx="8625398" cy="52768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F5B49C-670B-48EB-BECA-71A7DBB42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333" y="2556099"/>
            <a:ext cx="2135663" cy="14981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964497-B033-43A6-A002-F89CA2FF10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600" y="4153819"/>
            <a:ext cx="2371185" cy="23711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D37F76-B412-424D-BF8F-0D8D94EE1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50478" y="1238251"/>
            <a:ext cx="1171035" cy="139928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9F89DC-FCB6-4248-837C-05DDE73480A9}"/>
              </a:ext>
            </a:extLst>
          </p:cNvPr>
          <p:cNvSpPr/>
          <p:nvPr/>
        </p:nvSpPr>
        <p:spPr>
          <a:xfrm>
            <a:off x="3476625" y="1937894"/>
            <a:ext cx="2219325" cy="348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60696C-D3EE-42E5-ABC0-9C06CCA47C7C}"/>
              </a:ext>
            </a:extLst>
          </p:cNvPr>
          <p:cNvSpPr/>
          <p:nvPr/>
        </p:nvSpPr>
        <p:spPr>
          <a:xfrm>
            <a:off x="322009" y="1780161"/>
            <a:ext cx="84695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(2013 Prototype)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78791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142875"/>
            <a:ext cx="10993549" cy="7524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Physico-chemical Humanities Chair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935782"/>
            <a:ext cx="11547979" cy="1865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09F89DC-FCB6-4248-837C-05DDE73480A9}"/>
              </a:ext>
            </a:extLst>
          </p:cNvPr>
          <p:cNvSpPr/>
          <p:nvPr/>
        </p:nvSpPr>
        <p:spPr>
          <a:xfrm>
            <a:off x="3476625" y="1937894"/>
            <a:ext cx="2219325" cy="348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20EC94-83EF-44D9-A7F5-A9EE66F07EA2}"/>
              </a:ext>
            </a:extLst>
          </p:cNvPr>
          <p:cNvSpPr/>
          <p:nvPr/>
        </p:nvSpPr>
        <p:spPr>
          <a:xfrm>
            <a:off x="342898" y="1325775"/>
            <a:ext cx="8335307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“</a:t>
            </a:r>
            <a:r>
              <a:rPr lang="en-US" sz="3600" b="1" dirty="0"/>
              <a:t>Your idea for a department for teaching </a:t>
            </a:r>
            <a:r>
              <a:rPr lang="en-US" sz="4000" b="1" dirty="0"/>
              <a:t>two cultures </a:t>
            </a:r>
            <a:r>
              <a:rPr lang="en-US" sz="3600" b="1" dirty="0"/>
              <a:t>would </a:t>
            </a:r>
            <a:r>
              <a:rPr lang="en-US" sz="4000" b="1" dirty="0"/>
              <a:t>NOT be appreciated </a:t>
            </a:r>
            <a:r>
              <a:rPr lang="en-US" sz="3600" b="1" dirty="0"/>
              <a:t>at Berkeley</a:t>
            </a:r>
            <a:r>
              <a:rPr lang="en-US" sz="3200" dirty="0"/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44B96F-975D-4A64-BE9B-276F4735C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165" y="1518698"/>
            <a:ext cx="2006236" cy="261189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88E4EE8-089D-4866-8463-FB5877178381}"/>
              </a:ext>
            </a:extLst>
          </p:cNvPr>
          <p:cNvSpPr/>
          <p:nvPr/>
        </p:nvSpPr>
        <p:spPr>
          <a:xfrm>
            <a:off x="8362951" y="4287058"/>
            <a:ext cx="3486151" cy="2382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3200" dirty="0"/>
              <a:t>John Prausnitz </a:t>
            </a:r>
          </a:p>
          <a:p>
            <a:pPr>
              <a:lnSpc>
                <a:spcPct val="107000"/>
              </a:lnSpc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Chemical thermodynamics historian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UC Berkeley Chemical Engineering Professor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NAS member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654933-EA5C-4234-982F-1137197BF714}"/>
              </a:ext>
            </a:extLst>
          </p:cNvPr>
          <p:cNvSpPr/>
          <p:nvPr/>
        </p:nvSpPr>
        <p:spPr>
          <a:xfrm>
            <a:off x="342898" y="3141657"/>
            <a:ext cx="774107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In the </a:t>
            </a:r>
            <a:r>
              <a:rPr lang="en-US" sz="3200" b="1" i="1" dirty="0"/>
              <a:t>social sciences </a:t>
            </a:r>
            <a:r>
              <a:rPr lang="en-US" sz="2800" dirty="0"/>
              <a:t>and in some </a:t>
            </a:r>
            <a:r>
              <a:rPr lang="en-US" sz="3200" b="1" i="1" dirty="0"/>
              <a:t>humanities</a:t>
            </a:r>
            <a:r>
              <a:rPr lang="en-US" sz="2800" dirty="0"/>
              <a:t>, thermodynamics may be useful as an analogy, as a suggestion for looking at a problem (e.g. information theory) but beyond that, </a:t>
            </a:r>
            <a:r>
              <a:rPr lang="en-US" sz="3600" b="1" dirty="0"/>
              <a:t>I see little use of thermodynamics outside [physical] science</a:t>
            </a:r>
            <a:r>
              <a:rPr lang="en-US" sz="2800" dirty="0"/>
              <a:t>.”</a:t>
            </a:r>
          </a:p>
          <a:p>
            <a:r>
              <a:rPr lang="en-US" sz="2800" dirty="0"/>
              <a:t>     — </a:t>
            </a:r>
            <a:r>
              <a:rPr lang="en-US" sz="2400" dirty="0"/>
              <a:t>Reply (2013) to Thims’ two cultures query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0540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272CB9A-11DA-403F-8A2C-8ACABB9E55E3}"/>
              </a:ext>
            </a:extLst>
          </p:cNvPr>
          <p:cNvCxnSpPr/>
          <p:nvPr/>
        </p:nvCxnSpPr>
        <p:spPr>
          <a:xfrm>
            <a:off x="6175088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7E87360-F24A-47BA-928F-2F0179FA8620}"/>
              </a:ext>
            </a:extLst>
          </p:cNvPr>
          <p:cNvCxnSpPr/>
          <p:nvPr/>
        </p:nvCxnSpPr>
        <p:spPr>
          <a:xfrm>
            <a:off x="8413015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8346D99-21A2-4F27-AB30-6BF25A60C3AC}"/>
              </a:ext>
            </a:extLst>
          </p:cNvPr>
          <p:cNvCxnSpPr>
            <a:cxnSpLocks/>
          </p:cNvCxnSpPr>
          <p:nvPr/>
        </p:nvCxnSpPr>
        <p:spPr>
          <a:xfrm>
            <a:off x="10665885" y="3995319"/>
            <a:ext cx="153851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92DD698-41EA-44B3-A338-53428D7D5050}"/>
              </a:ext>
            </a:extLst>
          </p:cNvPr>
          <p:cNvCxnSpPr/>
          <p:nvPr/>
        </p:nvCxnSpPr>
        <p:spPr>
          <a:xfrm>
            <a:off x="3911339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41C71E-E08E-4C35-AF33-12A46FFB4E28}"/>
              </a:ext>
            </a:extLst>
          </p:cNvPr>
          <p:cNvCxnSpPr/>
          <p:nvPr/>
        </p:nvCxnSpPr>
        <p:spPr>
          <a:xfrm>
            <a:off x="1657906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>
            <a:extLst>
              <a:ext uri="{FF2B5EF4-FFF2-40B4-BE49-F238E27FC236}">
                <a16:creationId xmlns:a16="http://schemas.microsoft.com/office/drawing/2014/main" id="{AF54DAFC-72BF-4C18-B451-30110FC8EBCC}"/>
              </a:ext>
            </a:extLst>
          </p:cNvPr>
          <p:cNvSpPr/>
          <p:nvPr/>
        </p:nvSpPr>
        <p:spPr>
          <a:xfrm>
            <a:off x="1150597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B54977-33F8-4105-824C-3D0C493D5B00}"/>
              </a:ext>
            </a:extLst>
          </p:cNvPr>
          <p:cNvCxnSpPr>
            <a:cxnSpLocks/>
          </p:cNvCxnSpPr>
          <p:nvPr/>
        </p:nvCxnSpPr>
        <p:spPr>
          <a:xfrm>
            <a:off x="0" y="3995319"/>
            <a:ext cx="153851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ADB8234-7655-4312-99D5-ACC91B4B894B}"/>
              </a:ext>
            </a:extLst>
          </p:cNvPr>
          <p:cNvSpPr/>
          <p:nvPr/>
        </p:nvSpPr>
        <p:spPr>
          <a:xfrm>
            <a:off x="1514928" y="3900069"/>
            <a:ext cx="190500" cy="190500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868629C6-9D56-44C4-A90C-D16F2E7AA94B}"/>
              </a:ext>
            </a:extLst>
          </p:cNvPr>
          <p:cNvSpPr/>
          <p:nvPr/>
        </p:nvSpPr>
        <p:spPr>
          <a:xfrm>
            <a:off x="1395865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1E0E5245-3E9D-45CB-A2A2-78E37536928E}"/>
              </a:ext>
            </a:extLst>
          </p:cNvPr>
          <p:cNvSpPr/>
          <p:nvPr/>
        </p:nvSpPr>
        <p:spPr>
          <a:xfrm>
            <a:off x="1262993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8353AA-1A28-4FAD-AF44-130B899BAAE4}"/>
              </a:ext>
            </a:extLst>
          </p:cNvPr>
          <p:cNvCxnSpPr>
            <a:cxnSpLocks/>
            <a:stCxn id="14" idx="4"/>
          </p:cNvCxnSpPr>
          <p:nvPr/>
        </p:nvCxnSpPr>
        <p:spPr>
          <a:xfrm flipV="1">
            <a:off x="1610178" y="4342507"/>
            <a:ext cx="1" cy="503842"/>
          </a:xfrm>
          <a:prstGeom prst="line">
            <a:avLst/>
          </a:prstGeom>
          <a:ln w="19050">
            <a:solidFill>
              <a:srgbClr val="03A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36B49B4F-63E8-4430-9059-553CBCA3AB43}"/>
              </a:ext>
            </a:extLst>
          </p:cNvPr>
          <p:cNvSpPr/>
          <p:nvPr/>
        </p:nvSpPr>
        <p:spPr>
          <a:xfrm>
            <a:off x="1548058" y="4722109"/>
            <a:ext cx="124240" cy="124240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59B938-7387-4E6C-B81C-CA1B61488588}"/>
              </a:ext>
            </a:extLst>
          </p:cNvPr>
          <p:cNvSpPr txBox="1"/>
          <p:nvPr/>
        </p:nvSpPr>
        <p:spPr>
          <a:xfrm>
            <a:off x="270439" y="3039455"/>
            <a:ext cx="2378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3A1A4"/>
                </a:solidFill>
                <a:latin typeface="Century Gothic" panose="020B0502020202020204" pitchFamily="34" charset="0"/>
              </a:rPr>
              <a:t>1854-1946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3A1A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23F98E-5FFF-4701-A99F-87B202C66033}"/>
              </a:ext>
            </a:extLst>
          </p:cNvPr>
          <p:cNvSpPr txBox="1"/>
          <p:nvPr/>
        </p:nvSpPr>
        <p:spPr>
          <a:xfrm>
            <a:off x="133351" y="4860035"/>
            <a:ext cx="27816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Auguste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Walrus</a:t>
            </a:r>
          </a:p>
          <a:p>
            <a:pPr lvl="0"/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“To create a scientific theory of economics one would need to use differential calculus to derive a ‘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science of economic forces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, analogous to the science of astronomical forces’.” 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B54B9C7B-4DA7-40E1-B723-68758EB971FE}"/>
              </a:ext>
            </a:extLst>
          </p:cNvPr>
          <p:cNvSpPr/>
          <p:nvPr/>
        </p:nvSpPr>
        <p:spPr>
          <a:xfrm rot="5400000">
            <a:off x="3465275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37A3CB3-AA60-41C6-B92B-B84EC0A87E61}"/>
              </a:ext>
            </a:extLst>
          </p:cNvPr>
          <p:cNvSpPr/>
          <p:nvPr/>
        </p:nvSpPr>
        <p:spPr>
          <a:xfrm>
            <a:off x="3829606" y="3900069"/>
            <a:ext cx="190500" cy="190500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5AB77009-91CD-4089-A339-205E1FD860BA}"/>
              </a:ext>
            </a:extLst>
          </p:cNvPr>
          <p:cNvSpPr/>
          <p:nvPr/>
        </p:nvSpPr>
        <p:spPr>
          <a:xfrm>
            <a:off x="3710543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Circle: Hollow 21">
            <a:extLst>
              <a:ext uri="{FF2B5EF4-FFF2-40B4-BE49-F238E27FC236}">
                <a16:creationId xmlns:a16="http://schemas.microsoft.com/office/drawing/2014/main" id="{EB4F978A-6973-4038-9D44-C992F6903D28}"/>
              </a:ext>
            </a:extLst>
          </p:cNvPr>
          <p:cNvSpPr/>
          <p:nvPr/>
        </p:nvSpPr>
        <p:spPr>
          <a:xfrm>
            <a:off x="3577671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982AF7D-7FF0-494C-891D-C601C69FAD64}"/>
              </a:ext>
            </a:extLst>
          </p:cNvPr>
          <p:cNvCxnSpPr>
            <a:cxnSpLocks/>
          </p:cNvCxnSpPr>
          <p:nvPr/>
        </p:nvCxnSpPr>
        <p:spPr>
          <a:xfrm flipH="1" flipV="1">
            <a:off x="3924856" y="2719722"/>
            <a:ext cx="2" cy="928413"/>
          </a:xfrm>
          <a:prstGeom prst="line">
            <a:avLst/>
          </a:prstGeom>
          <a:ln w="19050">
            <a:solidFill>
              <a:srgbClr val="EE9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D26033AC-E99E-4309-BD9B-47A98BA0DEA7}"/>
              </a:ext>
            </a:extLst>
          </p:cNvPr>
          <p:cNvSpPr/>
          <p:nvPr/>
        </p:nvSpPr>
        <p:spPr>
          <a:xfrm>
            <a:off x="3862736" y="2673166"/>
            <a:ext cx="124240" cy="124240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97ECE7-7E0E-48D0-9C27-6FB0E3DB79DD}"/>
              </a:ext>
            </a:extLst>
          </p:cNvPr>
          <p:cNvSpPr txBox="1"/>
          <p:nvPr/>
        </p:nvSpPr>
        <p:spPr>
          <a:xfrm>
            <a:off x="2690018" y="4328695"/>
            <a:ext cx="2489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952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1894-1900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EA27D8-0CF3-496D-AD7D-2076231DE52C}"/>
              </a:ext>
            </a:extLst>
          </p:cNvPr>
          <p:cNvSpPr txBox="1"/>
          <p:nvPr/>
        </p:nvSpPr>
        <p:spPr>
          <a:xfrm>
            <a:off x="2702176" y="1249434"/>
            <a:ext cx="27395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Leon Winiarski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Taught pure and applied political economics and 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social mechanics 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at the University of Geneva, based on the Clausius inequality.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A2636062-43D3-463C-B6BD-741D547DE965}"/>
              </a:ext>
            </a:extLst>
          </p:cNvPr>
          <p:cNvSpPr/>
          <p:nvPr/>
        </p:nvSpPr>
        <p:spPr>
          <a:xfrm>
            <a:off x="5642508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DCB9A2B-6699-4804-99AE-7A924FDA4340}"/>
              </a:ext>
            </a:extLst>
          </p:cNvPr>
          <p:cNvSpPr/>
          <p:nvPr/>
        </p:nvSpPr>
        <p:spPr>
          <a:xfrm>
            <a:off x="6006839" y="3900069"/>
            <a:ext cx="190500" cy="190500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Circle: Hollow 29">
            <a:extLst>
              <a:ext uri="{FF2B5EF4-FFF2-40B4-BE49-F238E27FC236}">
                <a16:creationId xmlns:a16="http://schemas.microsoft.com/office/drawing/2014/main" id="{3A6CDF07-EF0B-4379-8FBF-3718BD896047}"/>
              </a:ext>
            </a:extLst>
          </p:cNvPr>
          <p:cNvSpPr/>
          <p:nvPr/>
        </p:nvSpPr>
        <p:spPr>
          <a:xfrm>
            <a:off x="5887776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ircle: Hollow 30">
            <a:extLst>
              <a:ext uri="{FF2B5EF4-FFF2-40B4-BE49-F238E27FC236}">
                <a16:creationId xmlns:a16="http://schemas.microsoft.com/office/drawing/2014/main" id="{FB3E2DCF-4068-4715-BD27-13370B541EAC}"/>
              </a:ext>
            </a:extLst>
          </p:cNvPr>
          <p:cNvSpPr/>
          <p:nvPr/>
        </p:nvSpPr>
        <p:spPr>
          <a:xfrm>
            <a:off x="5754904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A49CDC4-E9AD-4789-BEA6-BFF07A73111B}"/>
              </a:ext>
            </a:extLst>
          </p:cNvPr>
          <p:cNvCxnSpPr>
            <a:cxnSpLocks/>
          </p:cNvCxnSpPr>
          <p:nvPr/>
        </p:nvCxnSpPr>
        <p:spPr>
          <a:xfrm flipV="1">
            <a:off x="6096000" y="4342506"/>
            <a:ext cx="6090" cy="632520"/>
          </a:xfrm>
          <a:prstGeom prst="line">
            <a:avLst/>
          </a:prstGeom>
          <a:ln w="19050">
            <a:solidFill>
              <a:srgbClr val="EF3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4A8794-EADF-4527-95C6-C9D6781E9C8E}"/>
              </a:ext>
            </a:extLst>
          </p:cNvPr>
          <p:cNvSpPr/>
          <p:nvPr/>
        </p:nvSpPr>
        <p:spPr>
          <a:xfrm>
            <a:off x="6031797" y="4966822"/>
            <a:ext cx="124240" cy="124240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E7D141-E60D-4B00-AA4B-1F588212DCAD}"/>
              </a:ext>
            </a:extLst>
          </p:cNvPr>
          <p:cNvSpPr txBox="1"/>
          <p:nvPr/>
        </p:nvSpPr>
        <p:spPr>
          <a:xfrm>
            <a:off x="5006756" y="3050348"/>
            <a:ext cx="151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F307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1902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5C5A36-EC92-462F-BB70-6A797D63B1DD}"/>
              </a:ext>
            </a:extLst>
          </p:cNvPr>
          <p:cNvSpPr txBox="1"/>
          <p:nvPr/>
        </p:nvSpPr>
        <p:spPr>
          <a:xfrm>
            <a:off x="5096339" y="5066824"/>
            <a:ext cx="27634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Ernest Solvay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Founds </a:t>
            </a:r>
            <a:r>
              <a:rPr lang="en-US" sz="1400" i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Institute of Sociology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, aimed at research on ‘social energy’, whose members include: John Dewey, Vilfredo Pareto, Joseph Schumpeter.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E3730103-7F8D-4792-83EE-5FFC4A5D2274}"/>
              </a:ext>
            </a:extLst>
          </p:cNvPr>
          <p:cNvSpPr/>
          <p:nvPr/>
        </p:nvSpPr>
        <p:spPr>
          <a:xfrm rot="5400000">
            <a:off x="7906257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6694F26-80D5-467D-94C4-C9C860517F5F}"/>
              </a:ext>
            </a:extLst>
          </p:cNvPr>
          <p:cNvSpPr/>
          <p:nvPr/>
        </p:nvSpPr>
        <p:spPr>
          <a:xfrm>
            <a:off x="8270588" y="3900069"/>
            <a:ext cx="190500" cy="190500"/>
          </a:xfrm>
          <a:prstGeom prst="ellipse">
            <a:avLst/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ircle: Hollow 46">
            <a:extLst>
              <a:ext uri="{FF2B5EF4-FFF2-40B4-BE49-F238E27FC236}">
                <a16:creationId xmlns:a16="http://schemas.microsoft.com/office/drawing/2014/main" id="{B0789B4A-0620-4211-9109-6DBE9A07FE51}"/>
              </a:ext>
            </a:extLst>
          </p:cNvPr>
          <p:cNvSpPr/>
          <p:nvPr/>
        </p:nvSpPr>
        <p:spPr>
          <a:xfrm>
            <a:off x="8151525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Circle: Hollow 47">
            <a:extLst>
              <a:ext uri="{FF2B5EF4-FFF2-40B4-BE49-F238E27FC236}">
                <a16:creationId xmlns:a16="http://schemas.microsoft.com/office/drawing/2014/main" id="{9C63B36C-028C-4461-9179-02E81EA9B830}"/>
              </a:ext>
            </a:extLst>
          </p:cNvPr>
          <p:cNvSpPr/>
          <p:nvPr/>
        </p:nvSpPr>
        <p:spPr>
          <a:xfrm>
            <a:off x="8018653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5E6C7CE-0DCB-4A82-B08E-519AC3270B85}"/>
              </a:ext>
            </a:extLst>
          </p:cNvPr>
          <p:cNvCxnSpPr>
            <a:cxnSpLocks/>
          </p:cNvCxnSpPr>
          <p:nvPr/>
        </p:nvCxnSpPr>
        <p:spPr>
          <a:xfrm flipV="1">
            <a:off x="8365839" y="3209925"/>
            <a:ext cx="0" cy="438210"/>
          </a:xfrm>
          <a:prstGeom prst="line">
            <a:avLst/>
          </a:prstGeom>
          <a:ln w="19050">
            <a:solidFill>
              <a:srgbClr val="1C7C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4CFE38F3-7830-46D8-95EE-69DB62ED465D}"/>
              </a:ext>
            </a:extLst>
          </p:cNvPr>
          <p:cNvSpPr/>
          <p:nvPr/>
        </p:nvSpPr>
        <p:spPr>
          <a:xfrm>
            <a:off x="8303718" y="3130366"/>
            <a:ext cx="124240" cy="124240"/>
          </a:xfrm>
          <a:prstGeom prst="ellipse">
            <a:avLst/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F62DC2-C651-4B22-B4CB-1846861868F6}"/>
              </a:ext>
            </a:extLst>
          </p:cNvPr>
          <p:cNvSpPr txBox="1"/>
          <p:nvPr/>
        </p:nvSpPr>
        <p:spPr>
          <a:xfrm>
            <a:off x="7552130" y="4325604"/>
            <a:ext cx="151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C7CB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1930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4337E62-7F21-4CD3-9B0D-507A64DF7728}"/>
              </a:ext>
            </a:extLst>
          </p:cNvPr>
          <p:cNvSpPr txBox="1"/>
          <p:nvPr/>
        </p:nvSpPr>
        <p:spPr>
          <a:xfrm>
            <a:off x="6501979" y="1926108"/>
            <a:ext cx="25467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Judson Herrick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Gives his ‘Humpty Dumpty’ speech at the dedication of University of Chicago’s new 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Social Science Research 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building.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FC85B459-7BA2-4C61-9178-E1CE5EFAEC56}"/>
              </a:ext>
            </a:extLst>
          </p:cNvPr>
          <p:cNvSpPr/>
          <p:nvPr/>
        </p:nvSpPr>
        <p:spPr>
          <a:xfrm>
            <a:off x="10144184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A6EEA54-5314-432F-B5DF-B223248AB8AA}"/>
              </a:ext>
            </a:extLst>
          </p:cNvPr>
          <p:cNvSpPr/>
          <p:nvPr/>
        </p:nvSpPr>
        <p:spPr>
          <a:xfrm>
            <a:off x="10508515" y="3900069"/>
            <a:ext cx="190500" cy="1905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Circle: Hollow 55">
            <a:extLst>
              <a:ext uri="{FF2B5EF4-FFF2-40B4-BE49-F238E27FC236}">
                <a16:creationId xmlns:a16="http://schemas.microsoft.com/office/drawing/2014/main" id="{0C983C23-7914-456E-AA37-90FEEBD851C0}"/>
              </a:ext>
            </a:extLst>
          </p:cNvPr>
          <p:cNvSpPr/>
          <p:nvPr/>
        </p:nvSpPr>
        <p:spPr>
          <a:xfrm>
            <a:off x="10389452" y="3781006"/>
            <a:ext cx="428626" cy="428626"/>
          </a:xfrm>
          <a:prstGeom prst="donut">
            <a:avLst>
              <a:gd name="adj" fmla="val 5281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Circle: Hollow 56">
            <a:extLst>
              <a:ext uri="{FF2B5EF4-FFF2-40B4-BE49-F238E27FC236}">
                <a16:creationId xmlns:a16="http://schemas.microsoft.com/office/drawing/2014/main" id="{CD810234-B3DF-4AE8-B7F5-9B91C3FEE8A3}"/>
              </a:ext>
            </a:extLst>
          </p:cNvPr>
          <p:cNvSpPr/>
          <p:nvPr/>
        </p:nvSpPr>
        <p:spPr>
          <a:xfrm>
            <a:off x="10256580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61A79A1-830D-43A5-991E-41089FE309F5}"/>
              </a:ext>
            </a:extLst>
          </p:cNvPr>
          <p:cNvCxnSpPr>
            <a:cxnSpLocks/>
          </p:cNvCxnSpPr>
          <p:nvPr/>
        </p:nvCxnSpPr>
        <p:spPr>
          <a:xfrm flipV="1">
            <a:off x="10603766" y="4342506"/>
            <a:ext cx="0" cy="286644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91D217BA-6735-41FC-ADDE-ADA84BF5E891}"/>
              </a:ext>
            </a:extLst>
          </p:cNvPr>
          <p:cNvSpPr/>
          <p:nvPr/>
        </p:nvSpPr>
        <p:spPr>
          <a:xfrm>
            <a:off x="10541645" y="4588759"/>
            <a:ext cx="124240" cy="12424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3BBA26-6FB6-4EDA-AE7C-332D388F6619}"/>
              </a:ext>
            </a:extLst>
          </p:cNvPr>
          <p:cNvSpPr txBox="1"/>
          <p:nvPr/>
        </p:nvSpPr>
        <p:spPr>
          <a:xfrm>
            <a:off x="9361354" y="3027940"/>
            <a:ext cx="2380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70AD47">
                    <a:lumMod val="50000"/>
                  </a:srgbClr>
                </a:solidFill>
                <a:latin typeface="Century Gothic" panose="020B0502020202020204" pitchFamily="34" charset="0"/>
              </a:rPr>
              <a:t>1932-1942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710CEB2-4E11-44C6-A201-5DCB3EA9A265}"/>
              </a:ext>
            </a:extLst>
          </p:cNvPr>
          <p:cNvSpPr txBox="1"/>
          <p:nvPr/>
        </p:nvSpPr>
        <p:spPr>
          <a:xfrm>
            <a:off x="9828991" y="4712999"/>
            <a:ext cx="22528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Lawrence Henderson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Unifies Darwin, Gibbs, and Pareto, to initiate the ‘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Harvard Pareto Circle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’ and teach Gibbs-based ‘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Sociology 23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’ course at Harvard.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CE23E97-80CA-4DCE-905B-0371552128FB}"/>
              </a:ext>
            </a:extLst>
          </p:cNvPr>
          <p:cNvCxnSpPr>
            <a:cxnSpLocks/>
          </p:cNvCxnSpPr>
          <p:nvPr/>
        </p:nvCxnSpPr>
        <p:spPr>
          <a:xfrm>
            <a:off x="434080" y="6675917"/>
            <a:ext cx="2048865" cy="0"/>
          </a:xfrm>
          <a:prstGeom prst="line">
            <a:avLst/>
          </a:prstGeom>
          <a:ln w="19050">
            <a:solidFill>
              <a:srgbClr val="03A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6AF9195-D1C7-4EAB-9766-CBBD5AC04E3E}"/>
              </a:ext>
            </a:extLst>
          </p:cNvPr>
          <p:cNvCxnSpPr>
            <a:cxnSpLocks/>
          </p:cNvCxnSpPr>
          <p:nvPr/>
        </p:nvCxnSpPr>
        <p:spPr>
          <a:xfrm>
            <a:off x="5264955" y="6498126"/>
            <a:ext cx="2048865" cy="0"/>
          </a:xfrm>
          <a:prstGeom prst="line">
            <a:avLst/>
          </a:prstGeom>
          <a:ln w="19050">
            <a:solidFill>
              <a:srgbClr val="EF3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7FD0854-B613-4503-8F9F-7EBA21977DB6}"/>
              </a:ext>
            </a:extLst>
          </p:cNvPr>
          <p:cNvCxnSpPr>
            <a:cxnSpLocks/>
          </p:cNvCxnSpPr>
          <p:nvPr/>
        </p:nvCxnSpPr>
        <p:spPr>
          <a:xfrm>
            <a:off x="9945596" y="6536226"/>
            <a:ext cx="2048865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67D5D77-7183-46A2-913A-91854EB46B5B}"/>
              </a:ext>
            </a:extLst>
          </p:cNvPr>
          <p:cNvCxnSpPr>
            <a:cxnSpLocks/>
          </p:cNvCxnSpPr>
          <p:nvPr/>
        </p:nvCxnSpPr>
        <p:spPr>
          <a:xfrm>
            <a:off x="3055619" y="1206662"/>
            <a:ext cx="2048865" cy="0"/>
          </a:xfrm>
          <a:prstGeom prst="line">
            <a:avLst/>
          </a:prstGeom>
          <a:ln w="19050">
            <a:solidFill>
              <a:srgbClr val="EE9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FE4C8AC-856E-47A1-86C3-D3143F6DF56B}"/>
              </a:ext>
            </a:extLst>
          </p:cNvPr>
          <p:cNvCxnSpPr>
            <a:cxnSpLocks/>
          </p:cNvCxnSpPr>
          <p:nvPr/>
        </p:nvCxnSpPr>
        <p:spPr>
          <a:xfrm>
            <a:off x="6596074" y="1892462"/>
            <a:ext cx="2048865" cy="0"/>
          </a:xfrm>
          <a:prstGeom prst="line">
            <a:avLst/>
          </a:prstGeom>
          <a:ln w="19050">
            <a:solidFill>
              <a:srgbClr val="1C7C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AC17817C-AF36-4468-94FC-44DCFF825290}"/>
              </a:ext>
            </a:extLst>
          </p:cNvPr>
          <p:cNvSpPr txBox="1"/>
          <p:nvPr/>
        </p:nvSpPr>
        <p:spPr>
          <a:xfrm>
            <a:off x="2075543" y="131812"/>
            <a:ext cx="7278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TWO CULTURES T I M E L I N 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347FCAE-CD51-47C1-A0E5-7FE287A79E42}"/>
              </a:ext>
            </a:extLst>
          </p:cNvPr>
          <p:cNvGrpSpPr/>
          <p:nvPr/>
        </p:nvGrpSpPr>
        <p:grpSpPr>
          <a:xfrm>
            <a:off x="5378756" y="878988"/>
            <a:ext cx="1434489" cy="190500"/>
            <a:chOff x="4679586" y="878988"/>
            <a:chExt cx="1434489" cy="190500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57F6F33-D335-4F37-A9F5-23DE49CB0B4A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3A95DB-0E0C-40A8-88F7-9DAC67B156F6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D1EA8C3-D35D-4FB7-8D6B-858B4EE08256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D4B96A9-29AD-4507-B1E8-D12C03BAD2C2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0AFA104-D1BD-427D-90C1-6CE47F2C7A56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4FD3522-14A6-4190-B3C4-58EB3A908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13" y="2263147"/>
            <a:ext cx="2024654" cy="8225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4BB3CC-C2A9-4CDE-8C2B-55DF1C954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505" y="4990934"/>
            <a:ext cx="2027995" cy="9191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D2CADE-EA7E-420E-9EDA-87D39CC3F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28" y="126247"/>
            <a:ext cx="1703972" cy="20902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52DE91-6193-4A31-8F76-FC9CA83F7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467" y="6021709"/>
            <a:ext cx="1401093" cy="67582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34B9D12F-02EF-41A6-B039-BF43C6447D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7982" y="4990934"/>
            <a:ext cx="1847476" cy="160300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1876C3CF-BE77-4422-8ADB-FDFFE0AE22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0382" y="193824"/>
            <a:ext cx="2739589" cy="277194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92D3B8DC-214B-43D4-A4AE-966750B378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9514" y="1429098"/>
            <a:ext cx="917863" cy="1161670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DA214527-E67C-4F15-A540-62E6F6A466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4351" y="2640758"/>
            <a:ext cx="759345" cy="906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9753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5500"/>
                            </p:stCondLst>
                            <p:childTnLst>
                              <p:par>
                                <p:cTn id="2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7000"/>
                            </p:stCondLst>
                            <p:childTnLst>
                              <p:par>
                                <p:cTn id="2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7500"/>
                            </p:stCondLst>
                            <p:childTnLst>
                              <p:par>
                                <p:cTn id="2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8500"/>
                            </p:stCondLst>
                            <p:childTnLst>
                              <p:par>
                                <p:cTn id="2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20500"/>
                            </p:stCondLst>
                            <p:childTnLst>
                              <p:par>
                                <p:cTn id="2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9" grpId="0" animBg="1"/>
      <p:bldP spid="10" grpId="0" animBg="1"/>
      <p:bldP spid="14" grpId="0" animBg="1"/>
      <p:bldP spid="16" grpId="0"/>
      <p:bldP spid="17" grpId="0"/>
      <p:bldP spid="18" grpId="0" animBg="1"/>
      <p:bldP spid="20" grpId="0" animBg="1"/>
      <p:bldP spid="21" grpId="0" animBg="1"/>
      <p:bldP spid="22" grpId="0" animBg="1"/>
      <p:bldP spid="24" grpId="0" animBg="1"/>
      <p:bldP spid="25" grpId="0"/>
      <p:bldP spid="26" grpId="0"/>
      <p:bldP spid="27" grpId="0" animBg="1"/>
      <p:bldP spid="29" grpId="0" animBg="1"/>
      <p:bldP spid="30" grpId="0" animBg="1"/>
      <p:bldP spid="31" grpId="0" animBg="1"/>
      <p:bldP spid="33" grpId="0" animBg="1"/>
      <p:bldP spid="34" grpId="0"/>
      <p:bldP spid="35" grpId="0"/>
      <p:bldP spid="45" grpId="0" animBg="1"/>
      <p:bldP spid="46" grpId="0" animBg="1"/>
      <p:bldP spid="47" grpId="0" animBg="1"/>
      <p:bldP spid="48" grpId="0" animBg="1"/>
      <p:bldP spid="50" grpId="0" animBg="1"/>
      <p:bldP spid="51" grpId="0"/>
      <p:bldP spid="52" grpId="0"/>
      <p:bldP spid="53" grpId="0" animBg="1"/>
      <p:bldP spid="55" grpId="0" animBg="1"/>
      <p:bldP spid="56" grpId="0" animBg="1"/>
      <p:bldP spid="57" grpId="0" animBg="1"/>
      <p:bldP spid="59" grpId="0" animBg="1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-114300"/>
            <a:ext cx="1099354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Winiarski | Summary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935782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089F53D-DA6C-4961-9D63-FBE688970B8A}"/>
              </a:ext>
            </a:extLst>
          </p:cNvPr>
          <p:cNvSpPr/>
          <p:nvPr/>
        </p:nvSpPr>
        <p:spPr>
          <a:xfrm>
            <a:off x="322009" y="1349871"/>
            <a:ext cx="814571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“</a:t>
            </a:r>
            <a:r>
              <a:rPr lang="en-US" sz="2400" b="1" dirty="0"/>
              <a:t>The energy of social transformation is submitted to the same laws as the energy of the universe. These are the laws of thermodynamics</a:t>
            </a:r>
            <a:r>
              <a:rPr lang="en-US" sz="2000" dirty="0"/>
              <a:t>. We can thus represent a primitive horde, as a material system in movement, the driving forces that cause the movement, being hunger and love or attraction. </a:t>
            </a:r>
          </a:p>
          <a:p>
            <a:endParaRPr lang="en-US" sz="2000" dirty="0"/>
          </a:p>
          <a:p>
            <a:r>
              <a:rPr lang="en-US" sz="2000" dirty="0"/>
              <a:t>There is transformation of the energy of the mass social movement in internal energies, psychologies, but there is no gain or loss of energy. </a:t>
            </a:r>
          </a:p>
          <a:p>
            <a:endParaRPr lang="en-US" sz="2000" dirty="0"/>
          </a:p>
          <a:p>
            <a:r>
              <a:rPr lang="en-US" sz="2400" b="1" dirty="0"/>
              <a:t>Just as any movement of any mass of the universe is accompanied by production of heat</a:t>
            </a:r>
            <a:r>
              <a:rPr lang="en-US" sz="2000" dirty="0"/>
              <a:t>, so to are the masses of biology and society transformed into mental phenomena of different kinds.</a:t>
            </a:r>
            <a:r>
              <a:rPr lang="en-US" sz="2800" dirty="0"/>
              <a:t>”</a:t>
            </a:r>
          </a:p>
          <a:p>
            <a:pPr lvl="1" algn="r"/>
            <a:r>
              <a:rPr lang="en-US" sz="2000" dirty="0"/>
              <a:t>— Leon Winiarski (1898), “Essay on Social Mechanics: Social Energy and its Measurements”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613ACA9-BA1A-44EF-BC1F-16D666526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049" y="1349871"/>
            <a:ext cx="3021263" cy="41750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598805C-AF97-4E9E-A60D-F5BB8A010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597" y="5676163"/>
            <a:ext cx="1719514" cy="82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-114300"/>
            <a:ext cx="1099354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Herrick Humpty Dumpty Speech (1930)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D8A54CC-5DBF-4CF3-943B-9D23BC83C5E7}"/>
              </a:ext>
            </a:extLst>
          </p:cNvPr>
          <p:cNvSpPr/>
          <p:nvPr/>
        </p:nvSpPr>
        <p:spPr>
          <a:xfrm>
            <a:off x="322008" y="1029385"/>
            <a:ext cx="115479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sz="2400" dirty="0"/>
              <a:t>“Humpty Dumpty and His Great Wall: </a:t>
            </a:r>
            <a:r>
              <a:rPr lang="en-US" sz="2400" b="1" dirty="0"/>
              <a:t>The Scientific Study of Man and the Humanities</a:t>
            </a:r>
            <a:r>
              <a:rPr lang="en-US" sz="2400" dirty="0"/>
              <a:t>”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D043EF-47C0-4BBF-9EF1-0FBD21F77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6" y="1603702"/>
            <a:ext cx="4643484" cy="50256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D0DF2B-6B0A-4AFA-8FB7-3875347C80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6749" y="1770111"/>
            <a:ext cx="6296025" cy="28138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69725A8-1A0A-4493-B7BB-67EE1169EC63}"/>
              </a:ext>
            </a:extLst>
          </p:cNvPr>
          <p:cNvSpPr/>
          <p:nvPr/>
        </p:nvSpPr>
        <p:spPr>
          <a:xfrm>
            <a:off x="5024486" y="4783300"/>
            <a:ext cx="706721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“The </a:t>
            </a:r>
            <a:r>
              <a:rPr lang="en-US" sz="2400" b="1" dirty="0"/>
              <a:t>Great Wall </a:t>
            </a:r>
            <a:r>
              <a:rPr lang="en-US" sz="2400" dirty="0"/>
              <a:t>stands today on [all] our campuses as a barrier between the </a:t>
            </a:r>
            <a:r>
              <a:rPr lang="en-US" sz="2800" b="1" dirty="0"/>
              <a:t>natural sciences</a:t>
            </a:r>
            <a:r>
              <a:rPr lang="en-US" sz="2400" dirty="0"/>
              <a:t>, whose domain is the world of objects, and the </a:t>
            </a:r>
            <a:r>
              <a:rPr lang="en-US" sz="2800" b="1" dirty="0"/>
              <a:t>humanities,</a:t>
            </a:r>
            <a:r>
              <a:rPr lang="en-US" sz="2400" dirty="0"/>
              <a:t> whose domain is the world of [spiritual] values.”</a:t>
            </a:r>
          </a:p>
        </p:txBody>
      </p:sp>
    </p:spTree>
    <p:extLst>
      <p:ext uri="{BB962C8B-B14F-4D97-AF65-F5344CB8AC3E}">
        <p14:creationId xmlns:p14="http://schemas.microsoft.com/office/powerpoint/2010/main" val="588246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-114300"/>
            <a:ext cx="1099354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Herrick Humpty Dumpty Speech (1930)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E58931-A733-4006-8434-E0E2B10C35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24" y="1286739"/>
            <a:ext cx="5944451" cy="51578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AE38D70-8C38-48D6-806F-AE536F863DD7}"/>
              </a:ext>
            </a:extLst>
          </p:cNvPr>
          <p:cNvSpPr/>
          <p:nvPr/>
        </p:nvSpPr>
        <p:spPr>
          <a:xfrm>
            <a:off x="6819900" y="1433800"/>
            <a:ext cx="465772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/>
              <a:t>“If these new ‘social sciences’ are to be alive, </a:t>
            </a:r>
            <a:r>
              <a:rPr lang="en-US" sz="3000" b="1" dirty="0"/>
              <a:t>they must the study of </a:t>
            </a:r>
            <a:r>
              <a:rPr lang="en-US" sz="4000" b="1" dirty="0"/>
              <a:t>social forces</a:t>
            </a:r>
            <a:r>
              <a:rPr lang="en-US" sz="3000" dirty="0"/>
              <a:t>, according to the natural sciences, so to explain, e.g., the </a:t>
            </a:r>
            <a:r>
              <a:rPr lang="en-US" sz="4000" b="1" dirty="0"/>
              <a:t>motivating forces </a:t>
            </a:r>
            <a:r>
              <a:rPr lang="en-US" sz="3000" dirty="0"/>
              <a:t>behind why a child would ‘want to go to school’?” </a:t>
            </a:r>
          </a:p>
        </p:txBody>
      </p:sp>
    </p:spTree>
    <p:extLst>
      <p:ext uri="{BB962C8B-B14F-4D97-AF65-F5344CB8AC3E}">
        <p14:creationId xmlns:p14="http://schemas.microsoft.com/office/powerpoint/2010/main" val="1406787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-114300"/>
            <a:ext cx="1099354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Herrick Humpty Dumpty Speech (1930)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ADB7A8-B90E-419F-B651-4C1E84453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548" y="1170445"/>
            <a:ext cx="5048801" cy="556398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F7E3E5-A30E-4085-BFD6-DE7ED28A679E}"/>
              </a:ext>
            </a:extLst>
          </p:cNvPr>
          <p:cNvSpPr/>
          <p:nvPr/>
        </p:nvSpPr>
        <p:spPr>
          <a:xfrm>
            <a:off x="570651" y="1274857"/>
            <a:ext cx="585486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“If the great underlying </a:t>
            </a:r>
            <a:r>
              <a:rPr lang="en-US" sz="3200" b="1" dirty="0"/>
              <a:t>social forces</a:t>
            </a:r>
            <a:r>
              <a:rPr lang="en-US" sz="2800" dirty="0"/>
              <a:t>, are </a:t>
            </a:r>
            <a:r>
              <a:rPr lang="en-US" sz="4400" i="1" dirty="0"/>
              <a:t>outside</a:t>
            </a:r>
            <a:r>
              <a:rPr lang="en-US" sz="2800" dirty="0"/>
              <a:t> the realm of </a:t>
            </a:r>
            <a:r>
              <a:rPr lang="en-US" sz="3200" b="1" dirty="0"/>
              <a:t>natural law </a:t>
            </a:r>
            <a:r>
              <a:rPr lang="en-US" sz="2800" dirty="0"/>
              <a:t>and therefore inaccessible with the </a:t>
            </a:r>
            <a:r>
              <a:rPr lang="en-US" sz="3200" b="1" dirty="0"/>
              <a:t>technique of natural science</a:t>
            </a:r>
            <a:r>
              <a:rPr lang="en-US" sz="2800" dirty="0"/>
              <a:t>, then I affirm that these new </a:t>
            </a:r>
            <a:r>
              <a:rPr lang="en-US" sz="3200" b="1" dirty="0"/>
              <a:t>‘social sciences’ </a:t>
            </a:r>
            <a:r>
              <a:rPr lang="en-US" sz="2800" dirty="0"/>
              <a:t>are misnamed.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AD8995-A54C-4B1C-9497-E41CF55746E4}"/>
              </a:ext>
            </a:extLst>
          </p:cNvPr>
          <p:cNvSpPr/>
          <p:nvPr/>
        </p:nvSpPr>
        <p:spPr>
          <a:xfrm>
            <a:off x="570651" y="5032062"/>
            <a:ext cx="5172925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They are pseudosciences, and </a:t>
            </a:r>
            <a:r>
              <a:rPr lang="en-US" sz="3200" b="1" dirty="0"/>
              <a:t>the whole movement is a stupendous bluff</a:t>
            </a:r>
            <a:r>
              <a:rPr lang="en-US" sz="2800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845701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-114300"/>
            <a:ext cx="1099354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Henderson’s Harvard Pareto Circle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188320-A8BE-4191-B763-3A5E312946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009" y="1139647"/>
            <a:ext cx="5428482" cy="54926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4258839-081A-4FF6-A4DB-3299CF77F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5291" y="1068430"/>
            <a:ext cx="2943225" cy="55250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7A534F-22FE-46E5-9E54-431250F7E6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1804" y="1139647"/>
            <a:ext cx="3158184" cy="30513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1B5026-E8F2-441E-A4DA-43092DFC8E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1804" y="5789570"/>
            <a:ext cx="3369683" cy="8575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A8D025-39B1-43EE-9047-A8541F6B9F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68516" y="4275009"/>
            <a:ext cx="3088197" cy="132803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EB3A91-3DA6-4240-AF83-919B30E1AF3B}"/>
              </a:ext>
            </a:extLst>
          </p:cNvPr>
          <p:cNvSpPr/>
          <p:nvPr/>
        </p:nvSpPr>
        <p:spPr>
          <a:xfrm>
            <a:off x="5750491" y="1447800"/>
            <a:ext cx="2793434" cy="186531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3163E0-DEDC-4D65-96CD-37BF081A493A}"/>
              </a:ext>
            </a:extLst>
          </p:cNvPr>
          <p:cNvSpPr/>
          <p:nvPr/>
        </p:nvSpPr>
        <p:spPr>
          <a:xfrm>
            <a:off x="5750491" y="5999272"/>
            <a:ext cx="2793434" cy="186531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1301A7-05D3-4D2E-A555-C9795166F431}"/>
              </a:ext>
            </a:extLst>
          </p:cNvPr>
          <p:cNvSpPr/>
          <p:nvPr/>
        </p:nvSpPr>
        <p:spPr>
          <a:xfrm>
            <a:off x="5750491" y="3118023"/>
            <a:ext cx="2793434" cy="186531"/>
          </a:xfrm>
          <a:prstGeom prst="rect">
            <a:avLst/>
          </a:prstGeom>
          <a:solidFill>
            <a:srgbClr val="FFFF00">
              <a:alpha val="2509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362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599225" y="-114300"/>
            <a:ext cx="1099354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Henderson’s Sociology 23 (1938-1942)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210D18-DD0B-402B-A929-8943C301B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67" y="3805412"/>
            <a:ext cx="1793024" cy="28313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BB14AB-B413-4B69-99AF-F350CC575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35" y="1190063"/>
            <a:ext cx="7002969" cy="544949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242C0FD-EE5E-46D3-9EC4-1F0D3B6A4F73}"/>
              </a:ext>
            </a:extLst>
          </p:cNvPr>
          <p:cNvSpPr/>
          <p:nvPr/>
        </p:nvSpPr>
        <p:spPr>
          <a:xfrm>
            <a:off x="256244" y="1164946"/>
            <a:ext cx="8187335" cy="2640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Fitness of the Environment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(1913)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Order of Nature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(1917)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→ Henderson / Hospitalized (1926)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→ William Wheeler gives Henderson a copy </a:t>
            </a:r>
          </a:p>
          <a:p>
            <a:pPr>
              <a:lnSpc>
                <a:spcPct val="107000"/>
              </a:lnSpc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of Pareto’s </a:t>
            </a:r>
            <a:r>
              <a:rPr lang="en-US" sz="2400" b="1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Treatise on Sociology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(1912)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Pareto’s General Sociology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(1935)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4483A1-616E-4AB3-A239-CEE8C8C4094D}"/>
              </a:ext>
            </a:extLst>
          </p:cNvPr>
          <p:cNvSpPr/>
          <p:nvPr/>
        </p:nvSpPr>
        <p:spPr>
          <a:xfrm>
            <a:off x="206300" y="4504331"/>
            <a:ext cx="2667967" cy="1188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Sociology 23 </a:t>
            </a:r>
          </a:p>
          <a:p>
            <a:pPr algn="ctr">
              <a:lnSpc>
                <a:spcPct val="107000"/>
              </a:lnSpc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(1938-1942)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24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272CB9A-11DA-403F-8A2C-8ACABB9E55E3}"/>
              </a:ext>
            </a:extLst>
          </p:cNvPr>
          <p:cNvCxnSpPr/>
          <p:nvPr/>
        </p:nvCxnSpPr>
        <p:spPr>
          <a:xfrm>
            <a:off x="6175088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7E87360-F24A-47BA-928F-2F0179FA8620}"/>
              </a:ext>
            </a:extLst>
          </p:cNvPr>
          <p:cNvCxnSpPr/>
          <p:nvPr/>
        </p:nvCxnSpPr>
        <p:spPr>
          <a:xfrm>
            <a:off x="8413015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8346D99-21A2-4F27-AB30-6BF25A60C3AC}"/>
              </a:ext>
            </a:extLst>
          </p:cNvPr>
          <p:cNvCxnSpPr>
            <a:cxnSpLocks/>
          </p:cNvCxnSpPr>
          <p:nvPr/>
        </p:nvCxnSpPr>
        <p:spPr>
          <a:xfrm>
            <a:off x="10665885" y="3995319"/>
            <a:ext cx="153851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92DD698-41EA-44B3-A338-53428D7D5050}"/>
              </a:ext>
            </a:extLst>
          </p:cNvPr>
          <p:cNvCxnSpPr/>
          <p:nvPr/>
        </p:nvCxnSpPr>
        <p:spPr>
          <a:xfrm>
            <a:off x="3911339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41C71E-E08E-4C35-AF33-12A46FFB4E28}"/>
              </a:ext>
            </a:extLst>
          </p:cNvPr>
          <p:cNvCxnSpPr/>
          <p:nvPr/>
        </p:nvCxnSpPr>
        <p:spPr>
          <a:xfrm>
            <a:off x="1657906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>
            <a:extLst>
              <a:ext uri="{FF2B5EF4-FFF2-40B4-BE49-F238E27FC236}">
                <a16:creationId xmlns:a16="http://schemas.microsoft.com/office/drawing/2014/main" id="{AF54DAFC-72BF-4C18-B451-30110FC8EBCC}"/>
              </a:ext>
            </a:extLst>
          </p:cNvPr>
          <p:cNvSpPr/>
          <p:nvPr/>
        </p:nvSpPr>
        <p:spPr>
          <a:xfrm>
            <a:off x="1150597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B54977-33F8-4105-824C-3D0C493D5B00}"/>
              </a:ext>
            </a:extLst>
          </p:cNvPr>
          <p:cNvCxnSpPr>
            <a:cxnSpLocks/>
          </p:cNvCxnSpPr>
          <p:nvPr/>
        </p:nvCxnSpPr>
        <p:spPr>
          <a:xfrm>
            <a:off x="0" y="3995319"/>
            <a:ext cx="153851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ADB8234-7655-4312-99D5-ACC91B4B894B}"/>
              </a:ext>
            </a:extLst>
          </p:cNvPr>
          <p:cNvSpPr/>
          <p:nvPr/>
        </p:nvSpPr>
        <p:spPr>
          <a:xfrm>
            <a:off x="1514928" y="3900069"/>
            <a:ext cx="190500" cy="190500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868629C6-9D56-44C4-A90C-D16F2E7AA94B}"/>
              </a:ext>
            </a:extLst>
          </p:cNvPr>
          <p:cNvSpPr/>
          <p:nvPr/>
        </p:nvSpPr>
        <p:spPr>
          <a:xfrm>
            <a:off x="1395865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1E0E5245-3E9D-45CB-A2A2-78E37536928E}"/>
              </a:ext>
            </a:extLst>
          </p:cNvPr>
          <p:cNvSpPr/>
          <p:nvPr/>
        </p:nvSpPr>
        <p:spPr>
          <a:xfrm>
            <a:off x="1262993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8353AA-1A28-4FAD-AF44-130B899BAAE4}"/>
              </a:ext>
            </a:extLst>
          </p:cNvPr>
          <p:cNvCxnSpPr>
            <a:cxnSpLocks/>
            <a:stCxn id="14" idx="4"/>
            <a:endCxn id="8" idx="4"/>
          </p:cNvCxnSpPr>
          <p:nvPr/>
        </p:nvCxnSpPr>
        <p:spPr>
          <a:xfrm flipV="1">
            <a:off x="1610178" y="4090569"/>
            <a:ext cx="0" cy="1371635"/>
          </a:xfrm>
          <a:prstGeom prst="line">
            <a:avLst/>
          </a:prstGeom>
          <a:ln w="19050">
            <a:solidFill>
              <a:srgbClr val="03A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36B49B4F-63E8-4430-9059-553CBCA3AB43}"/>
              </a:ext>
            </a:extLst>
          </p:cNvPr>
          <p:cNvSpPr/>
          <p:nvPr/>
        </p:nvSpPr>
        <p:spPr>
          <a:xfrm>
            <a:off x="1548058" y="5337964"/>
            <a:ext cx="124240" cy="124240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59B938-7387-4E6C-B81C-CA1B61488588}"/>
              </a:ext>
            </a:extLst>
          </p:cNvPr>
          <p:cNvSpPr txBox="1"/>
          <p:nvPr/>
        </p:nvSpPr>
        <p:spPr>
          <a:xfrm>
            <a:off x="0" y="3046394"/>
            <a:ext cx="260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3A1A4"/>
                </a:solidFill>
                <a:latin typeface="Century Gothic" panose="020B0502020202020204" pitchFamily="34" charset="0"/>
              </a:rPr>
              <a:t>1939-1955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3A1A4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23F98E-5FFF-4701-A99F-87B202C66033}"/>
              </a:ext>
            </a:extLst>
          </p:cNvPr>
          <p:cNvSpPr txBox="1"/>
          <p:nvPr/>
        </p:nvSpPr>
        <p:spPr>
          <a:xfrm>
            <a:off x="226425" y="5511260"/>
            <a:ext cx="29487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John Q. Stewart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Initiates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Princeton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Social Physics Project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with funding from the Rockefeller Foundation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B54B9C7B-4DA7-40E1-B723-68758EB971FE}"/>
              </a:ext>
            </a:extLst>
          </p:cNvPr>
          <p:cNvSpPr/>
          <p:nvPr/>
        </p:nvSpPr>
        <p:spPr>
          <a:xfrm rot="5400000">
            <a:off x="3389075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37A3CB3-AA60-41C6-B92B-B84EC0A87E61}"/>
              </a:ext>
            </a:extLst>
          </p:cNvPr>
          <p:cNvSpPr/>
          <p:nvPr/>
        </p:nvSpPr>
        <p:spPr>
          <a:xfrm>
            <a:off x="3753406" y="3900069"/>
            <a:ext cx="190500" cy="190500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5AB77009-91CD-4089-A339-205E1FD860BA}"/>
              </a:ext>
            </a:extLst>
          </p:cNvPr>
          <p:cNvSpPr/>
          <p:nvPr/>
        </p:nvSpPr>
        <p:spPr>
          <a:xfrm>
            <a:off x="3634343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Circle: Hollow 21">
            <a:extLst>
              <a:ext uri="{FF2B5EF4-FFF2-40B4-BE49-F238E27FC236}">
                <a16:creationId xmlns:a16="http://schemas.microsoft.com/office/drawing/2014/main" id="{EB4F978A-6973-4038-9D44-C992F6903D28}"/>
              </a:ext>
            </a:extLst>
          </p:cNvPr>
          <p:cNvSpPr/>
          <p:nvPr/>
        </p:nvSpPr>
        <p:spPr>
          <a:xfrm>
            <a:off x="3501471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982AF7D-7FF0-494C-891D-C601C69FAD64}"/>
              </a:ext>
            </a:extLst>
          </p:cNvPr>
          <p:cNvCxnSpPr>
            <a:cxnSpLocks/>
          </p:cNvCxnSpPr>
          <p:nvPr/>
        </p:nvCxnSpPr>
        <p:spPr>
          <a:xfrm flipV="1">
            <a:off x="3848657" y="2451709"/>
            <a:ext cx="0" cy="1196427"/>
          </a:xfrm>
          <a:prstGeom prst="line">
            <a:avLst/>
          </a:prstGeom>
          <a:ln w="19050">
            <a:solidFill>
              <a:srgbClr val="EE9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D26033AC-E99E-4309-BD9B-47A98BA0DEA7}"/>
              </a:ext>
            </a:extLst>
          </p:cNvPr>
          <p:cNvSpPr/>
          <p:nvPr/>
        </p:nvSpPr>
        <p:spPr>
          <a:xfrm>
            <a:off x="3786536" y="2454091"/>
            <a:ext cx="124240" cy="124240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97ECE7-7E0E-48D0-9C27-6FB0E3DB79DD}"/>
              </a:ext>
            </a:extLst>
          </p:cNvPr>
          <p:cNvSpPr txBox="1"/>
          <p:nvPr/>
        </p:nvSpPr>
        <p:spPr>
          <a:xfrm>
            <a:off x="2523193" y="4285767"/>
            <a:ext cx="2624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952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1959-1973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EA27D8-0CF3-496D-AD7D-2076231DE52C}"/>
              </a:ext>
            </a:extLst>
          </p:cNvPr>
          <p:cNvSpPr txBox="1"/>
          <p:nvPr/>
        </p:nvSpPr>
        <p:spPr>
          <a:xfrm>
            <a:off x="2720149" y="1497602"/>
            <a:ext cx="2996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George Scott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Attempts to establish a Snow-style two-cultures department at the University of South Dakota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A2636062-43D3-463C-B6BD-741D547DE965}"/>
              </a:ext>
            </a:extLst>
          </p:cNvPr>
          <p:cNvSpPr/>
          <p:nvPr/>
        </p:nvSpPr>
        <p:spPr>
          <a:xfrm>
            <a:off x="5642508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DCB9A2B-6699-4804-99AE-7A924FDA4340}"/>
              </a:ext>
            </a:extLst>
          </p:cNvPr>
          <p:cNvSpPr/>
          <p:nvPr/>
        </p:nvSpPr>
        <p:spPr>
          <a:xfrm>
            <a:off x="6006839" y="3900069"/>
            <a:ext cx="190500" cy="190500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Circle: Hollow 29">
            <a:extLst>
              <a:ext uri="{FF2B5EF4-FFF2-40B4-BE49-F238E27FC236}">
                <a16:creationId xmlns:a16="http://schemas.microsoft.com/office/drawing/2014/main" id="{3A6CDF07-EF0B-4379-8FBF-3718BD896047}"/>
              </a:ext>
            </a:extLst>
          </p:cNvPr>
          <p:cNvSpPr/>
          <p:nvPr/>
        </p:nvSpPr>
        <p:spPr>
          <a:xfrm>
            <a:off x="5887776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ircle: Hollow 30">
            <a:extLst>
              <a:ext uri="{FF2B5EF4-FFF2-40B4-BE49-F238E27FC236}">
                <a16:creationId xmlns:a16="http://schemas.microsoft.com/office/drawing/2014/main" id="{FB3E2DCF-4068-4715-BD27-13370B541EAC}"/>
              </a:ext>
            </a:extLst>
          </p:cNvPr>
          <p:cNvSpPr/>
          <p:nvPr/>
        </p:nvSpPr>
        <p:spPr>
          <a:xfrm>
            <a:off x="5754904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A49CDC4-E9AD-4789-BEA6-BFF07A73111B}"/>
              </a:ext>
            </a:extLst>
          </p:cNvPr>
          <p:cNvCxnSpPr>
            <a:cxnSpLocks/>
            <a:stCxn id="33" idx="4"/>
          </p:cNvCxnSpPr>
          <p:nvPr/>
        </p:nvCxnSpPr>
        <p:spPr>
          <a:xfrm flipV="1">
            <a:off x="6102089" y="4342507"/>
            <a:ext cx="1" cy="789592"/>
          </a:xfrm>
          <a:prstGeom prst="line">
            <a:avLst/>
          </a:prstGeom>
          <a:ln w="19050">
            <a:solidFill>
              <a:srgbClr val="EF3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4A8794-EADF-4527-95C6-C9D6781E9C8E}"/>
              </a:ext>
            </a:extLst>
          </p:cNvPr>
          <p:cNvSpPr/>
          <p:nvPr/>
        </p:nvSpPr>
        <p:spPr>
          <a:xfrm>
            <a:off x="6039969" y="5007859"/>
            <a:ext cx="124240" cy="124240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E7D141-E60D-4B00-AA4B-1F588212DCAD}"/>
              </a:ext>
            </a:extLst>
          </p:cNvPr>
          <p:cNvSpPr txBox="1"/>
          <p:nvPr/>
        </p:nvSpPr>
        <p:spPr>
          <a:xfrm>
            <a:off x="4927525" y="3009843"/>
            <a:ext cx="1515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F307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1970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5C5A36-EC92-462F-BB70-6A797D63B1DD}"/>
              </a:ext>
            </a:extLst>
          </p:cNvPr>
          <p:cNvSpPr txBox="1"/>
          <p:nvPr/>
        </p:nvSpPr>
        <p:spPr>
          <a:xfrm>
            <a:off x="3856766" y="5188341"/>
            <a:ext cx="45034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Ralph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Burhoe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| Theologian &amp; meteorologist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Aharon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Katchalsky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 | Chemical Thermodynamicist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Bruce Lindsay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 | Physicist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Mihaly Csikszentmihalyi 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| Psychologist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Host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an AAAS 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Symposium on Science and Human Values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 in the context of thermodynamics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E3730103-7F8D-4792-83EE-5FFC4A5D2274}"/>
              </a:ext>
            </a:extLst>
          </p:cNvPr>
          <p:cNvSpPr/>
          <p:nvPr/>
        </p:nvSpPr>
        <p:spPr>
          <a:xfrm rot="5400000">
            <a:off x="7906257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6694F26-80D5-467D-94C4-C9C860517F5F}"/>
              </a:ext>
            </a:extLst>
          </p:cNvPr>
          <p:cNvSpPr/>
          <p:nvPr/>
        </p:nvSpPr>
        <p:spPr>
          <a:xfrm>
            <a:off x="8270588" y="3900069"/>
            <a:ext cx="190500" cy="190500"/>
          </a:xfrm>
          <a:prstGeom prst="ellipse">
            <a:avLst/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ircle: Hollow 46">
            <a:extLst>
              <a:ext uri="{FF2B5EF4-FFF2-40B4-BE49-F238E27FC236}">
                <a16:creationId xmlns:a16="http://schemas.microsoft.com/office/drawing/2014/main" id="{B0789B4A-0620-4211-9109-6DBE9A07FE51}"/>
              </a:ext>
            </a:extLst>
          </p:cNvPr>
          <p:cNvSpPr/>
          <p:nvPr/>
        </p:nvSpPr>
        <p:spPr>
          <a:xfrm>
            <a:off x="8151525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Circle: Hollow 47">
            <a:extLst>
              <a:ext uri="{FF2B5EF4-FFF2-40B4-BE49-F238E27FC236}">
                <a16:creationId xmlns:a16="http://schemas.microsoft.com/office/drawing/2014/main" id="{9C63B36C-028C-4461-9179-02E81EA9B830}"/>
              </a:ext>
            </a:extLst>
          </p:cNvPr>
          <p:cNvSpPr/>
          <p:nvPr/>
        </p:nvSpPr>
        <p:spPr>
          <a:xfrm>
            <a:off x="8018653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5E6C7CE-0DCB-4A82-B08E-519AC3270B85}"/>
              </a:ext>
            </a:extLst>
          </p:cNvPr>
          <p:cNvCxnSpPr>
            <a:cxnSpLocks/>
          </p:cNvCxnSpPr>
          <p:nvPr/>
        </p:nvCxnSpPr>
        <p:spPr>
          <a:xfrm flipV="1">
            <a:off x="8365839" y="3352800"/>
            <a:ext cx="0" cy="295336"/>
          </a:xfrm>
          <a:prstGeom prst="line">
            <a:avLst/>
          </a:prstGeom>
          <a:ln w="19050">
            <a:solidFill>
              <a:srgbClr val="1C7C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4CFE38F3-7830-46D8-95EE-69DB62ED465D}"/>
              </a:ext>
            </a:extLst>
          </p:cNvPr>
          <p:cNvSpPr/>
          <p:nvPr/>
        </p:nvSpPr>
        <p:spPr>
          <a:xfrm>
            <a:off x="8303718" y="3235141"/>
            <a:ext cx="124240" cy="124240"/>
          </a:xfrm>
          <a:prstGeom prst="ellipse">
            <a:avLst/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F62DC2-C651-4B22-B4CB-1846861868F6}"/>
              </a:ext>
            </a:extLst>
          </p:cNvPr>
          <p:cNvSpPr txBox="1"/>
          <p:nvPr/>
        </p:nvSpPr>
        <p:spPr>
          <a:xfrm>
            <a:off x="7160470" y="4296886"/>
            <a:ext cx="2411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C7CB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1977-1995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4337E62-7F21-4CD3-9B0D-507A64DF7728}"/>
              </a:ext>
            </a:extLst>
          </p:cNvPr>
          <p:cNvSpPr txBox="1"/>
          <p:nvPr/>
        </p:nvSpPr>
        <p:spPr>
          <a:xfrm>
            <a:off x="6589642" y="1822289"/>
            <a:ext cx="32010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Ed Stephen 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|</a:t>
            </a:r>
            <a:r>
              <a:rPr kumimoji="0" lang="en-US" sz="1400" i="0" u="none" strike="noStrike" kern="1200" cap="none" spc="0" normalizeH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Sociologist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Louis Barrett </a:t>
            </a:r>
            <a:r>
              <a:rPr lang="en-US" sz="1400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| Physicist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George Gerhold </a:t>
            </a:r>
            <a:r>
              <a:rPr lang="en-US" sz="1400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| Chemist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Team up</a:t>
            </a:r>
            <a:r>
              <a:rPr lang="en-US" sz="1400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 at Western Washington University, to apply </a:t>
            </a:r>
            <a:r>
              <a:rPr lang="en-US" sz="1400" b="1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chemical potential</a:t>
            </a:r>
            <a:r>
              <a:rPr lang="en-US" sz="1400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 to human populations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FC85B459-7BA2-4C61-9178-E1CE5EFAEC56}"/>
              </a:ext>
            </a:extLst>
          </p:cNvPr>
          <p:cNvSpPr/>
          <p:nvPr/>
        </p:nvSpPr>
        <p:spPr>
          <a:xfrm>
            <a:off x="10144184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A6EEA54-5314-432F-B5DF-B223248AB8AA}"/>
              </a:ext>
            </a:extLst>
          </p:cNvPr>
          <p:cNvSpPr/>
          <p:nvPr/>
        </p:nvSpPr>
        <p:spPr>
          <a:xfrm>
            <a:off x="10508515" y="3900069"/>
            <a:ext cx="190500" cy="1905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Circle: Hollow 55">
            <a:extLst>
              <a:ext uri="{FF2B5EF4-FFF2-40B4-BE49-F238E27FC236}">
                <a16:creationId xmlns:a16="http://schemas.microsoft.com/office/drawing/2014/main" id="{0C983C23-7914-456E-AA37-90FEEBD851C0}"/>
              </a:ext>
            </a:extLst>
          </p:cNvPr>
          <p:cNvSpPr/>
          <p:nvPr/>
        </p:nvSpPr>
        <p:spPr>
          <a:xfrm>
            <a:off x="10389452" y="3781006"/>
            <a:ext cx="428626" cy="428626"/>
          </a:xfrm>
          <a:prstGeom prst="donut">
            <a:avLst>
              <a:gd name="adj" fmla="val 5281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Circle: Hollow 56">
            <a:extLst>
              <a:ext uri="{FF2B5EF4-FFF2-40B4-BE49-F238E27FC236}">
                <a16:creationId xmlns:a16="http://schemas.microsoft.com/office/drawing/2014/main" id="{CD810234-B3DF-4AE8-B7F5-9B91C3FEE8A3}"/>
              </a:ext>
            </a:extLst>
          </p:cNvPr>
          <p:cNvSpPr/>
          <p:nvPr/>
        </p:nvSpPr>
        <p:spPr>
          <a:xfrm>
            <a:off x="10256580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61A79A1-830D-43A5-991E-41089FE309F5}"/>
              </a:ext>
            </a:extLst>
          </p:cNvPr>
          <p:cNvCxnSpPr>
            <a:cxnSpLocks/>
            <a:stCxn id="59" idx="0"/>
          </p:cNvCxnSpPr>
          <p:nvPr/>
        </p:nvCxnSpPr>
        <p:spPr>
          <a:xfrm flipV="1">
            <a:off x="10603765" y="4342507"/>
            <a:ext cx="1" cy="551052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91D217BA-6735-41FC-ADDE-ADA84BF5E891}"/>
              </a:ext>
            </a:extLst>
          </p:cNvPr>
          <p:cNvSpPr/>
          <p:nvPr/>
        </p:nvSpPr>
        <p:spPr>
          <a:xfrm>
            <a:off x="10541645" y="4893559"/>
            <a:ext cx="124240" cy="12424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3BBA26-6FB6-4EDA-AE7C-332D388F6619}"/>
              </a:ext>
            </a:extLst>
          </p:cNvPr>
          <p:cNvSpPr txBox="1"/>
          <p:nvPr/>
        </p:nvSpPr>
        <p:spPr>
          <a:xfrm>
            <a:off x="9216409" y="3018875"/>
            <a:ext cx="3201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70AD47">
                    <a:lumMod val="50000"/>
                  </a:srgbClr>
                </a:solidFill>
                <a:latin typeface="Century Gothic" panose="020B0502020202020204" pitchFamily="34" charset="0"/>
              </a:rPr>
              <a:t>1992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-2013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710CEB2-4E11-44C6-A201-5DCB3EA9A265}"/>
              </a:ext>
            </a:extLst>
          </p:cNvPr>
          <p:cNvSpPr txBox="1"/>
          <p:nvPr/>
        </p:nvSpPr>
        <p:spPr>
          <a:xfrm>
            <a:off x="8707419" y="5007440"/>
            <a:ext cx="32581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Jurgen Mimkes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| Physicist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Amid the 1992-1993 </a:t>
            </a:r>
            <a:r>
              <a:rPr lang="en-US" sz="1400" b="1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Solingen arson attacks</a:t>
            </a:r>
            <a:r>
              <a:rPr lang="en-US" sz="1400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, wherein Turkish immigrants were killed and burned by Nazi youth, initiated the </a:t>
            </a:r>
            <a:r>
              <a:rPr lang="en-US" sz="1400" b="1" noProof="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Paderborn University Department of Physico-Chemical Socio-Economics 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CE23E97-80CA-4DCE-905B-0371552128FB}"/>
              </a:ext>
            </a:extLst>
          </p:cNvPr>
          <p:cNvCxnSpPr>
            <a:cxnSpLocks/>
          </p:cNvCxnSpPr>
          <p:nvPr/>
        </p:nvCxnSpPr>
        <p:spPr>
          <a:xfrm>
            <a:off x="314282" y="6503467"/>
            <a:ext cx="2790868" cy="0"/>
          </a:xfrm>
          <a:prstGeom prst="line">
            <a:avLst/>
          </a:prstGeom>
          <a:ln w="19050">
            <a:solidFill>
              <a:srgbClr val="03A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6AF9195-D1C7-4EAB-9766-CBBD5AC04E3E}"/>
              </a:ext>
            </a:extLst>
          </p:cNvPr>
          <p:cNvCxnSpPr>
            <a:cxnSpLocks/>
          </p:cNvCxnSpPr>
          <p:nvPr/>
        </p:nvCxnSpPr>
        <p:spPr>
          <a:xfrm>
            <a:off x="3985158" y="6584112"/>
            <a:ext cx="4161606" cy="0"/>
          </a:xfrm>
          <a:prstGeom prst="line">
            <a:avLst/>
          </a:prstGeom>
          <a:ln w="19050">
            <a:solidFill>
              <a:srgbClr val="EF3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7FD0854-B613-4503-8F9F-7EBA21977DB6}"/>
              </a:ext>
            </a:extLst>
          </p:cNvPr>
          <p:cNvCxnSpPr>
            <a:cxnSpLocks/>
          </p:cNvCxnSpPr>
          <p:nvPr/>
        </p:nvCxnSpPr>
        <p:spPr>
          <a:xfrm>
            <a:off x="8825419" y="6632501"/>
            <a:ext cx="2803600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67D5D77-7183-46A2-913A-91854EB46B5B}"/>
              </a:ext>
            </a:extLst>
          </p:cNvPr>
          <p:cNvCxnSpPr>
            <a:cxnSpLocks/>
          </p:cNvCxnSpPr>
          <p:nvPr/>
        </p:nvCxnSpPr>
        <p:spPr>
          <a:xfrm>
            <a:off x="2865119" y="1492412"/>
            <a:ext cx="2570787" cy="0"/>
          </a:xfrm>
          <a:prstGeom prst="line">
            <a:avLst/>
          </a:prstGeom>
          <a:ln w="19050">
            <a:solidFill>
              <a:srgbClr val="EE9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FE4C8AC-856E-47A1-86C3-D3143F6DF56B}"/>
              </a:ext>
            </a:extLst>
          </p:cNvPr>
          <p:cNvCxnSpPr>
            <a:cxnSpLocks/>
          </p:cNvCxnSpPr>
          <p:nvPr/>
        </p:nvCxnSpPr>
        <p:spPr>
          <a:xfrm>
            <a:off x="6717995" y="1800226"/>
            <a:ext cx="2517110" cy="0"/>
          </a:xfrm>
          <a:prstGeom prst="line">
            <a:avLst/>
          </a:prstGeom>
          <a:ln w="19050">
            <a:solidFill>
              <a:srgbClr val="1C7C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AC17817C-AF36-4468-94FC-44DCFF825290}"/>
              </a:ext>
            </a:extLst>
          </p:cNvPr>
          <p:cNvSpPr txBox="1"/>
          <p:nvPr/>
        </p:nvSpPr>
        <p:spPr>
          <a:xfrm>
            <a:off x="0" y="131812"/>
            <a:ext cx="66703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TWO CULTURES T I M E L I N 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347FCAE-CD51-47C1-A0E5-7FE287A79E42}"/>
              </a:ext>
            </a:extLst>
          </p:cNvPr>
          <p:cNvGrpSpPr/>
          <p:nvPr/>
        </p:nvGrpSpPr>
        <p:grpSpPr>
          <a:xfrm>
            <a:off x="3302306" y="878988"/>
            <a:ext cx="1434489" cy="190500"/>
            <a:chOff x="4679586" y="878988"/>
            <a:chExt cx="1434489" cy="190500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57F6F33-D335-4F37-A9F5-23DE49CB0B4A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3A95DB-0E0C-40A8-88F7-9DAC67B156F6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D1EA8C3-D35D-4FB7-8D6B-858B4EE08256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D4B96A9-29AD-4507-B1E8-D12C03BAD2C2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0AFA104-D1BD-427D-90C1-6CE47F2C7A56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F453F7D-F86B-4E50-9062-CED2D3ED9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77" y="2291476"/>
            <a:ext cx="2494898" cy="76706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2C98181-5533-40C3-A1AB-0EE973446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77" y="4271887"/>
            <a:ext cx="893749" cy="119399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EC579DF-1174-4A70-ABBC-D9DEB0822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412" y="890697"/>
            <a:ext cx="928135" cy="120342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EA54949-4860-4F6D-89D0-5F02AC64C6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8891" y="124846"/>
            <a:ext cx="2114086" cy="1592254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1CB243D0-498C-44CE-953E-E275610E8E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0674" y="1414254"/>
            <a:ext cx="209550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792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5500"/>
                            </p:stCondLst>
                            <p:childTnLst>
                              <p:par>
                                <p:cTn id="2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7000"/>
                            </p:stCondLst>
                            <p:childTnLst>
                              <p:par>
                                <p:cTn id="2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7500"/>
                            </p:stCondLst>
                            <p:childTnLst>
                              <p:par>
                                <p:cTn id="2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18500"/>
                            </p:stCondLst>
                            <p:childTnLst>
                              <p:par>
                                <p:cTn id="2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20500"/>
                            </p:stCondLst>
                            <p:childTnLst>
                              <p:par>
                                <p:cTn id="2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9" grpId="0" animBg="1"/>
      <p:bldP spid="10" grpId="0" animBg="1"/>
      <p:bldP spid="14" grpId="0" animBg="1"/>
      <p:bldP spid="16" grpId="0"/>
      <p:bldP spid="17" grpId="0"/>
      <p:bldP spid="18" grpId="0" animBg="1"/>
      <p:bldP spid="20" grpId="0" animBg="1"/>
      <p:bldP spid="21" grpId="0" animBg="1"/>
      <p:bldP spid="22" grpId="0" animBg="1"/>
      <p:bldP spid="24" grpId="0" animBg="1"/>
      <p:bldP spid="25" grpId="0"/>
      <p:bldP spid="26" grpId="0"/>
      <p:bldP spid="27" grpId="0" animBg="1"/>
      <p:bldP spid="29" grpId="0" animBg="1"/>
      <p:bldP spid="30" grpId="0" animBg="1"/>
      <p:bldP spid="31" grpId="0" animBg="1"/>
      <p:bldP spid="33" grpId="0" animBg="1"/>
      <p:bldP spid="34" grpId="0"/>
      <p:bldP spid="35" grpId="0"/>
      <p:bldP spid="45" grpId="0" animBg="1"/>
      <p:bldP spid="46" grpId="0" animBg="1"/>
      <p:bldP spid="47" grpId="0" animBg="1"/>
      <p:bldP spid="48" grpId="0" animBg="1"/>
      <p:bldP spid="50" grpId="0" animBg="1"/>
      <p:bldP spid="51" grpId="0"/>
      <p:bldP spid="52" grpId="0"/>
      <p:bldP spid="53" grpId="0" animBg="1"/>
      <p:bldP spid="55" grpId="0" animBg="1"/>
      <p:bldP spid="56" grpId="0" animBg="1"/>
      <p:bldP spid="57" grpId="0" animBg="1"/>
      <p:bldP spid="59" grpId="0" animBg="1"/>
      <p:bldP spid="60" grpId="0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Princeton Social Physics | summary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9BAFBF-ACD4-4A60-839A-4FBE43B49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95" y="1184922"/>
            <a:ext cx="6011299" cy="21774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9064E9-86D3-4ECC-9F39-259085A99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995" y="3462510"/>
            <a:ext cx="10935318" cy="23997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9691E3-045A-4BCA-92BC-B6C567B6FF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761" y="5962465"/>
            <a:ext cx="8410575" cy="5502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9209B8-00DF-4DD6-A83F-26D9519FC2E5}"/>
              </a:ext>
            </a:extLst>
          </p:cNvPr>
          <p:cNvSpPr/>
          <p:nvPr/>
        </p:nvSpPr>
        <p:spPr>
          <a:xfrm>
            <a:off x="6886574" y="1937551"/>
            <a:ext cx="4838701" cy="865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— John Stewart (1953), “Remarks on the Current State of Social Physics”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893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values based on thermodynamics (1970)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40C403-DFC3-40BA-8EBC-206B4A947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964" y="1168986"/>
            <a:ext cx="7396749" cy="41267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0827221-4A08-4D6B-87B7-AE7ABB342DC2}"/>
              </a:ext>
            </a:extLst>
          </p:cNvPr>
          <p:cNvSpPr/>
          <p:nvPr/>
        </p:nvSpPr>
        <p:spPr>
          <a:xfrm>
            <a:off x="322009" y="1919309"/>
            <a:ext cx="40731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Katchalsky talked about Prigogine's </a:t>
            </a:r>
            <a:r>
              <a:rPr lang="en-US" sz="2400" b="1" dirty="0"/>
              <a:t>dissipative structures</a:t>
            </a:r>
            <a:r>
              <a:rPr lang="en-US" sz="2000" dirty="0"/>
              <a:t> theory, mixed with other related melting pot theories, e.g. </a:t>
            </a:r>
            <a:r>
              <a:rPr lang="en-US" sz="2400" b="1" dirty="0"/>
              <a:t>Zhabotinsky reaction</a:t>
            </a:r>
            <a:r>
              <a:rPr lang="en-US" sz="2000" dirty="0"/>
              <a:t>, Alan Turing's </a:t>
            </a:r>
            <a:r>
              <a:rPr lang="en-US" sz="2000" b="1" dirty="0"/>
              <a:t>chemical morphogenesis</a:t>
            </a:r>
            <a:r>
              <a:rPr lang="en-US" sz="2000" dirty="0"/>
              <a:t>, his own work on </a:t>
            </a:r>
            <a:r>
              <a:rPr lang="en-US" sz="2400" b="1" dirty="0"/>
              <a:t>clay substrate theory</a:t>
            </a:r>
            <a:r>
              <a:rPr lang="en-US" sz="2000" dirty="0"/>
              <a:t> origin of life, etc..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F7E3C0-30D1-4B04-A618-35C4F31BD03B}"/>
              </a:ext>
            </a:extLst>
          </p:cNvPr>
          <p:cNvSpPr/>
          <p:nvPr/>
        </p:nvSpPr>
        <p:spPr>
          <a:xfrm>
            <a:off x="1247776" y="5542617"/>
            <a:ext cx="101250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Lindsay mostly rambled on to conclude with a restatement of how his version of the </a:t>
            </a:r>
            <a:r>
              <a:rPr lang="en-US" sz="2800" b="1" dirty="0"/>
              <a:t>thermodynamic imperative </a:t>
            </a:r>
            <a:r>
              <a:rPr lang="en-US" sz="2400" dirty="0"/>
              <a:t>should be the new golden rule.</a:t>
            </a:r>
          </a:p>
        </p:txBody>
      </p:sp>
    </p:spTree>
    <p:extLst>
      <p:ext uri="{BB962C8B-B14F-4D97-AF65-F5344CB8AC3E}">
        <p14:creationId xmlns:p14="http://schemas.microsoft.com/office/powerpoint/2010/main" val="806607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WWU Physico-Chemical Sociology (1977-1995)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6BC36A-73CA-47D8-BFD8-0300A3461B16}"/>
              </a:ext>
            </a:extLst>
          </p:cNvPr>
          <p:cNvSpPr/>
          <p:nvPr/>
        </p:nvSpPr>
        <p:spPr>
          <a:xfrm>
            <a:off x="369810" y="4117326"/>
            <a:ext cx="5448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</a:t>
            </a:r>
            <a:r>
              <a:rPr lang="en-US" dirty="0"/>
              <a:t>Do humans have something like </a:t>
            </a:r>
            <a:r>
              <a:rPr lang="en-US" sz="2400" b="1" dirty="0"/>
              <a:t>chemical potential</a:t>
            </a:r>
            <a:r>
              <a:rPr lang="en-US" dirty="0"/>
              <a:t>, some sort of (bonding) potential?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6DBAE0-CE74-495E-81D3-0816DBA8B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412" y="1356303"/>
            <a:ext cx="5589778" cy="42344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8D0EC0-5075-4697-8C99-310A7F3FD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036" y="1208397"/>
            <a:ext cx="3875964" cy="291923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FE84E39-C750-4D8C-841A-0EB6A53E0B21}"/>
              </a:ext>
            </a:extLst>
          </p:cNvPr>
          <p:cNvSpPr/>
          <p:nvPr/>
        </p:nvSpPr>
        <p:spPr>
          <a:xfrm>
            <a:off x="372791" y="4985394"/>
            <a:ext cx="5586799" cy="165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● At the level of particles,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‘temperature’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 just velocity of movement. </a:t>
            </a:r>
          </a:p>
          <a:p>
            <a:pPr>
              <a:lnSpc>
                <a:spcPct val="107000"/>
              </a:lnSpc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social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systems, is temperature the equivalent of the movement of technology of transportation and communication?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 E = ST - pV + \mu N \,">
            <a:extLst>
              <a:ext uri="{FF2B5EF4-FFF2-40B4-BE49-F238E27FC236}">
                <a16:creationId xmlns:a16="http://schemas.microsoft.com/office/drawing/2014/main" id="{AF3F35C8-493F-4BFB-B92D-F5FE861B723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384" y="5809094"/>
            <a:ext cx="5069141" cy="7577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951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7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272CB9A-11DA-403F-8A2C-8ACABB9E55E3}"/>
              </a:ext>
            </a:extLst>
          </p:cNvPr>
          <p:cNvCxnSpPr/>
          <p:nvPr/>
        </p:nvCxnSpPr>
        <p:spPr>
          <a:xfrm>
            <a:off x="6175088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7E87360-F24A-47BA-928F-2F0179FA8620}"/>
              </a:ext>
            </a:extLst>
          </p:cNvPr>
          <p:cNvCxnSpPr/>
          <p:nvPr/>
        </p:nvCxnSpPr>
        <p:spPr>
          <a:xfrm>
            <a:off x="8413015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8346D99-21A2-4F27-AB30-6BF25A60C3AC}"/>
              </a:ext>
            </a:extLst>
          </p:cNvPr>
          <p:cNvCxnSpPr>
            <a:cxnSpLocks/>
          </p:cNvCxnSpPr>
          <p:nvPr/>
        </p:nvCxnSpPr>
        <p:spPr>
          <a:xfrm>
            <a:off x="10665885" y="3995319"/>
            <a:ext cx="153851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92DD698-41EA-44B3-A338-53428D7D5050}"/>
              </a:ext>
            </a:extLst>
          </p:cNvPr>
          <p:cNvCxnSpPr/>
          <p:nvPr/>
        </p:nvCxnSpPr>
        <p:spPr>
          <a:xfrm>
            <a:off x="3911339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141C71E-E08E-4C35-AF33-12A46FFB4E28}"/>
              </a:ext>
            </a:extLst>
          </p:cNvPr>
          <p:cNvCxnSpPr>
            <a:cxnSpLocks/>
          </p:cNvCxnSpPr>
          <p:nvPr/>
        </p:nvCxnSpPr>
        <p:spPr>
          <a:xfrm>
            <a:off x="1657906" y="3995319"/>
            <a:ext cx="225287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>
            <a:extLst>
              <a:ext uri="{FF2B5EF4-FFF2-40B4-BE49-F238E27FC236}">
                <a16:creationId xmlns:a16="http://schemas.microsoft.com/office/drawing/2014/main" id="{AF54DAFC-72BF-4C18-B451-30110FC8EBCC}"/>
              </a:ext>
            </a:extLst>
          </p:cNvPr>
          <p:cNvSpPr/>
          <p:nvPr/>
        </p:nvSpPr>
        <p:spPr>
          <a:xfrm>
            <a:off x="760072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B54977-33F8-4105-824C-3D0C493D5B00}"/>
              </a:ext>
            </a:extLst>
          </p:cNvPr>
          <p:cNvCxnSpPr>
            <a:cxnSpLocks/>
          </p:cNvCxnSpPr>
          <p:nvPr/>
        </p:nvCxnSpPr>
        <p:spPr>
          <a:xfrm>
            <a:off x="0" y="3995319"/>
            <a:ext cx="153851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ADB8234-7655-4312-99D5-ACC91B4B894B}"/>
              </a:ext>
            </a:extLst>
          </p:cNvPr>
          <p:cNvSpPr/>
          <p:nvPr/>
        </p:nvSpPr>
        <p:spPr>
          <a:xfrm>
            <a:off x="1124403" y="3900069"/>
            <a:ext cx="190500" cy="190500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868629C6-9D56-44C4-A90C-D16F2E7AA94B}"/>
              </a:ext>
            </a:extLst>
          </p:cNvPr>
          <p:cNvSpPr/>
          <p:nvPr/>
        </p:nvSpPr>
        <p:spPr>
          <a:xfrm>
            <a:off x="1005340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1E0E5245-3E9D-45CB-A2A2-78E37536928E}"/>
              </a:ext>
            </a:extLst>
          </p:cNvPr>
          <p:cNvSpPr/>
          <p:nvPr/>
        </p:nvSpPr>
        <p:spPr>
          <a:xfrm>
            <a:off x="872468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8353AA-1A28-4FAD-AF44-130B899BAAE4}"/>
              </a:ext>
            </a:extLst>
          </p:cNvPr>
          <p:cNvCxnSpPr>
            <a:cxnSpLocks/>
          </p:cNvCxnSpPr>
          <p:nvPr/>
        </p:nvCxnSpPr>
        <p:spPr>
          <a:xfrm flipV="1">
            <a:off x="1219654" y="4342506"/>
            <a:ext cx="0" cy="686436"/>
          </a:xfrm>
          <a:prstGeom prst="line">
            <a:avLst/>
          </a:prstGeom>
          <a:ln w="19050">
            <a:solidFill>
              <a:srgbClr val="03A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36B49B4F-63E8-4430-9059-553CBCA3AB43}"/>
              </a:ext>
            </a:extLst>
          </p:cNvPr>
          <p:cNvSpPr/>
          <p:nvPr/>
        </p:nvSpPr>
        <p:spPr>
          <a:xfrm>
            <a:off x="1157533" y="4969759"/>
            <a:ext cx="124240" cy="124240"/>
          </a:xfrm>
          <a:prstGeom prst="ellipse">
            <a:avLst/>
          </a:prstGeom>
          <a:solidFill>
            <a:srgbClr val="03A1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59B938-7387-4E6C-B81C-CA1B61488588}"/>
              </a:ext>
            </a:extLst>
          </p:cNvPr>
          <p:cNvSpPr txBox="1"/>
          <p:nvPr/>
        </p:nvSpPr>
        <p:spPr>
          <a:xfrm>
            <a:off x="104615" y="3035765"/>
            <a:ext cx="2232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3A1A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23F98E-5FFF-4701-A99F-87B202C66033}"/>
              </a:ext>
            </a:extLst>
          </p:cNvPr>
          <p:cNvSpPr txBox="1"/>
          <p:nvPr/>
        </p:nvSpPr>
        <p:spPr>
          <a:xfrm>
            <a:off x="2489542" y="1685449"/>
            <a:ext cx="32010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Gheorghe Savoiu 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| Economist</a:t>
            </a:r>
          </a:p>
          <a:p>
            <a:pPr lvl="0"/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Ion Siman 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| Physicist</a:t>
            </a:r>
          </a:p>
          <a:p>
            <a:pPr lvl="0"/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Team up at University of Pitesti to found </a:t>
            </a:r>
            <a:r>
              <a:rPr lang="en-US" sz="1400" b="1" i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Econophysics, Sociophysics, and Multidisciplinary Sciences Journal 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+ annual Conference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B54B9C7B-4DA7-40E1-B723-68758EB971FE}"/>
              </a:ext>
            </a:extLst>
          </p:cNvPr>
          <p:cNvSpPr/>
          <p:nvPr/>
        </p:nvSpPr>
        <p:spPr>
          <a:xfrm rot="5400000">
            <a:off x="3217625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37A3CB3-AA60-41C6-B92B-B84EC0A87E61}"/>
              </a:ext>
            </a:extLst>
          </p:cNvPr>
          <p:cNvSpPr/>
          <p:nvPr/>
        </p:nvSpPr>
        <p:spPr>
          <a:xfrm>
            <a:off x="3581956" y="3900069"/>
            <a:ext cx="190500" cy="190500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5AB77009-91CD-4089-A339-205E1FD860BA}"/>
              </a:ext>
            </a:extLst>
          </p:cNvPr>
          <p:cNvSpPr/>
          <p:nvPr/>
        </p:nvSpPr>
        <p:spPr>
          <a:xfrm>
            <a:off x="3462893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Circle: Hollow 21">
            <a:extLst>
              <a:ext uri="{FF2B5EF4-FFF2-40B4-BE49-F238E27FC236}">
                <a16:creationId xmlns:a16="http://schemas.microsoft.com/office/drawing/2014/main" id="{EB4F978A-6973-4038-9D44-C992F6903D28}"/>
              </a:ext>
            </a:extLst>
          </p:cNvPr>
          <p:cNvSpPr/>
          <p:nvPr/>
        </p:nvSpPr>
        <p:spPr>
          <a:xfrm>
            <a:off x="3330021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982AF7D-7FF0-494C-891D-C601C69FAD64}"/>
              </a:ext>
            </a:extLst>
          </p:cNvPr>
          <p:cNvCxnSpPr>
            <a:cxnSpLocks/>
          </p:cNvCxnSpPr>
          <p:nvPr/>
        </p:nvCxnSpPr>
        <p:spPr>
          <a:xfrm flipV="1">
            <a:off x="3677207" y="3284995"/>
            <a:ext cx="0" cy="363141"/>
          </a:xfrm>
          <a:prstGeom prst="line">
            <a:avLst/>
          </a:prstGeom>
          <a:ln w="19050">
            <a:solidFill>
              <a:srgbClr val="EE9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D26033AC-E99E-4309-BD9B-47A98BA0DEA7}"/>
              </a:ext>
            </a:extLst>
          </p:cNvPr>
          <p:cNvSpPr/>
          <p:nvPr/>
        </p:nvSpPr>
        <p:spPr>
          <a:xfrm>
            <a:off x="3615086" y="3168466"/>
            <a:ext cx="124240" cy="124240"/>
          </a:xfrm>
          <a:prstGeom prst="ellipse">
            <a:avLst/>
          </a:prstGeom>
          <a:solidFill>
            <a:srgbClr val="EE95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97ECE7-7E0E-48D0-9C27-6FB0E3DB79DD}"/>
              </a:ext>
            </a:extLst>
          </p:cNvPr>
          <p:cNvSpPr txBox="1"/>
          <p:nvPr/>
        </p:nvSpPr>
        <p:spPr>
          <a:xfrm>
            <a:off x="2351598" y="4305117"/>
            <a:ext cx="2638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9524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2005-2018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EA27D8-0CF3-496D-AD7D-2076231DE52C}"/>
              </a:ext>
            </a:extLst>
          </p:cNvPr>
          <p:cNvSpPr txBox="1"/>
          <p:nvPr/>
        </p:nvSpPr>
        <p:spPr>
          <a:xfrm>
            <a:off x="7283422" y="2053262"/>
            <a:ext cx="2458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Korea University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Offered a 3-credit graduate course on 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Social Thermodynamics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A2636062-43D3-463C-B6BD-741D547DE965}"/>
              </a:ext>
            </a:extLst>
          </p:cNvPr>
          <p:cNvSpPr/>
          <p:nvPr/>
        </p:nvSpPr>
        <p:spPr>
          <a:xfrm>
            <a:off x="5642508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DCB9A2B-6699-4804-99AE-7A924FDA4340}"/>
              </a:ext>
            </a:extLst>
          </p:cNvPr>
          <p:cNvSpPr/>
          <p:nvPr/>
        </p:nvSpPr>
        <p:spPr>
          <a:xfrm>
            <a:off x="6006839" y="3900069"/>
            <a:ext cx="190500" cy="190500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Circle: Hollow 29">
            <a:extLst>
              <a:ext uri="{FF2B5EF4-FFF2-40B4-BE49-F238E27FC236}">
                <a16:creationId xmlns:a16="http://schemas.microsoft.com/office/drawing/2014/main" id="{3A6CDF07-EF0B-4379-8FBF-3718BD896047}"/>
              </a:ext>
            </a:extLst>
          </p:cNvPr>
          <p:cNvSpPr/>
          <p:nvPr/>
        </p:nvSpPr>
        <p:spPr>
          <a:xfrm>
            <a:off x="5887776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Circle: Hollow 30">
            <a:extLst>
              <a:ext uri="{FF2B5EF4-FFF2-40B4-BE49-F238E27FC236}">
                <a16:creationId xmlns:a16="http://schemas.microsoft.com/office/drawing/2014/main" id="{FB3E2DCF-4068-4715-BD27-13370B541EAC}"/>
              </a:ext>
            </a:extLst>
          </p:cNvPr>
          <p:cNvSpPr/>
          <p:nvPr/>
        </p:nvSpPr>
        <p:spPr>
          <a:xfrm>
            <a:off x="5754904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A49CDC4-E9AD-4789-BEA6-BFF07A73111B}"/>
              </a:ext>
            </a:extLst>
          </p:cNvPr>
          <p:cNvCxnSpPr>
            <a:cxnSpLocks/>
            <a:stCxn id="33" idx="0"/>
          </p:cNvCxnSpPr>
          <p:nvPr/>
        </p:nvCxnSpPr>
        <p:spPr>
          <a:xfrm flipH="1" flipV="1">
            <a:off x="6102090" y="4342507"/>
            <a:ext cx="7006" cy="906052"/>
          </a:xfrm>
          <a:prstGeom prst="line">
            <a:avLst/>
          </a:prstGeom>
          <a:ln w="19050">
            <a:solidFill>
              <a:srgbClr val="EF3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DD4A8794-EADF-4527-95C6-C9D6781E9C8E}"/>
              </a:ext>
            </a:extLst>
          </p:cNvPr>
          <p:cNvSpPr/>
          <p:nvPr/>
        </p:nvSpPr>
        <p:spPr>
          <a:xfrm>
            <a:off x="6046976" y="5248559"/>
            <a:ext cx="124240" cy="124240"/>
          </a:xfrm>
          <a:prstGeom prst="ellipse">
            <a:avLst/>
          </a:prstGeom>
          <a:solidFill>
            <a:srgbClr val="EF3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E7D141-E60D-4B00-AA4B-1F588212DCAD}"/>
              </a:ext>
            </a:extLst>
          </p:cNvPr>
          <p:cNvSpPr txBox="1"/>
          <p:nvPr/>
        </p:nvSpPr>
        <p:spPr>
          <a:xfrm>
            <a:off x="4583611" y="3031217"/>
            <a:ext cx="3099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F307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2005-present</a:t>
            </a: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E3730103-7F8D-4792-83EE-5FFC4A5D2274}"/>
              </a:ext>
            </a:extLst>
          </p:cNvPr>
          <p:cNvSpPr/>
          <p:nvPr/>
        </p:nvSpPr>
        <p:spPr>
          <a:xfrm rot="5400000">
            <a:off x="7906257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86694F26-80D5-467D-94C4-C9C860517F5F}"/>
              </a:ext>
            </a:extLst>
          </p:cNvPr>
          <p:cNvSpPr/>
          <p:nvPr/>
        </p:nvSpPr>
        <p:spPr>
          <a:xfrm>
            <a:off x="8270588" y="3900069"/>
            <a:ext cx="190500" cy="190500"/>
          </a:xfrm>
          <a:prstGeom prst="ellipse">
            <a:avLst/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ircle: Hollow 46">
            <a:extLst>
              <a:ext uri="{FF2B5EF4-FFF2-40B4-BE49-F238E27FC236}">
                <a16:creationId xmlns:a16="http://schemas.microsoft.com/office/drawing/2014/main" id="{B0789B4A-0620-4211-9109-6DBE9A07FE51}"/>
              </a:ext>
            </a:extLst>
          </p:cNvPr>
          <p:cNvSpPr/>
          <p:nvPr/>
        </p:nvSpPr>
        <p:spPr>
          <a:xfrm>
            <a:off x="8151525" y="3781006"/>
            <a:ext cx="428626" cy="428626"/>
          </a:xfrm>
          <a:prstGeom prst="donut">
            <a:avLst>
              <a:gd name="adj" fmla="val 5281"/>
            </a:avLst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Circle: Hollow 47">
            <a:extLst>
              <a:ext uri="{FF2B5EF4-FFF2-40B4-BE49-F238E27FC236}">
                <a16:creationId xmlns:a16="http://schemas.microsoft.com/office/drawing/2014/main" id="{9C63B36C-028C-4461-9179-02E81EA9B830}"/>
              </a:ext>
            </a:extLst>
          </p:cNvPr>
          <p:cNvSpPr/>
          <p:nvPr/>
        </p:nvSpPr>
        <p:spPr>
          <a:xfrm>
            <a:off x="8018653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5E6C7CE-0DCB-4A82-B08E-519AC3270B85}"/>
              </a:ext>
            </a:extLst>
          </p:cNvPr>
          <p:cNvCxnSpPr>
            <a:cxnSpLocks/>
            <a:endCxn id="50" idx="0"/>
          </p:cNvCxnSpPr>
          <p:nvPr/>
        </p:nvCxnSpPr>
        <p:spPr>
          <a:xfrm flipH="1" flipV="1">
            <a:off x="8356433" y="3042358"/>
            <a:ext cx="9406" cy="605778"/>
          </a:xfrm>
          <a:prstGeom prst="line">
            <a:avLst/>
          </a:prstGeom>
          <a:ln w="19050">
            <a:solidFill>
              <a:srgbClr val="1C7C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4CFE38F3-7830-46D8-95EE-69DB62ED465D}"/>
              </a:ext>
            </a:extLst>
          </p:cNvPr>
          <p:cNvSpPr/>
          <p:nvPr/>
        </p:nvSpPr>
        <p:spPr>
          <a:xfrm>
            <a:off x="8294313" y="3042358"/>
            <a:ext cx="124240" cy="124240"/>
          </a:xfrm>
          <a:prstGeom prst="ellipse">
            <a:avLst/>
          </a:prstGeom>
          <a:solidFill>
            <a:srgbClr val="1C7C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5F62DC2-C651-4B22-B4CB-1846861868F6}"/>
              </a:ext>
            </a:extLst>
          </p:cNvPr>
          <p:cNvSpPr txBox="1"/>
          <p:nvPr/>
        </p:nvSpPr>
        <p:spPr>
          <a:xfrm>
            <a:off x="6998671" y="4382611"/>
            <a:ext cx="27776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1C7CBB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2008-2013</a:t>
            </a:r>
          </a:p>
        </p:txBody>
      </p:sp>
      <p:sp>
        <p:nvSpPr>
          <p:cNvPr id="53" name="Arc 52">
            <a:extLst>
              <a:ext uri="{FF2B5EF4-FFF2-40B4-BE49-F238E27FC236}">
                <a16:creationId xmlns:a16="http://schemas.microsoft.com/office/drawing/2014/main" id="{FC85B459-7BA2-4C61-9178-E1CE5EFAEC56}"/>
              </a:ext>
            </a:extLst>
          </p:cNvPr>
          <p:cNvSpPr/>
          <p:nvPr/>
        </p:nvSpPr>
        <p:spPr>
          <a:xfrm>
            <a:off x="10144184" y="3535738"/>
            <a:ext cx="919162" cy="919162"/>
          </a:xfrm>
          <a:prstGeom prst="arc">
            <a:avLst>
              <a:gd name="adj1" fmla="val 5420354"/>
              <a:gd name="adj2" fmla="val 10853341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A6EEA54-5314-432F-B5DF-B223248AB8AA}"/>
              </a:ext>
            </a:extLst>
          </p:cNvPr>
          <p:cNvSpPr/>
          <p:nvPr/>
        </p:nvSpPr>
        <p:spPr>
          <a:xfrm>
            <a:off x="10508515" y="3900069"/>
            <a:ext cx="190500" cy="1905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Circle: Hollow 55">
            <a:extLst>
              <a:ext uri="{FF2B5EF4-FFF2-40B4-BE49-F238E27FC236}">
                <a16:creationId xmlns:a16="http://schemas.microsoft.com/office/drawing/2014/main" id="{0C983C23-7914-456E-AA37-90FEEBD851C0}"/>
              </a:ext>
            </a:extLst>
          </p:cNvPr>
          <p:cNvSpPr/>
          <p:nvPr/>
        </p:nvSpPr>
        <p:spPr>
          <a:xfrm>
            <a:off x="10389452" y="3781006"/>
            <a:ext cx="428626" cy="428626"/>
          </a:xfrm>
          <a:prstGeom prst="donut">
            <a:avLst>
              <a:gd name="adj" fmla="val 5281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Circle: Hollow 56">
            <a:extLst>
              <a:ext uri="{FF2B5EF4-FFF2-40B4-BE49-F238E27FC236}">
                <a16:creationId xmlns:a16="http://schemas.microsoft.com/office/drawing/2014/main" id="{CD810234-B3DF-4AE8-B7F5-9B91C3FEE8A3}"/>
              </a:ext>
            </a:extLst>
          </p:cNvPr>
          <p:cNvSpPr/>
          <p:nvPr/>
        </p:nvSpPr>
        <p:spPr>
          <a:xfrm>
            <a:off x="10256580" y="3648134"/>
            <a:ext cx="694370" cy="694370"/>
          </a:xfrm>
          <a:prstGeom prst="donut">
            <a:avLst>
              <a:gd name="adj" fmla="val 287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61A79A1-830D-43A5-991E-41089FE309F5}"/>
              </a:ext>
            </a:extLst>
          </p:cNvPr>
          <p:cNvCxnSpPr>
            <a:cxnSpLocks/>
            <a:stCxn id="59" idx="4"/>
          </p:cNvCxnSpPr>
          <p:nvPr/>
        </p:nvCxnSpPr>
        <p:spPr>
          <a:xfrm flipV="1">
            <a:off x="10603765" y="4342506"/>
            <a:ext cx="1" cy="456218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91D217BA-6735-41FC-ADDE-ADA84BF5E891}"/>
              </a:ext>
            </a:extLst>
          </p:cNvPr>
          <p:cNvSpPr/>
          <p:nvPr/>
        </p:nvSpPr>
        <p:spPr>
          <a:xfrm>
            <a:off x="10541645" y="4674484"/>
            <a:ext cx="124240" cy="124240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93BBA26-6FB6-4EDA-AE7C-332D388F6619}"/>
              </a:ext>
            </a:extLst>
          </p:cNvPr>
          <p:cNvSpPr txBox="1"/>
          <p:nvPr/>
        </p:nvSpPr>
        <p:spPr>
          <a:xfrm>
            <a:off x="9078136" y="2969540"/>
            <a:ext cx="3051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2016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710CEB2-4E11-44C6-A201-5DCB3EA9A265}"/>
              </a:ext>
            </a:extLst>
          </p:cNvPr>
          <p:cNvSpPr txBox="1"/>
          <p:nvPr/>
        </p:nvSpPr>
        <p:spPr>
          <a:xfrm>
            <a:off x="4655648" y="5360165"/>
            <a:ext cx="4333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Libb Thims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| Engineer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Initiated the </a:t>
            </a:r>
            <a:r>
              <a:rPr lang="en-US" sz="1400" i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Journal of Human Thermodynamics 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(2005-2015); university lectures (2010-); 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two-cultures department initiatives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 (2013-)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CE23E97-80CA-4DCE-905B-0371552128FB}"/>
              </a:ext>
            </a:extLst>
          </p:cNvPr>
          <p:cNvCxnSpPr>
            <a:cxnSpLocks/>
          </p:cNvCxnSpPr>
          <p:nvPr/>
        </p:nvCxnSpPr>
        <p:spPr>
          <a:xfrm>
            <a:off x="201232" y="6394981"/>
            <a:ext cx="2122740" cy="0"/>
          </a:xfrm>
          <a:prstGeom prst="line">
            <a:avLst/>
          </a:prstGeom>
          <a:ln w="19050">
            <a:solidFill>
              <a:srgbClr val="03A1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6AF9195-D1C7-4EAB-9766-CBBD5AC04E3E}"/>
              </a:ext>
            </a:extLst>
          </p:cNvPr>
          <p:cNvCxnSpPr>
            <a:cxnSpLocks/>
          </p:cNvCxnSpPr>
          <p:nvPr/>
        </p:nvCxnSpPr>
        <p:spPr>
          <a:xfrm flipV="1">
            <a:off x="4688037" y="6394981"/>
            <a:ext cx="3861816" cy="2"/>
          </a:xfrm>
          <a:prstGeom prst="line">
            <a:avLst/>
          </a:prstGeom>
          <a:ln w="19050">
            <a:solidFill>
              <a:srgbClr val="EF3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7FD0854-B613-4503-8F9F-7EBA21977DB6}"/>
              </a:ext>
            </a:extLst>
          </p:cNvPr>
          <p:cNvCxnSpPr>
            <a:cxnSpLocks/>
          </p:cNvCxnSpPr>
          <p:nvPr/>
        </p:nvCxnSpPr>
        <p:spPr>
          <a:xfrm>
            <a:off x="9669933" y="5792283"/>
            <a:ext cx="2111191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67D5D77-7183-46A2-913A-91854EB46B5B}"/>
              </a:ext>
            </a:extLst>
          </p:cNvPr>
          <p:cNvCxnSpPr>
            <a:cxnSpLocks/>
          </p:cNvCxnSpPr>
          <p:nvPr/>
        </p:nvCxnSpPr>
        <p:spPr>
          <a:xfrm>
            <a:off x="2551623" y="1682436"/>
            <a:ext cx="2638311" cy="3013"/>
          </a:xfrm>
          <a:prstGeom prst="line">
            <a:avLst/>
          </a:prstGeom>
          <a:ln w="19050">
            <a:solidFill>
              <a:srgbClr val="EE95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FE4C8AC-856E-47A1-86C3-D3143F6DF56B}"/>
              </a:ext>
            </a:extLst>
          </p:cNvPr>
          <p:cNvCxnSpPr>
            <a:cxnSpLocks/>
          </p:cNvCxnSpPr>
          <p:nvPr/>
        </p:nvCxnSpPr>
        <p:spPr>
          <a:xfrm>
            <a:off x="6961619" y="1818483"/>
            <a:ext cx="2173895" cy="0"/>
          </a:xfrm>
          <a:prstGeom prst="line">
            <a:avLst/>
          </a:prstGeom>
          <a:ln w="19050">
            <a:solidFill>
              <a:srgbClr val="1C7C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AC17817C-AF36-4468-94FC-44DCFF825290}"/>
              </a:ext>
            </a:extLst>
          </p:cNvPr>
          <p:cNvSpPr txBox="1"/>
          <p:nvPr/>
        </p:nvSpPr>
        <p:spPr>
          <a:xfrm>
            <a:off x="4931019" y="94379"/>
            <a:ext cx="6851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TWO CULTURES TIMELINE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347FCAE-CD51-47C1-A0E5-7FE287A79E42}"/>
              </a:ext>
            </a:extLst>
          </p:cNvPr>
          <p:cNvGrpSpPr/>
          <p:nvPr/>
        </p:nvGrpSpPr>
        <p:grpSpPr>
          <a:xfrm>
            <a:off x="7426631" y="878988"/>
            <a:ext cx="1434489" cy="190500"/>
            <a:chOff x="4679586" y="878988"/>
            <a:chExt cx="1434489" cy="190500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957F6F33-D335-4F37-A9F5-23DE49CB0B4A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D3A95DB-0E0C-40A8-88F7-9DAC67B156F6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AD1EA8C3-D35D-4FB7-8D6B-858B4EE08256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D4B96A9-29AD-4507-B1E8-D12C03BAD2C2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0AFA104-D1BD-427D-90C1-6CE47F2C7A56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0844695-8195-4055-9860-344F54F19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363" y="107937"/>
            <a:ext cx="1952889" cy="15247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E88721-DCCD-4AF2-95A5-5EC1A7D9C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858" y="1203699"/>
            <a:ext cx="5372756" cy="8004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6BE2573-0619-4BB6-8C7C-DD3C69A83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7043" y="2103595"/>
            <a:ext cx="700461" cy="93876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D0AC3E3-9F0C-46FC-905A-309C435A6D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8771" y="4914482"/>
            <a:ext cx="1374322" cy="817408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7C7EEE82-719B-452C-92C5-7EF9A95181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910" y="2211367"/>
            <a:ext cx="1993800" cy="88385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5A5BC9AF-3DD8-45DF-9BE5-5E8271D08A53}"/>
              </a:ext>
            </a:extLst>
          </p:cNvPr>
          <p:cNvSpPr txBox="1"/>
          <p:nvPr/>
        </p:nvSpPr>
        <p:spPr>
          <a:xfrm>
            <a:off x="90940" y="5154986"/>
            <a:ext cx="26796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German Physical Society launches a </a:t>
            </a: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socio-economic physics division</a:t>
            </a: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 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A9D28B6-0336-43F5-9A1D-14724DE07604}"/>
              </a:ext>
            </a:extLst>
          </p:cNvPr>
          <p:cNvSpPr txBox="1"/>
          <p:nvPr/>
        </p:nvSpPr>
        <p:spPr>
          <a:xfrm>
            <a:off x="9588854" y="4802085"/>
            <a:ext cx="2458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BioPhysical Economics Conference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rgbClr val="E7E6E6">
                    <a:lumMod val="50000"/>
                  </a:srgbClr>
                </a:solidFill>
                <a:latin typeface="Century Gothic" panose="020B0502020202020204" pitchFamily="34" charset="0"/>
              </a:rPr>
              <a:t>Held at University of District of Columbia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1740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6000"/>
                            </p:stCondLst>
                            <p:childTnLst>
                              <p:par>
                                <p:cTn id="2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650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70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750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8000"/>
                            </p:stCondLst>
                            <p:childTnLst>
                              <p:par>
                                <p:cTn id="2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8500"/>
                            </p:stCondLst>
                            <p:childTnLst>
                              <p:par>
                                <p:cTn id="2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0500"/>
                            </p:stCondLst>
                            <p:childTnLst>
                              <p:par>
                                <p:cTn id="2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9" grpId="0" animBg="1"/>
      <p:bldP spid="10" grpId="0" animBg="1"/>
      <p:bldP spid="14" grpId="0" animBg="1"/>
      <p:bldP spid="16" grpId="0"/>
      <p:bldP spid="17" grpId="0"/>
      <p:bldP spid="18" grpId="0" animBg="1"/>
      <p:bldP spid="20" grpId="0" animBg="1"/>
      <p:bldP spid="21" grpId="0" animBg="1"/>
      <p:bldP spid="22" grpId="0" animBg="1"/>
      <p:bldP spid="24" grpId="0" animBg="1"/>
      <p:bldP spid="25" grpId="0"/>
      <p:bldP spid="26" grpId="0"/>
      <p:bldP spid="27" grpId="0" animBg="1"/>
      <p:bldP spid="29" grpId="0" animBg="1"/>
      <p:bldP spid="30" grpId="0" animBg="1"/>
      <p:bldP spid="31" grpId="0" animBg="1"/>
      <p:bldP spid="33" grpId="0" animBg="1"/>
      <p:bldP spid="34" grpId="0"/>
      <p:bldP spid="45" grpId="0" animBg="1"/>
      <p:bldP spid="46" grpId="0" animBg="1"/>
      <p:bldP spid="47" grpId="0" animBg="1"/>
      <p:bldP spid="48" grpId="0" animBg="1"/>
      <p:bldP spid="50" grpId="0" animBg="1"/>
      <p:bldP spid="51" grpId="0"/>
      <p:bldP spid="53" grpId="0" animBg="1"/>
      <p:bldP spid="55" grpId="0" animBg="1"/>
      <p:bldP spid="56" grpId="0" animBg="1"/>
      <p:bldP spid="57" grpId="0" animBg="1"/>
      <p:bldP spid="59" grpId="0" animBg="1"/>
      <p:bldP spid="60" grpId="0"/>
      <p:bldP spid="61" grpId="0"/>
      <p:bldP spid="80" grpId="0"/>
      <p:bldP spid="7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Pitesti University socio-Econo-physics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1F1D8D-9608-4AB5-9B27-CF9C66ADF005}"/>
              </a:ext>
            </a:extLst>
          </p:cNvPr>
          <p:cNvSpPr/>
          <p:nvPr/>
        </p:nvSpPr>
        <p:spPr>
          <a:xfrm>
            <a:off x="10109326" y="2558111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1P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14251C-CA69-43BB-BD5B-E5C4EFFC4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46" y="3974772"/>
            <a:ext cx="3198631" cy="23480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6E25D9-3733-4BE1-9F84-72B9558F5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559" y="1357778"/>
            <a:ext cx="7946191" cy="50244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CC401D-EFD2-4A79-85DF-1B5A30460F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46" y="1225688"/>
            <a:ext cx="3198631" cy="24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39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Two cultures | Elephant in the Room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1F1D8D-9608-4AB5-9B27-CF9C66ADF005}"/>
              </a:ext>
            </a:extLst>
          </p:cNvPr>
          <p:cNvSpPr/>
          <p:nvPr/>
        </p:nvSpPr>
        <p:spPr>
          <a:xfrm>
            <a:off x="10109326" y="2558111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1P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1C80C2-FE5F-4D5A-BEF6-4BEE23970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846" y="1055638"/>
            <a:ext cx="8928308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35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Two cultures | Elephant in the Room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1F1D8D-9608-4AB5-9B27-CF9C66ADF005}"/>
              </a:ext>
            </a:extLst>
          </p:cNvPr>
          <p:cNvSpPr/>
          <p:nvPr/>
        </p:nvSpPr>
        <p:spPr>
          <a:xfrm>
            <a:off x="10109326" y="2558111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1P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EE4038-C1D1-4D17-A430-216B4E841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038" y="3328963"/>
            <a:ext cx="10591800" cy="32752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DFDD9E-0890-45A8-961E-8F980DE71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433" y="1145435"/>
            <a:ext cx="11391900" cy="201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085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Two cultures | Elephant in the Room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1F1D8D-9608-4AB5-9B27-CF9C66ADF005}"/>
              </a:ext>
            </a:extLst>
          </p:cNvPr>
          <p:cNvSpPr/>
          <p:nvPr/>
        </p:nvSpPr>
        <p:spPr>
          <a:xfrm>
            <a:off x="10109326" y="2558111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1P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A0B943-2A5B-45BE-81A9-B69BDF4B3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49" y="1143630"/>
            <a:ext cx="10610849" cy="7009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C786A6-9D35-43ED-AD43-9DEA73C9C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009" y="1809561"/>
            <a:ext cx="11547979" cy="8761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81C35A9-0FC7-4402-87A3-164F16FEC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8496" y="2860251"/>
            <a:ext cx="3508281" cy="37082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EFB4BDF-05A9-4B49-AD30-372BB171D3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962" y="2846552"/>
            <a:ext cx="6905625" cy="17049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92CA51-1314-4DC7-A374-1962F56E35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437" y="5077449"/>
            <a:ext cx="6915150" cy="1600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DFEB2D-6C06-49CD-ABF5-184E6C2C2552}"/>
              </a:ext>
            </a:extLst>
          </p:cNvPr>
          <p:cNvSpPr txBox="1"/>
          <p:nvPr/>
        </p:nvSpPr>
        <p:spPr>
          <a:xfrm>
            <a:off x="1318631" y="4507884"/>
            <a:ext cx="3544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Th</a:t>
            </a:r>
            <a:r>
              <a:rPr lang="en-US" sz="30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ink / </a:t>
            </a:r>
            <a:r>
              <a:rPr lang="en-US" sz="3200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Th</a:t>
            </a:r>
            <a:r>
              <a:rPr lang="en-US" sz="3000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ought </a:t>
            </a:r>
          </a:p>
        </p:txBody>
      </p:sp>
    </p:spTree>
    <p:extLst>
      <p:ext uri="{BB962C8B-B14F-4D97-AF65-F5344CB8AC3E}">
        <p14:creationId xmlns:p14="http://schemas.microsoft.com/office/powerpoint/2010/main" val="1767020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Two cultures | Elephant in the Room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E0BF22-44E7-4738-8A54-07A7782C07E6}"/>
              </a:ext>
            </a:extLst>
          </p:cNvPr>
          <p:cNvSpPr/>
          <p:nvPr/>
        </p:nvSpPr>
        <p:spPr>
          <a:xfrm>
            <a:off x="322008" y="1327597"/>
            <a:ext cx="3333750" cy="210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 = 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Sun</a:t>
            </a:r>
            <a:endParaRPr lang="en-US" sz="5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Θ = </a:t>
            </a:r>
            <a:r>
              <a:rPr lang="en-US" sz="6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1E2E4B0-D064-4F79-A757-72F67A607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512" y="1296760"/>
            <a:ext cx="5267325" cy="5286375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88BC486-7098-4B02-8715-D7420D771DBC}"/>
              </a:ext>
            </a:extLst>
          </p:cNvPr>
          <p:cNvSpPr/>
          <p:nvPr/>
        </p:nvSpPr>
        <p:spPr>
          <a:xfrm rot="21067060">
            <a:off x="5349306" y="3868617"/>
            <a:ext cx="1682014" cy="384018"/>
          </a:xfrm>
          <a:custGeom>
            <a:avLst/>
            <a:gdLst>
              <a:gd name="connsiteX0" fmla="*/ 0 w 1666875"/>
              <a:gd name="connsiteY0" fmla="*/ 183993 h 747160"/>
              <a:gd name="connsiteX1" fmla="*/ 314325 w 1666875"/>
              <a:gd name="connsiteY1" fmla="*/ 745968 h 747160"/>
              <a:gd name="connsiteX2" fmla="*/ 923925 w 1666875"/>
              <a:gd name="connsiteY2" fmla="*/ 50643 h 747160"/>
              <a:gd name="connsiteX3" fmla="*/ 1666875 w 1666875"/>
              <a:gd name="connsiteY3" fmla="*/ 107793 h 74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6875" h="747160">
                <a:moveTo>
                  <a:pt x="0" y="183993"/>
                </a:moveTo>
                <a:cubicBezTo>
                  <a:pt x="80169" y="476093"/>
                  <a:pt x="160338" y="768193"/>
                  <a:pt x="314325" y="745968"/>
                </a:cubicBezTo>
                <a:cubicBezTo>
                  <a:pt x="468312" y="723743"/>
                  <a:pt x="698500" y="157005"/>
                  <a:pt x="923925" y="50643"/>
                </a:cubicBezTo>
                <a:cubicBezTo>
                  <a:pt x="1149350" y="-55719"/>
                  <a:pt x="1408112" y="26037"/>
                  <a:pt x="1666875" y="107793"/>
                </a:cubicBezTo>
              </a:path>
            </a:pathLst>
          </a:custGeom>
          <a:noFill/>
          <a:ln w="76200"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87276C-D03B-4D22-9816-5FC54275D8F3}"/>
              </a:ext>
            </a:extLst>
          </p:cNvPr>
          <p:cNvSpPr/>
          <p:nvPr/>
        </p:nvSpPr>
        <p:spPr>
          <a:xfrm>
            <a:off x="3299945" y="2849465"/>
            <a:ext cx="2601767" cy="1320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7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</a:t>
            </a:r>
            <a:r>
              <a:rPr lang="en-US" sz="6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en-US" sz="8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n-US" sz="6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245AFC3-2B47-4F20-8E86-A2022FA42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163" y="3970477"/>
            <a:ext cx="3333750" cy="23717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B26585C-BDF4-4D84-85D1-2B6A2E3531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343" y="1327597"/>
            <a:ext cx="1877401" cy="167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462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Two cultures | Elephant in the Room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1F1D8D-9608-4AB5-9B27-CF9C66ADF005}"/>
              </a:ext>
            </a:extLst>
          </p:cNvPr>
          <p:cNvSpPr/>
          <p:nvPr/>
        </p:nvSpPr>
        <p:spPr>
          <a:xfrm>
            <a:off x="10109326" y="2558111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1P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5FEE5C-6E97-47E8-B1D0-3DE267879D67}"/>
              </a:ext>
            </a:extLst>
          </p:cNvPr>
          <p:cNvSpPr/>
          <p:nvPr/>
        </p:nvSpPr>
        <p:spPr>
          <a:xfrm>
            <a:off x="8743950" y="1701660"/>
            <a:ext cx="3126038" cy="4418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— Anon (2012),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bioengineering thermodynamics student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review of Libb Thims’ University of Illinois, Chicago, human thermodynamics lecture</a:t>
            </a: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09DCE4-D7FB-4A57-B41B-2C60805E6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38" y="1227554"/>
            <a:ext cx="8078803" cy="542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636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Two cultures | Elephant in the Room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1F1D8D-9608-4AB5-9B27-CF9C66ADF005}"/>
              </a:ext>
            </a:extLst>
          </p:cNvPr>
          <p:cNvSpPr/>
          <p:nvPr/>
        </p:nvSpPr>
        <p:spPr>
          <a:xfrm>
            <a:off x="10109326" y="2558111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1P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E57DB3-05E0-4477-B681-6596EC1B5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" y="1159717"/>
            <a:ext cx="4154741" cy="54693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884093-CEE6-4A24-AFAB-F5ABC5B29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932" y="1971675"/>
            <a:ext cx="7237056" cy="2914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909E0B-47C3-4AE4-8AA6-AF5EF5EAC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508" y="4844111"/>
            <a:ext cx="7237056" cy="6534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5D82CA-3277-4E94-8FA4-10914F9BC4FA}"/>
              </a:ext>
            </a:extLst>
          </p:cNvPr>
          <p:cNvSpPr/>
          <p:nvPr/>
        </p:nvSpPr>
        <p:spPr>
          <a:xfrm>
            <a:off x="4661508" y="2428875"/>
            <a:ext cx="7208480" cy="1299876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93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Doctrinaire departmentalism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68EF6F-C31D-469A-A6CD-B903B01C0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0" y="1207167"/>
            <a:ext cx="6721484" cy="32314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72E8D40-44BB-469D-BB2C-27AC32A20CC4}"/>
              </a:ext>
            </a:extLst>
          </p:cNvPr>
          <p:cNvSpPr/>
          <p:nvPr/>
        </p:nvSpPr>
        <p:spPr>
          <a:xfrm>
            <a:off x="476250" y="4540139"/>
            <a:ext cx="1140142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“</a:t>
            </a:r>
            <a:r>
              <a:rPr lang="en-US" sz="4000" b="1" dirty="0"/>
              <a:t>Doctrinaire departmentalism </a:t>
            </a:r>
            <a:r>
              <a:rPr lang="en-US" sz="3200" dirty="0"/>
              <a:t>has blinded the universities to the spectacular possibilities of adapting the successful methods of physics in the lagging social field.”</a:t>
            </a:r>
          </a:p>
          <a:p>
            <a:r>
              <a:rPr lang="en-US" dirty="0"/>
              <a:t>      — John Q. Stewart (1951), “The New Discipline of Social Physics Examines Instances of Free Competition”</a:t>
            </a:r>
          </a:p>
        </p:txBody>
      </p:sp>
    </p:spTree>
    <p:extLst>
      <p:ext uri="{BB962C8B-B14F-4D97-AF65-F5344CB8AC3E}">
        <p14:creationId xmlns:p14="http://schemas.microsoft.com/office/powerpoint/2010/main" val="8979802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Two cultures | Bias &amp; Funding Issues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73D96E-0CA0-4129-BAB5-248245E2F25E}"/>
              </a:ext>
            </a:extLst>
          </p:cNvPr>
          <p:cNvSpPr/>
          <p:nvPr/>
        </p:nvSpPr>
        <p:spPr>
          <a:xfrm>
            <a:off x="424943" y="1138370"/>
            <a:ext cx="5440616" cy="2580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“We are attempting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isomorphisms between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thermal, electromagnetic, and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chemical energy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and, respectively, human meaning,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feeling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and authority, as well as an isomorphism between mechanical work (kinetic, elastic, and gravitational energy) and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decision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-making.”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07000"/>
              </a:lnSpc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— 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John Q. Stewart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(1953), AAAS remarks on Princeton social physics, Dec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59A282-E217-4F92-B0DE-41DC6D6F531E}"/>
              </a:ext>
            </a:extLst>
          </p:cNvPr>
          <p:cNvSpPr/>
          <p:nvPr/>
        </p:nvSpPr>
        <p:spPr>
          <a:xfrm>
            <a:off x="5686425" y="4106911"/>
            <a:ext cx="6275134" cy="2547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“It is hard for me to sense how one can usefully assign [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physics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-based] quantitative measures to any significantly wide range of “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values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” in the social field. And when you link together such things as meaning, feeling, authority, and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decision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-making, this sounds to me like a very heterogeneous mixture.”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07000"/>
              </a:lnSpc>
            </a:pP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— 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Warren Weaver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(1953), Letter to Stewart on Rockefeller $150,000 funding cancellation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618C34-28F0-4510-A0AD-0D4EFB8EB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094" y="3846257"/>
            <a:ext cx="3223131" cy="28078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EB4BAB3-E5A9-44F7-88B2-48A589DC8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7236" y="1309812"/>
            <a:ext cx="3333511" cy="276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96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Natural + Social sciences| Summary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1F1D8D-9608-4AB5-9B27-CF9C66ADF005}"/>
              </a:ext>
            </a:extLst>
          </p:cNvPr>
          <p:cNvSpPr/>
          <p:nvPr/>
        </p:nvSpPr>
        <p:spPr>
          <a:xfrm>
            <a:off x="10109326" y="2558111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1P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7B9E03-9063-419B-A322-F414F2673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07" y="1149109"/>
            <a:ext cx="4823453" cy="26788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4F36DF-91A5-4ED6-B00C-C1B7B8F7AE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197" y="3961334"/>
            <a:ext cx="4965457" cy="26646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4FEC83-91F5-40AF-8C18-5AB4170ADC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08" y="4027274"/>
            <a:ext cx="4737746" cy="25987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82F8C9-5875-42B5-937E-ADF56BFCD6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197" y="1149109"/>
            <a:ext cx="4965457" cy="273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30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96E369E-3EAB-49CC-A72A-9D91F66F5FFD}"/>
              </a:ext>
            </a:extLst>
          </p:cNvPr>
          <p:cNvSpPr txBox="1">
            <a:spLocks/>
          </p:cNvSpPr>
          <p:nvPr/>
        </p:nvSpPr>
        <p:spPr>
          <a:xfrm>
            <a:off x="322009" y="-114300"/>
            <a:ext cx="11547979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500" dirty="0"/>
              <a:t>Professor-Student Cybernetic Loop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6D25A-3807-4216-98D4-99046073D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009" y="869107"/>
            <a:ext cx="11547979" cy="186531"/>
          </a:xfrm>
          <a:prstGeom prst="rect">
            <a:avLst/>
          </a:prstGeom>
        </p:spPr>
      </p:pic>
      <p:pic>
        <p:nvPicPr>
          <p:cNvPr id="8" name="Picture 7" descr="Polymathy Degree Problem">
            <a:extLst>
              <a:ext uri="{FF2B5EF4-FFF2-40B4-BE49-F238E27FC236}">
                <a16:creationId xmlns:a16="http://schemas.microsoft.com/office/drawing/2014/main" id="{9E0881FF-C35B-450E-B2CF-EB7BB663A66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49" y="1218204"/>
            <a:ext cx="5703635" cy="49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9DE98E-6586-4EF9-8886-37456AF5C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1123170"/>
            <a:ext cx="4850063" cy="411635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62E3881-34DB-436F-9C8F-BC11EE3A9511}"/>
              </a:ext>
            </a:extLst>
          </p:cNvPr>
          <p:cNvSpPr txBox="1">
            <a:spLocks/>
          </p:cNvSpPr>
          <p:nvPr/>
        </p:nvSpPr>
        <p:spPr>
          <a:xfrm>
            <a:off x="6608510" y="5153804"/>
            <a:ext cx="5382003" cy="970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>
                <a:latin typeface="Adobe Hebrew" panose="02040503050201020203" pitchFamily="18" charset="-79"/>
                <a:cs typeface="Adobe Hebrew" panose="02040503050201020203" pitchFamily="18" charset="-79"/>
              </a:rPr>
              <a:t>Professor-Student</a:t>
            </a:r>
          </a:p>
          <a:p>
            <a:pPr algn="ctr"/>
            <a:r>
              <a:rPr lang="en-US" sz="3600" dirty="0">
                <a:latin typeface="Adobe Hebrew" panose="02040503050201020203" pitchFamily="18" charset="-79"/>
                <a:cs typeface="Adobe Hebrew" panose="02040503050201020203" pitchFamily="18" charset="-79"/>
              </a:rPr>
              <a:t>Feedback Mechanism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AC6748-EF42-452E-9FA4-22CA3FD2667C}"/>
              </a:ext>
            </a:extLst>
          </p:cNvPr>
          <p:cNvSpPr/>
          <p:nvPr/>
        </p:nvSpPr>
        <p:spPr>
          <a:xfrm>
            <a:off x="-114299" y="6095592"/>
            <a:ext cx="12182474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One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(1S) has to become the 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Two Cultures Professor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(1P)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F9B7D-71A5-4CCF-9B4D-8EC8E17F3B96}"/>
              </a:ext>
            </a:extLst>
          </p:cNvPr>
          <p:cNvSpPr/>
          <p:nvPr/>
        </p:nvSpPr>
        <p:spPr>
          <a:xfrm>
            <a:off x="8813926" y="4560408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1S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1F1D8D-9608-4AB5-9B27-CF9C66ADF005}"/>
              </a:ext>
            </a:extLst>
          </p:cNvPr>
          <p:cNvSpPr/>
          <p:nvPr/>
        </p:nvSpPr>
        <p:spPr>
          <a:xfrm>
            <a:off x="10109326" y="2558111"/>
            <a:ext cx="1433512" cy="59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1P</a:t>
            </a:r>
            <a:endParaRPr lang="en-US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0DF7A03-BFDD-4322-8540-B3229A588D04}"/>
              </a:ext>
            </a:extLst>
          </p:cNvPr>
          <p:cNvSpPr/>
          <p:nvPr/>
        </p:nvSpPr>
        <p:spPr>
          <a:xfrm>
            <a:off x="7964097" y="2714625"/>
            <a:ext cx="513153" cy="1247775"/>
          </a:xfrm>
          <a:custGeom>
            <a:avLst/>
            <a:gdLst>
              <a:gd name="connsiteX0" fmla="*/ 513153 w 513153"/>
              <a:gd name="connsiteY0" fmla="*/ 0 h 1247775"/>
              <a:gd name="connsiteX1" fmla="*/ 8328 w 513153"/>
              <a:gd name="connsiteY1" fmla="*/ 495300 h 1247775"/>
              <a:gd name="connsiteX2" fmla="*/ 246453 w 513153"/>
              <a:gd name="connsiteY2" fmla="*/ 1247775 h 124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3153" h="1247775">
                <a:moveTo>
                  <a:pt x="513153" y="0"/>
                </a:moveTo>
                <a:cubicBezTo>
                  <a:pt x="282965" y="143668"/>
                  <a:pt x="52778" y="287337"/>
                  <a:pt x="8328" y="495300"/>
                </a:cubicBezTo>
                <a:cubicBezTo>
                  <a:pt x="-36122" y="703263"/>
                  <a:pt x="105165" y="975519"/>
                  <a:pt x="246453" y="1247775"/>
                </a:cubicBezTo>
              </a:path>
            </a:pathLst>
          </a:custGeom>
          <a:noFill/>
          <a:ln w="73025"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303B9F4-5D59-44FD-8772-90CA85CBD393}"/>
              </a:ext>
            </a:extLst>
          </p:cNvPr>
          <p:cNvSpPr/>
          <p:nvPr/>
        </p:nvSpPr>
        <p:spPr>
          <a:xfrm rot="13237879">
            <a:off x="10250123" y="4516471"/>
            <a:ext cx="591091" cy="681481"/>
          </a:xfrm>
          <a:custGeom>
            <a:avLst/>
            <a:gdLst>
              <a:gd name="connsiteX0" fmla="*/ 513153 w 513153"/>
              <a:gd name="connsiteY0" fmla="*/ 0 h 1247775"/>
              <a:gd name="connsiteX1" fmla="*/ 8328 w 513153"/>
              <a:gd name="connsiteY1" fmla="*/ 495300 h 1247775"/>
              <a:gd name="connsiteX2" fmla="*/ 246453 w 513153"/>
              <a:gd name="connsiteY2" fmla="*/ 1247775 h 124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3153" h="1247775">
                <a:moveTo>
                  <a:pt x="513153" y="0"/>
                </a:moveTo>
                <a:cubicBezTo>
                  <a:pt x="282965" y="143668"/>
                  <a:pt x="52778" y="287337"/>
                  <a:pt x="8328" y="495300"/>
                </a:cubicBezTo>
                <a:cubicBezTo>
                  <a:pt x="-36122" y="703263"/>
                  <a:pt x="105165" y="975519"/>
                  <a:pt x="246453" y="1247775"/>
                </a:cubicBezTo>
              </a:path>
            </a:pathLst>
          </a:custGeom>
          <a:noFill/>
          <a:ln w="73025">
            <a:tailEnd type="triangle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32168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7BD4C1-B6B1-4715-ABF9-E660A51A4E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289AE2-D2AE-49D1-AFAC-3A79F679425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41E7CA09-9778-4414-AE97-8064B12DA3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{817A13C2-5DCE-4D25-AE52-9DB35DDC462C}tf33552983</Template>
  <TotalTime>0</TotalTime>
  <Words>1674</Words>
  <Application>Microsoft Office PowerPoint</Application>
  <PresentationFormat>Widescreen</PresentationFormat>
  <Paragraphs>176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Adobe Hebrew</vt:lpstr>
      <vt:lpstr>Arial</vt:lpstr>
      <vt:lpstr>Calibri</vt:lpstr>
      <vt:lpstr>Calibri Light</vt:lpstr>
      <vt:lpstr>Cambria Math</vt:lpstr>
      <vt:lpstr>Century Gothic</vt:lpstr>
      <vt:lpstr>Franklin Gothic Book</vt:lpstr>
      <vt:lpstr>Franklin Gothic Demi</vt:lpstr>
      <vt:lpstr>Times New Roman</vt:lpstr>
      <vt:lpstr>Tw Cen MT</vt:lpstr>
      <vt:lpstr>Wingdings 2</vt:lpstr>
      <vt:lpstr>DividendVTI</vt:lpstr>
      <vt:lpstr>Office Theme</vt:lpstr>
      <vt:lpstr>Historical Attempts to Bridge the Two cultures: Natural Sciences + Social Sciences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2020-06-20T03:46:43Z</dcterms:created>
  <dcterms:modified xsi:type="dcterms:W3CDTF">2020-06-22T05:06:37Z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