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19"/>
  </p:notesMasterIdLst>
  <p:sldIdLst>
    <p:sldId id="256" r:id="rId2"/>
    <p:sldId id="318" r:id="rId3"/>
    <p:sldId id="306" r:id="rId4"/>
    <p:sldId id="319" r:id="rId5"/>
    <p:sldId id="305" r:id="rId6"/>
    <p:sldId id="307" r:id="rId7"/>
    <p:sldId id="308" r:id="rId8"/>
    <p:sldId id="309" r:id="rId9"/>
    <p:sldId id="310" r:id="rId10"/>
    <p:sldId id="311" r:id="rId11"/>
    <p:sldId id="316" r:id="rId12"/>
    <p:sldId id="312" r:id="rId13"/>
    <p:sldId id="317" r:id="rId14"/>
    <p:sldId id="314" r:id="rId15"/>
    <p:sldId id="315" r:id="rId16"/>
    <p:sldId id="313" r:id="rId17"/>
    <p:sldId id="273" r:id="rId18"/>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kcja domyślna" id="{E64679DE-F7B4-4FC7-896E-C49C5C8A80DF}">
          <p14:sldIdLst>
            <p14:sldId id="256"/>
            <p14:sldId id="318"/>
            <p14:sldId id="306"/>
            <p14:sldId id="319"/>
            <p14:sldId id="305"/>
            <p14:sldId id="307"/>
            <p14:sldId id="308"/>
            <p14:sldId id="309"/>
            <p14:sldId id="310"/>
            <p14:sldId id="311"/>
            <p14:sldId id="316"/>
            <p14:sldId id="312"/>
            <p14:sldId id="317"/>
            <p14:sldId id="314"/>
            <p14:sldId id="315"/>
            <p14:sldId id="313"/>
            <p14:sldId id="273"/>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30A0"/>
    <a:srgbClr val="000099"/>
    <a:srgbClr val="0076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1475" autoAdjust="0"/>
  </p:normalViewPr>
  <p:slideViewPr>
    <p:cSldViewPr>
      <p:cViewPr>
        <p:scale>
          <a:sx n="66" d="100"/>
          <a:sy n="66" d="100"/>
        </p:scale>
        <p:origin x="-1506" y="-27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9395EB-564E-4F6B-B651-CD70DE2A6CF5}" type="datetimeFigureOut">
              <a:rPr lang="pl-PL" smtClean="0"/>
              <a:pPr/>
              <a:t>2020-06-15</a:t>
            </a:fld>
            <a:endParaRPr lang="pl-PL"/>
          </a:p>
        </p:txBody>
      </p:sp>
      <p:sp>
        <p:nvSpPr>
          <p:cNvPr id="4" name="Symbol zastępczy obrazu slajd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6" name="Symbol zastępczy stopki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5738DD5-D73F-4597-9B2F-C0D239E7E204}" type="slidenum">
              <a:rPr lang="pl-PL" smtClean="0"/>
              <a:pPr/>
              <a:t>‹#›</a:t>
            </a:fld>
            <a:endParaRPr lang="pl-PL"/>
          </a:p>
        </p:txBody>
      </p:sp>
    </p:spTree>
    <p:extLst>
      <p:ext uri="{BB962C8B-B14F-4D97-AF65-F5344CB8AC3E}">
        <p14:creationId xmlns:p14="http://schemas.microsoft.com/office/powerpoint/2010/main" val="7666059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 wzorca tytułu</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p>
            <a:fld id="{66221E02-25CB-4963-84BC-0813985E7D90}" type="datetimeFigureOut">
              <a:rPr lang="pl-PL" smtClean="0"/>
              <a:pPr/>
              <a:t>2020-06-15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 wzorca tytułu</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66221E02-25CB-4963-84BC-0813985E7D90}" type="datetimeFigureOut">
              <a:rPr lang="pl-PL" smtClean="0"/>
              <a:pPr/>
              <a:t>2020-06-15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 wzorca tytułu</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66221E02-25CB-4963-84BC-0813985E7D90}" type="datetimeFigureOut">
              <a:rPr lang="pl-PL" smtClean="0"/>
              <a:pPr/>
              <a:t>2020-06-15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 wzorca tytułu</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p>
            <a:fld id="{66221E02-25CB-4963-84BC-0813985E7D90}" type="datetimeFigureOut">
              <a:rPr lang="pl-PL" smtClean="0"/>
              <a:pPr/>
              <a:t>2020-06-15</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 wzorca tytułu</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p>
            <a:fld id="{66221E02-25CB-4963-84BC-0813985E7D90}" type="datetimeFigureOut">
              <a:rPr lang="pl-PL" smtClean="0"/>
              <a:pPr/>
              <a:t>2020-06-15</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 wzorca tytułu</a:t>
            </a:r>
            <a:endParaRPr lang="pl-PL"/>
          </a:p>
        </p:txBody>
      </p:sp>
      <p:sp>
        <p:nvSpPr>
          <p:cNvPr id="3" name="Symbol zastępczy daty 2"/>
          <p:cNvSpPr>
            <a:spLocks noGrp="1"/>
          </p:cNvSpPr>
          <p:nvPr>
            <p:ph type="dt" sz="half" idx="10"/>
          </p:nvPr>
        </p:nvSpPr>
        <p:spPr/>
        <p:txBody>
          <a:bodyPr/>
          <a:lstStyle/>
          <a:p>
            <a:fld id="{66221E02-25CB-4963-84BC-0813985E7D90}" type="datetimeFigureOut">
              <a:rPr lang="pl-PL" smtClean="0"/>
              <a:pPr/>
              <a:t>2020-06-15</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66221E02-25CB-4963-84BC-0813985E7D90}" type="datetimeFigureOut">
              <a:rPr lang="pl-PL" smtClean="0"/>
              <a:pPr/>
              <a:t>2020-06-15</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 wzorca tytułu</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66221E02-25CB-4963-84BC-0813985E7D90}" type="datetimeFigureOut">
              <a:rPr lang="pl-PL" smtClean="0"/>
              <a:pPr/>
              <a:t>2020-06-15</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 wzorca tytułu</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66221E02-25CB-4963-84BC-0813985E7D90}" type="datetimeFigureOut">
              <a:rPr lang="pl-PL" smtClean="0"/>
              <a:pPr/>
              <a:t>2020-06-15</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 wzorca tytułu</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66221E02-25CB-4963-84BC-0813985E7D90}" type="datetimeFigureOut">
              <a:rPr lang="pl-PL" smtClean="0"/>
              <a:pPr/>
              <a:t>2020-06-15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 wzorca tytułu</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66221E02-25CB-4963-84BC-0813985E7D90}" type="datetimeFigureOut">
              <a:rPr lang="pl-PL" smtClean="0"/>
              <a:pPr/>
              <a:t>2020-06-15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 wzorca tytułu</a:t>
            </a:r>
            <a:endParaRPr lang="pl-PL"/>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221E02-25CB-4963-84BC-0813985E7D90}" type="datetimeFigureOut">
              <a:rPr lang="pl-PL" smtClean="0"/>
              <a:pPr/>
              <a:t>2020-06-15</a:t>
            </a:fld>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9B7C76-EFF2-4CD8-A475-4750F11B4BC6}"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wmf"/></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2.w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3.w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337480" y="764704"/>
            <a:ext cx="8496944" cy="3672408"/>
          </a:xfrm>
        </p:spPr>
        <p:txBody>
          <a:bodyPr>
            <a:normAutofit fontScale="90000"/>
          </a:bodyPr>
          <a:lstStyle/>
          <a:p>
            <a:r>
              <a:rPr lang="pl-PL" sz="2800" b="1"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
            </a:r>
            <a:br>
              <a:rPr lang="pl-PL" sz="2800" b="1"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br>
            <a:r>
              <a:rPr lang="pl-PL" sz="2800" b="1"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
            </a:r>
            <a:br>
              <a:rPr lang="pl-PL" sz="2800" b="1"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br>
            <a:r>
              <a:rPr lang="pl-PL" sz="2800" b="1"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
            </a:r>
            <a:br>
              <a:rPr lang="pl-PL" sz="2800" b="1"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br>
            <a:r>
              <a:rPr lang="pl-PL" sz="2800" b="1"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
            </a:r>
            <a:br>
              <a:rPr lang="pl-PL" sz="2800" b="1"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br>
            <a:r>
              <a:rPr lang="pl-PL" sz="2700" b="1" dirty="0" err="1" smtClean="0">
                <a:solidFill>
                  <a:srgbClr val="7030A0"/>
                </a:solidFill>
                <a:latin typeface="Times New Roman" pitchFamily="18" charset="0"/>
                <a:cs typeface="Times New Roman" pitchFamily="18" charset="0"/>
              </a:rPr>
              <a:t>Thermodynamics</a:t>
            </a:r>
            <a:r>
              <a:rPr lang="pl-PL" sz="2700" b="1" dirty="0" smtClean="0">
                <a:solidFill>
                  <a:srgbClr val="7030A0"/>
                </a:solidFill>
                <a:latin typeface="Times New Roman" pitchFamily="18" charset="0"/>
                <a:cs typeface="Times New Roman" pitchFamily="18" charset="0"/>
              </a:rPr>
              <a:t> 2.0. International Conference</a:t>
            </a:r>
            <a:br>
              <a:rPr lang="pl-PL" sz="2700" b="1" dirty="0" smtClean="0">
                <a:solidFill>
                  <a:srgbClr val="7030A0"/>
                </a:solidFill>
                <a:latin typeface="Times New Roman" pitchFamily="18" charset="0"/>
                <a:cs typeface="Times New Roman" pitchFamily="18" charset="0"/>
              </a:rPr>
            </a:br>
            <a:r>
              <a:rPr lang="pl-PL" sz="2700" b="1" dirty="0" smtClean="0">
                <a:solidFill>
                  <a:srgbClr val="7030A0"/>
                </a:solidFill>
                <a:latin typeface="Times New Roman" pitchFamily="18" charset="0"/>
                <a:cs typeface="Times New Roman" pitchFamily="18" charset="0"/>
              </a:rPr>
              <a:t>June 2020, Worcester</a:t>
            </a:r>
            <a:r>
              <a:rPr lang="pl-PL" sz="2700" b="1" dirty="0">
                <a:solidFill>
                  <a:srgbClr val="7030A0"/>
                </a:solidFill>
                <a:latin typeface="Times New Roman" pitchFamily="18" charset="0"/>
                <a:cs typeface="Times New Roman" pitchFamily="18" charset="0"/>
              </a:rPr>
              <a:t>, Massachusetts, </a:t>
            </a:r>
            <a:r>
              <a:rPr lang="pl-PL" sz="2700" b="1" dirty="0" smtClean="0">
                <a:solidFill>
                  <a:srgbClr val="7030A0"/>
                </a:solidFill>
                <a:latin typeface="Times New Roman" pitchFamily="18" charset="0"/>
                <a:cs typeface="Times New Roman" pitchFamily="18" charset="0"/>
              </a:rPr>
              <a:t>USA</a:t>
            </a:r>
            <a:r>
              <a:rPr lang="pl-PL" sz="2700" b="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
            </a:r>
            <a:br>
              <a:rPr lang="pl-PL" sz="2700" b="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br>
            <a:r>
              <a:rPr lang="pl-PL" sz="1800" b="1"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
            </a:r>
            <a:br>
              <a:rPr lang="pl-PL" sz="1800" b="1"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br>
            <a:r>
              <a:rPr lang="pl-PL" sz="2800" b="1"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
            </a:r>
            <a:br>
              <a:rPr lang="pl-PL" sz="2800" b="1"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br>
            <a:r>
              <a:rPr lang="en-US" b="1" dirty="0" smtClean="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THERMODYNAMIC </a:t>
            </a:r>
            <a:r>
              <a:rPr lang="en-US"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LAWS FOR MEASURING HUMAN CAPITAL </a:t>
            </a:r>
            <a:r>
              <a:rPr lang="ru-RU"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
            </a:r>
            <a:br>
              <a:rPr lang="ru-RU"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br>
            <a:r>
              <a:rPr lang="en-US"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AND DETERMINING FAIR </a:t>
            </a:r>
            <a:r>
              <a:rPr lang="en-US" b="1" dirty="0" smtClean="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REMUNERATION</a:t>
            </a:r>
            <a:r>
              <a:rPr lang="pl-PL" b="1" dirty="0" smtClean="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
            </a:r>
            <a:br>
              <a:rPr lang="pl-PL" b="1" dirty="0" smtClean="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br>
            <a:r>
              <a:rPr lang="en-US" dirty="0">
                <a:effectLst>
                  <a:outerShdw blurRad="38100" dist="38100" dir="2700000" algn="tl">
                    <a:srgbClr val="000000">
                      <a:alpha val="43137"/>
                    </a:srgbClr>
                  </a:outerShdw>
                </a:effectLst>
                <a:latin typeface="Times New Roman" pitchFamily="18" charset="0"/>
                <a:cs typeface="Times New Roman" pitchFamily="18" charset="0"/>
              </a:rPr>
              <a:t>       </a:t>
            </a:r>
            <a:r>
              <a:rPr lang="pl-PL" b="1" i="1" dirty="0" smtClean="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
            </a:r>
            <a:br>
              <a:rPr lang="pl-PL" b="1" i="1" dirty="0" smtClean="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br>
            <a:r>
              <a:rPr lang="pl-PL" dirty="0" smtClean="0">
                <a:effectLst>
                  <a:outerShdw blurRad="38100" dist="38100" dir="2700000" algn="tl">
                    <a:srgbClr val="000000">
                      <a:alpha val="43137"/>
                    </a:srgbClr>
                  </a:outerShdw>
                </a:effectLst>
                <a:latin typeface="Times New Roman" pitchFamily="18" charset="0"/>
                <a:cs typeface="Times New Roman" pitchFamily="18" charset="0"/>
              </a:rPr>
              <a:t/>
            </a:r>
            <a:br>
              <a:rPr lang="pl-PL" dirty="0" smtClean="0">
                <a:effectLst>
                  <a:outerShdw blurRad="38100" dist="38100" dir="2700000" algn="tl">
                    <a:srgbClr val="000000">
                      <a:alpha val="43137"/>
                    </a:srgbClr>
                  </a:outerShdw>
                </a:effectLst>
                <a:latin typeface="Times New Roman" pitchFamily="18" charset="0"/>
                <a:cs typeface="Times New Roman" pitchFamily="18" charset="0"/>
              </a:rPr>
            </a:br>
            <a:endParaRPr lang="en-US" sz="3600" dirty="0">
              <a:solidFill>
                <a:schemeClr val="accent4">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Podtytuł 2"/>
          <p:cNvSpPr>
            <a:spLocks noGrp="1"/>
          </p:cNvSpPr>
          <p:nvPr>
            <p:ph type="subTitle" idx="1"/>
          </p:nvPr>
        </p:nvSpPr>
        <p:spPr>
          <a:xfrm>
            <a:off x="611560" y="4437112"/>
            <a:ext cx="7920880" cy="1872208"/>
          </a:xfrm>
        </p:spPr>
        <p:txBody>
          <a:bodyPr>
            <a:normAutofit/>
          </a:bodyPr>
          <a:lstStyle/>
          <a:p>
            <a:endParaRPr lang="pl-PL" b="1" i="1" dirty="0" smtClean="0">
              <a:solidFill>
                <a:srgbClr val="002060"/>
              </a:solidFill>
              <a:latin typeface="Times New Roman" pitchFamily="18" charset="0"/>
              <a:cs typeface="Times New Roman" pitchFamily="18" charset="0"/>
            </a:endParaRPr>
          </a:p>
          <a:p>
            <a:r>
              <a:rPr lang="pl-PL" sz="3600" b="1" dirty="0" smtClean="0">
                <a:solidFill>
                  <a:srgbClr val="002060"/>
                </a:solidFill>
                <a:latin typeface="Times New Roman" pitchFamily="18" charset="0"/>
                <a:cs typeface="Times New Roman" pitchFamily="18" charset="0"/>
              </a:rPr>
              <a:t>Jurij Renkas, PhD</a:t>
            </a:r>
          </a:p>
          <a:p>
            <a:r>
              <a:rPr lang="pl-PL" b="1" i="1" dirty="0" smtClean="0">
                <a:solidFill>
                  <a:schemeClr val="accent4">
                    <a:lumMod val="50000"/>
                  </a:schemeClr>
                </a:solidFill>
                <a:latin typeface="Times New Roman" pitchFamily="18" charset="0"/>
                <a:cs typeface="Times New Roman" pitchFamily="18" charset="0"/>
              </a:rPr>
              <a:t>Cracow University of Economics, Poland</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395536" y="336713"/>
            <a:ext cx="8353300" cy="720056"/>
          </a:xfrm>
        </p:spPr>
        <p:txBody>
          <a:bodyPr>
            <a:noAutofit/>
          </a:bodyPr>
          <a:lstStyle/>
          <a:p>
            <a:r>
              <a:rPr lang="pl-PL" sz="4000" b="1" dirty="0" smtClean="0">
                <a:solidFill>
                  <a:schemeClr val="accent6">
                    <a:lumMod val="75000"/>
                  </a:schemeClr>
                </a:solidFill>
                <a:latin typeface="Times New Roman" pitchFamily="18" charset="0"/>
                <a:cs typeface="Times New Roman" pitchFamily="18" charset="0"/>
              </a:rPr>
              <a:t>Agenda</a:t>
            </a:r>
            <a:r>
              <a:rPr lang="pl-PL" sz="4000" b="1" dirty="0" smtClean="0"/>
              <a:t> </a:t>
            </a:r>
            <a:endParaRPr lang="en-US" sz="4000" b="1" dirty="0">
              <a:solidFill>
                <a:schemeClr val="accent6">
                  <a:lumMod val="75000"/>
                </a:schemeClr>
              </a:solidFill>
              <a:latin typeface="Times New Roman" pitchFamily="18" charset="0"/>
              <a:cs typeface="Times New Roman" pitchFamily="18" charset="0"/>
            </a:endParaRPr>
          </a:p>
        </p:txBody>
      </p:sp>
      <p:sp>
        <p:nvSpPr>
          <p:cNvPr id="5" name="Text Box 4"/>
          <p:cNvSpPr txBox="1">
            <a:spLocks noChangeArrowheads="1"/>
          </p:cNvSpPr>
          <p:nvPr/>
        </p:nvSpPr>
        <p:spPr bwMode="auto">
          <a:xfrm>
            <a:off x="611188" y="1272817"/>
            <a:ext cx="8281292" cy="5324535"/>
          </a:xfrm>
          <a:prstGeom prst="rect">
            <a:avLst/>
          </a:prstGeom>
          <a:noFill/>
          <a:ln>
            <a:noFill/>
          </a:ln>
        </p:spPr>
        <p:txBody>
          <a:bodyPr wrap="square">
            <a:spAutoFit/>
          </a:bodyPr>
          <a:lstStyle>
            <a:lvl1pPr>
              <a:spcBef>
                <a:spcPct val="20000"/>
              </a:spcBef>
              <a:buClr>
                <a:schemeClr val="accent2"/>
              </a:buClr>
              <a:buFont typeface="Wingdings" panose="05000000000000000000" pitchFamily="2" charset="2"/>
              <a:buChar char="o"/>
              <a:defRPr sz="3000">
                <a:solidFill>
                  <a:schemeClr val="tx1"/>
                </a:solidFill>
                <a:latin typeface="Verdana" panose="020B0604030504040204" pitchFamily="34" charset="0"/>
              </a:defRPr>
            </a:lvl1pPr>
            <a:lvl2pPr marL="742950" indent="-28575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defRPr>
            </a:lvl9pPr>
          </a:lstStyle>
          <a:p>
            <a:pPr marL="457200" indent="-457200">
              <a:spcBef>
                <a:spcPct val="0"/>
              </a:spcBef>
              <a:buClrTx/>
              <a:buFont typeface="+mj-lt"/>
              <a:buAutoNum type="arabicPeriod"/>
              <a:defRPr/>
            </a:pPr>
            <a:r>
              <a:rPr lang="en-US" sz="3200" b="1" dirty="0">
                <a:latin typeface="Times New Roman" pitchFamily="18" charset="0"/>
                <a:cs typeface="Times New Roman" pitchFamily="18" charset="0"/>
              </a:rPr>
              <a:t>Human capital measurement model </a:t>
            </a:r>
            <a:r>
              <a:rPr lang="pl-PL" sz="3200" b="1" dirty="0">
                <a:latin typeface="Times New Roman" pitchFamily="18" charset="0"/>
                <a:cs typeface="Times New Roman" pitchFamily="18" charset="0"/>
              </a:rPr>
              <a:t/>
            </a:r>
            <a:br>
              <a:rPr lang="pl-PL" sz="3200" b="1" dirty="0">
                <a:latin typeface="Times New Roman" pitchFamily="18" charset="0"/>
                <a:cs typeface="Times New Roman" pitchFamily="18" charset="0"/>
              </a:rPr>
            </a:br>
            <a:r>
              <a:rPr lang="en-US" sz="3200" b="1" dirty="0">
                <a:latin typeface="Times New Roman" pitchFamily="18" charset="0"/>
                <a:cs typeface="Times New Roman" pitchFamily="18" charset="0"/>
              </a:rPr>
              <a:t>and fair pay</a:t>
            </a:r>
            <a:endParaRPr lang="pl-PL" dirty="0"/>
          </a:p>
          <a:p>
            <a:pPr marL="457200" indent="-457200">
              <a:spcBef>
                <a:spcPct val="0"/>
              </a:spcBef>
              <a:buClrTx/>
              <a:buFont typeface="+mj-lt"/>
              <a:buAutoNum type="arabicPeriod"/>
              <a:defRPr/>
            </a:pPr>
            <a:r>
              <a:rPr lang="en-US" sz="3200" b="1" dirty="0">
                <a:latin typeface="Times New Roman" pitchFamily="18" charset="0"/>
                <a:cs typeface="Times New Roman" pitchFamily="18" charset="0"/>
              </a:rPr>
              <a:t>Estimating the </a:t>
            </a:r>
            <a:r>
              <a:rPr lang="pl-PL" sz="3200" b="1" dirty="0" smtClean="0">
                <a:latin typeface="Times New Roman" pitchFamily="18" charset="0"/>
                <a:cs typeface="Times New Roman" pitchFamily="18" charset="0"/>
              </a:rPr>
              <a:t>economic </a:t>
            </a:r>
            <a:r>
              <a:rPr lang="en-US" sz="3200" b="1" dirty="0" smtClean="0">
                <a:latin typeface="Times New Roman" pitchFamily="18" charset="0"/>
                <a:cs typeface="Times New Roman" pitchFamily="18" charset="0"/>
              </a:rPr>
              <a:t>constant </a:t>
            </a:r>
            <a:r>
              <a:rPr lang="en-US" sz="3200" b="1" dirty="0">
                <a:latin typeface="Times New Roman" pitchFamily="18" charset="0"/>
                <a:cs typeface="Times New Roman" pitchFamily="18" charset="0"/>
              </a:rPr>
              <a:t>based </a:t>
            </a:r>
            <a:r>
              <a:rPr lang="en-US" sz="3200" b="1" dirty="0" smtClean="0">
                <a:latin typeface="Times New Roman" pitchFamily="18" charset="0"/>
                <a:cs typeface="Times New Roman" pitchFamily="18" charset="0"/>
              </a:rPr>
              <a:t>on</a:t>
            </a:r>
            <a:r>
              <a:rPr lang="pl-PL" sz="32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the </a:t>
            </a:r>
            <a:r>
              <a:rPr lang="en-US" sz="3200" b="1" dirty="0">
                <a:latin typeface="Times New Roman" pitchFamily="18" charset="0"/>
                <a:cs typeface="Times New Roman" pitchFamily="18" charset="0"/>
              </a:rPr>
              <a:t>minimum wage in </a:t>
            </a:r>
            <a:r>
              <a:rPr lang="en-US" sz="3200" b="1" dirty="0" smtClean="0">
                <a:latin typeface="Times New Roman" pitchFamily="18" charset="0"/>
                <a:cs typeface="Times New Roman" pitchFamily="18" charset="0"/>
              </a:rPr>
              <a:t>USA</a:t>
            </a:r>
            <a:endParaRPr lang="pl-PL" sz="3200" b="1" dirty="0">
              <a:latin typeface="Times New Roman" pitchFamily="18" charset="0"/>
              <a:cs typeface="Times New Roman" pitchFamily="18" charset="0"/>
            </a:endParaRPr>
          </a:p>
          <a:p>
            <a:pPr marL="457200" indent="-457200">
              <a:spcBef>
                <a:spcPct val="0"/>
              </a:spcBef>
              <a:buClrTx/>
              <a:buFont typeface="+mj-lt"/>
              <a:buAutoNum type="arabicPeriod"/>
              <a:defRPr/>
            </a:pPr>
            <a:r>
              <a:rPr lang="en-US" sz="3200" b="1" dirty="0">
                <a:latin typeface="Times New Roman" pitchFamily="18" charset="0"/>
                <a:cs typeface="Times New Roman" pitchFamily="18" charset="0"/>
              </a:rPr>
              <a:t>Estimating the </a:t>
            </a:r>
            <a:r>
              <a:rPr lang="pl-PL" sz="3200" b="1" dirty="0">
                <a:latin typeface="Times New Roman" pitchFamily="18" charset="0"/>
                <a:cs typeface="Times New Roman" pitchFamily="18" charset="0"/>
              </a:rPr>
              <a:t>economic </a:t>
            </a:r>
            <a:r>
              <a:rPr lang="en-US" sz="3200" b="1" dirty="0">
                <a:latin typeface="Times New Roman" pitchFamily="18" charset="0"/>
                <a:cs typeface="Times New Roman" pitchFamily="18" charset="0"/>
              </a:rPr>
              <a:t>constant based </a:t>
            </a:r>
            <a:r>
              <a:rPr lang="en-US" sz="3200" b="1" dirty="0" smtClean="0">
                <a:latin typeface="Times New Roman" pitchFamily="18" charset="0"/>
                <a:cs typeface="Times New Roman" pitchFamily="18" charset="0"/>
              </a:rPr>
              <a:t>on</a:t>
            </a:r>
            <a:r>
              <a:rPr lang="pl-PL" sz="3200" b="1" dirty="0" smtClean="0">
                <a:latin typeface="Times New Roman" pitchFamily="18" charset="0"/>
                <a:cs typeface="Times New Roman" pitchFamily="18" charset="0"/>
              </a:rPr>
              <a:t> </a:t>
            </a:r>
            <a:r>
              <a:rPr lang="en-US" sz="3200" b="1" dirty="0">
                <a:latin typeface="Times New Roman" pitchFamily="18" charset="0"/>
                <a:cs typeface="Times New Roman" pitchFamily="18" charset="0"/>
              </a:rPr>
              <a:t>wage expectations in </a:t>
            </a:r>
            <a:r>
              <a:rPr lang="en-US" sz="3200" b="1" dirty="0" smtClean="0">
                <a:latin typeface="Times New Roman" pitchFamily="18" charset="0"/>
                <a:cs typeface="Times New Roman" pitchFamily="18" charset="0"/>
              </a:rPr>
              <a:t>Ukraine</a:t>
            </a:r>
            <a:endParaRPr lang="pl-PL" sz="3200" b="1" dirty="0" smtClean="0">
              <a:latin typeface="Times New Roman" pitchFamily="18" charset="0"/>
              <a:cs typeface="Times New Roman" pitchFamily="18" charset="0"/>
            </a:endParaRPr>
          </a:p>
          <a:p>
            <a:pPr marL="457200" indent="-457200">
              <a:spcBef>
                <a:spcPct val="0"/>
              </a:spcBef>
              <a:buClrTx/>
              <a:buFont typeface="+mj-lt"/>
              <a:buAutoNum type="arabicPeriod"/>
              <a:defRPr/>
            </a:pPr>
            <a:r>
              <a:rPr lang="pl-PL" sz="3200" b="1" dirty="0" smtClean="0">
                <a:latin typeface="Times New Roman" pitchFamily="18" charset="0"/>
                <a:cs typeface="Times New Roman" pitchFamily="18" charset="0"/>
              </a:rPr>
              <a:t>Other </a:t>
            </a:r>
            <a:r>
              <a:rPr lang="en-US" sz="3200" b="1" dirty="0">
                <a:latin typeface="Times New Roman" pitchFamily="18" charset="0"/>
                <a:cs typeface="Times New Roman" pitchFamily="18" charset="0"/>
              </a:rPr>
              <a:t>areas</a:t>
            </a:r>
            <a:r>
              <a:rPr lang="pl-PL" sz="3200" b="1" dirty="0">
                <a:latin typeface="Times New Roman" pitchFamily="18" charset="0"/>
                <a:cs typeface="Times New Roman" pitchFamily="18" charset="0"/>
              </a:rPr>
              <a:t> of </a:t>
            </a:r>
            <a:r>
              <a:rPr lang="pl-PL" sz="3200" b="1" dirty="0" smtClean="0">
                <a:latin typeface="Times New Roman" pitchFamily="18" charset="0"/>
                <a:cs typeface="Times New Roman" pitchFamily="18" charset="0"/>
              </a:rPr>
              <a:t>research:</a:t>
            </a:r>
            <a:endParaRPr lang="pl-PL" sz="3200" b="1" dirty="0">
              <a:latin typeface="Times New Roman" pitchFamily="18" charset="0"/>
              <a:cs typeface="Times New Roman" pitchFamily="18" charset="0"/>
            </a:endParaRPr>
          </a:p>
          <a:p>
            <a:pPr>
              <a:spcBef>
                <a:spcPct val="0"/>
              </a:spcBef>
              <a:buClrTx/>
              <a:buNone/>
              <a:defRPr/>
            </a:pPr>
            <a:r>
              <a:rPr lang="pl-PL" sz="3200" b="1" dirty="0">
                <a:latin typeface="Times New Roman" pitchFamily="18" charset="0"/>
                <a:cs typeface="Times New Roman" pitchFamily="18" charset="0"/>
              </a:rPr>
              <a:t>	- </a:t>
            </a:r>
            <a:r>
              <a:rPr lang="en-US" sz="3200" b="1" dirty="0">
                <a:latin typeface="Times New Roman" pitchFamily="18" charset="0"/>
                <a:cs typeface="Times New Roman" pitchFamily="18" charset="0"/>
              </a:rPr>
              <a:t>rates of return on invested </a:t>
            </a:r>
            <a:r>
              <a:rPr lang="en-US" sz="3200" b="1" dirty="0" smtClean="0">
                <a:latin typeface="Times New Roman" pitchFamily="18" charset="0"/>
                <a:cs typeface="Times New Roman" pitchFamily="18" charset="0"/>
              </a:rPr>
              <a:t>capital</a:t>
            </a:r>
            <a:r>
              <a:rPr lang="pl-PL" sz="3200" b="1" dirty="0" smtClean="0">
                <a:latin typeface="Times New Roman" pitchFamily="18" charset="0"/>
                <a:cs typeface="Times New Roman" pitchFamily="18" charset="0"/>
              </a:rPr>
              <a:t>;</a:t>
            </a:r>
            <a:endParaRPr lang="pl-PL" sz="3200" b="1" dirty="0">
              <a:latin typeface="Times New Roman" pitchFamily="18" charset="0"/>
              <a:cs typeface="Times New Roman" pitchFamily="18" charset="0"/>
            </a:endParaRPr>
          </a:p>
          <a:p>
            <a:pPr>
              <a:spcBef>
                <a:spcPct val="0"/>
              </a:spcBef>
              <a:buClrTx/>
              <a:buNone/>
              <a:defRPr/>
            </a:pPr>
            <a:r>
              <a:rPr lang="pl-PL" sz="3200" b="1" dirty="0">
                <a:latin typeface="Times New Roman" pitchFamily="18" charset="0"/>
                <a:cs typeface="Times New Roman" pitchFamily="18" charset="0"/>
              </a:rPr>
              <a:t>	- history research.</a:t>
            </a:r>
          </a:p>
          <a:p>
            <a:pPr eaLnBrk="1" hangingPunct="1">
              <a:spcBef>
                <a:spcPct val="0"/>
              </a:spcBef>
              <a:buClrTx/>
              <a:buFont typeface="Wingdings" panose="05000000000000000000" pitchFamily="2" charset="2"/>
              <a:buNone/>
              <a:defRPr/>
            </a:pPr>
            <a:endParaRPr lang="pl-PL" altLang="pl-PL" sz="2000" b="1" dirty="0" smtClean="0">
              <a:latin typeface="Times New Roman" pitchFamily="18" charset="0"/>
              <a:cs typeface="Times New Roman" pitchFamily="18" charset="0"/>
            </a:endParaRPr>
          </a:p>
          <a:p>
            <a:pPr eaLnBrk="1" hangingPunct="1">
              <a:spcBef>
                <a:spcPct val="0"/>
              </a:spcBef>
              <a:buClrTx/>
              <a:buFont typeface="Wingdings" panose="05000000000000000000" pitchFamily="2" charset="2"/>
              <a:buNone/>
              <a:defRPr/>
            </a:pPr>
            <a:r>
              <a:rPr lang="pl-PL" altLang="pl-PL" sz="3200" b="1" dirty="0" smtClean="0">
                <a:latin typeface="Times New Roman" pitchFamily="18" charset="0"/>
                <a:cs typeface="Times New Roman" pitchFamily="18" charset="0"/>
              </a:rPr>
              <a:t>Conclusion</a:t>
            </a:r>
            <a:endParaRPr lang="en-US" altLang="pl-PL" sz="3200" b="1" dirty="0">
              <a:latin typeface="Times New Roman" pitchFamily="18" charset="0"/>
              <a:cs typeface="Times New Roman" pitchFamily="18" charset="0"/>
            </a:endParaRPr>
          </a:p>
        </p:txBody>
      </p:sp>
    </p:spTree>
    <p:extLst>
      <p:ext uri="{BB962C8B-B14F-4D97-AF65-F5344CB8AC3E}">
        <p14:creationId xmlns:p14="http://schemas.microsoft.com/office/powerpoint/2010/main" val="42894413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79512" y="548703"/>
            <a:ext cx="8784976" cy="720056"/>
          </a:xfrm>
        </p:spPr>
        <p:txBody>
          <a:bodyPr>
            <a:noAutofit/>
          </a:bodyPr>
          <a:lstStyle/>
          <a:p>
            <a:r>
              <a:rPr lang="en-US" sz="4000" b="1" dirty="0" smtClean="0">
                <a:solidFill>
                  <a:schemeClr val="accent6">
                    <a:lumMod val="75000"/>
                  </a:schemeClr>
                </a:solidFill>
                <a:latin typeface="Times New Roman" pitchFamily="18" charset="0"/>
                <a:cs typeface="Times New Roman" pitchFamily="18" charset="0"/>
              </a:rPr>
              <a:t>Human </a:t>
            </a:r>
            <a:r>
              <a:rPr lang="en-US" sz="4000" b="1" dirty="0" smtClean="0">
                <a:solidFill>
                  <a:schemeClr val="accent6">
                    <a:lumMod val="75000"/>
                  </a:schemeClr>
                </a:solidFill>
                <a:latin typeface="Times New Roman" pitchFamily="18" charset="0"/>
                <a:cs typeface="Times New Roman" pitchFamily="18" charset="0"/>
              </a:rPr>
              <a:t>Capital Measurement Model </a:t>
            </a:r>
            <a:r>
              <a:rPr lang="pl-PL" sz="4000" b="1" dirty="0" smtClean="0">
                <a:solidFill>
                  <a:schemeClr val="accent6">
                    <a:lumMod val="75000"/>
                  </a:schemeClr>
                </a:solidFill>
                <a:latin typeface="Times New Roman" pitchFamily="18" charset="0"/>
                <a:cs typeface="Times New Roman" pitchFamily="18" charset="0"/>
              </a:rPr>
              <a:t/>
            </a:r>
            <a:br>
              <a:rPr lang="pl-PL" sz="4000" b="1" dirty="0" smtClean="0">
                <a:solidFill>
                  <a:schemeClr val="accent6">
                    <a:lumMod val="75000"/>
                  </a:schemeClr>
                </a:solidFill>
                <a:latin typeface="Times New Roman" pitchFamily="18" charset="0"/>
                <a:cs typeface="Times New Roman" pitchFamily="18" charset="0"/>
              </a:rPr>
            </a:br>
            <a:r>
              <a:rPr lang="en-US" sz="4000" b="1" dirty="0" smtClean="0">
                <a:solidFill>
                  <a:schemeClr val="accent6">
                    <a:lumMod val="75000"/>
                  </a:schemeClr>
                </a:solidFill>
                <a:latin typeface="Times New Roman" pitchFamily="18" charset="0"/>
                <a:cs typeface="Times New Roman" pitchFamily="18" charset="0"/>
              </a:rPr>
              <a:t>and </a:t>
            </a:r>
            <a:r>
              <a:rPr lang="en-US" sz="4000" b="1" dirty="0" smtClean="0">
                <a:solidFill>
                  <a:schemeClr val="accent6">
                    <a:lumMod val="75000"/>
                  </a:schemeClr>
                </a:solidFill>
                <a:latin typeface="Times New Roman" pitchFamily="18" charset="0"/>
                <a:cs typeface="Times New Roman" pitchFamily="18" charset="0"/>
              </a:rPr>
              <a:t>Fair Pay</a:t>
            </a:r>
            <a:r>
              <a:rPr lang="pl-PL" sz="4000" b="1" dirty="0" smtClean="0">
                <a:solidFill>
                  <a:schemeClr val="accent6">
                    <a:lumMod val="75000"/>
                  </a:schemeClr>
                </a:solidFill>
                <a:latin typeface="Times New Roman" pitchFamily="18" charset="0"/>
                <a:cs typeface="Times New Roman" pitchFamily="18" charset="0"/>
              </a:rPr>
              <a:t> Model</a:t>
            </a:r>
            <a:endParaRPr lang="en-US" sz="4000" b="1" dirty="0">
              <a:solidFill>
                <a:schemeClr val="accent6">
                  <a:lumMod val="75000"/>
                </a:schemeClr>
              </a:solidFill>
              <a:latin typeface="Times New Roman" pitchFamily="18" charset="0"/>
              <a:cs typeface="Times New Roman" pitchFamily="18" charset="0"/>
            </a:endParaRPr>
          </a:p>
        </p:txBody>
      </p:sp>
      <p:sp>
        <p:nvSpPr>
          <p:cNvPr id="4" name="Tytuł 1"/>
          <p:cNvSpPr txBox="1">
            <a:spLocks/>
          </p:cNvSpPr>
          <p:nvPr/>
        </p:nvSpPr>
        <p:spPr>
          <a:xfrm>
            <a:off x="323528" y="1484783"/>
            <a:ext cx="8496944" cy="5328593"/>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Aft>
                <a:spcPts val="1200"/>
              </a:spcAft>
            </a:pPr>
            <a:r>
              <a:rPr lang="en-US" sz="4000" b="1" dirty="0"/>
              <a:t>These models are based on three fundamental laws of </a:t>
            </a:r>
            <a:r>
              <a:rPr lang="en-US" sz="4000" b="1" dirty="0" smtClean="0"/>
              <a:t>reality:</a:t>
            </a:r>
            <a:endParaRPr lang="pl-PL" sz="4000" b="1" dirty="0" smtClean="0"/>
          </a:p>
          <a:p>
            <a:r>
              <a:rPr lang="en-US" sz="4000" b="1" dirty="0" smtClean="0"/>
              <a:t>the First and Second Laws of Thermodynamics and the Principle of Minimal Action.</a:t>
            </a:r>
            <a:endParaRPr lang="ru-RU" sz="2800" b="1" dirty="0"/>
          </a:p>
        </p:txBody>
      </p:sp>
    </p:spTree>
    <p:extLst>
      <p:ext uri="{BB962C8B-B14F-4D97-AF65-F5344CB8AC3E}">
        <p14:creationId xmlns:p14="http://schemas.microsoft.com/office/powerpoint/2010/main" val="9456253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79512" y="548703"/>
            <a:ext cx="8784976" cy="720056"/>
          </a:xfrm>
        </p:spPr>
        <p:txBody>
          <a:bodyPr>
            <a:noAutofit/>
          </a:bodyPr>
          <a:lstStyle/>
          <a:p>
            <a:r>
              <a:rPr lang="en-US" sz="4000" b="1" dirty="0">
                <a:solidFill>
                  <a:schemeClr val="accent6">
                    <a:lumMod val="75000"/>
                  </a:schemeClr>
                </a:solidFill>
                <a:latin typeface="Times New Roman" pitchFamily="18" charset="0"/>
                <a:cs typeface="Times New Roman" pitchFamily="18" charset="0"/>
              </a:rPr>
              <a:t>Human Capital Measurement Model </a:t>
            </a:r>
            <a:r>
              <a:rPr lang="pl-PL" sz="4000" b="1" dirty="0">
                <a:solidFill>
                  <a:schemeClr val="accent6">
                    <a:lumMod val="75000"/>
                  </a:schemeClr>
                </a:solidFill>
                <a:latin typeface="Times New Roman" pitchFamily="18" charset="0"/>
                <a:cs typeface="Times New Roman" pitchFamily="18" charset="0"/>
              </a:rPr>
              <a:t/>
            </a:r>
            <a:br>
              <a:rPr lang="pl-PL" sz="4000" b="1" dirty="0">
                <a:solidFill>
                  <a:schemeClr val="accent6">
                    <a:lumMod val="75000"/>
                  </a:schemeClr>
                </a:solidFill>
                <a:latin typeface="Times New Roman" pitchFamily="18" charset="0"/>
                <a:cs typeface="Times New Roman" pitchFamily="18" charset="0"/>
              </a:rPr>
            </a:br>
            <a:r>
              <a:rPr lang="en-US" sz="4000" b="1" dirty="0">
                <a:solidFill>
                  <a:schemeClr val="accent6">
                    <a:lumMod val="75000"/>
                  </a:schemeClr>
                </a:solidFill>
                <a:latin typeface="Times New Roman" pitchFamily="18" charset="0"/>
                <a:cs typeface="Times New Roman" pitchFamily="18" charset="0"/>
              </a:rPr>
              <a:t>and Fair Pay</a:t>
            </a:r>
            <a:r>
              <a:rPr lang="pl-PL" sz="4000" b="1" dirty="0">
                <a:solidFill>
                  <a:schemeClr val="accent6">
                    <a:lumMod val="75000"/>
                  </a:schemeClr>
                </a:solidFill>
                <a:latin typeface="Times New Roman" pitchFamily="18" charset="0"/>
                <a:cs typeface="Times New Roman" pitchFamily="18" charset="0"/>
              </a:rPr>
              <a:t> Model</a:t>
            </a:r>
            <a:endParaRPr lang="en-US" sz="4000" b="1" dirty="0">
              <a:solidFill>
                <a:schemeClr val="accent6">
                  <a:lumMod val="75000"/>
                </a:schemeClr>
              </a:solidFill>
              <a:latin typeface="Times New Roman" pitchFamily="18" charset="0"/>
              <a:cs typeface="Times New Roman" pitchFamily="18" charset="0"/>
            </a:endParaRPr>
          </a:p>
        </p:txBody>
      </p:sp>
      <p:sp>
        <p:nvSpPr>
          <p:cNvPr id="4" name="Tytuł 1"/>
          <p:cNvSpPr txBox="1">
            <a:spLocks/>
          </p:cNvSpPr>
          <p:nvPr/>
        </p:nvSpPr>
        <p:spPr>
          <a:xfrm>
            <a:off x="323528" y="1484783"/>
            <a:ext cx="8496944" cy="5328593"/>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b="1" dirty="0" smtClean="0">
                <a:latin typeface="Times New Roman" pitchFamily="18" charset="0"/>
                <a:cs typeface="Times New Roman" pitchFamily="18" charset="0"/>
              </a:rPr>
              <a:t>W(p) = p × H(p)</a:t>
            </a:r>
            <a:endParaRPr lang="pl-PL" sz="3600" b="1" dirty="0" smtClean="0">
              <a:latin typeface="Times New Roman" pitchFamily="18" charset="0"/>
              <a:cs typeface="Times New Roman" pitchFamily="18" charset="0"/>
            </a:endParaRPr>
          </a:p>
          <a:p>
            <a:r>
              <a:rPr lang="en-US" sz="3600" b="1" dirty="0" smtClean="0">
                <a:latin typeface="Times New Roman" pitchFamily="18" charset="0"/>
                <a:cs typeface="Times New Roman" pitchFamily="18" charset="0"/>
              </a:rPr>
              <a:t>  </a:t>
            </a:r>
            <a:endParaRPr lang="pl-PL" sz="3600" b="1" dirty="0" smtClean="0">
              <a:latin typeface="Times New Roman" pitchFamily="18" charset="0"/>
              <a:cs typeface="Times New Roman" pitchFamily="18" charset="0"/>
            </a:endParaRPr>
          </a:p>
          <a:p>
            <a:r>
              <a:rPr lang="en-US" sz="3600" b="1" dirty="0" smtClean="0">
                <a:latin typeface="Times New Roman" pitchFamily="18" charset="0"/>
                <a:cs typeface="Times New Roman" pitchFamily="18" charset="0"/>
              </a:rPr>
              <a:t>H(p</a:t>
            </a:r>
            <a:r>
              <a:rPr lang="en-US" sz="3600" b="1" dirty="0">
                <a:latin typeface="Times New Roman" pitchFamily="18" charset="0"/>
                <a:cs typeface="Times New Roman" pitchFamily="18" charset="0"/>
              </a:rPr>
              <a:t>) = [K(p) + E(p)] × [1 + Q(T</a:t>
            </a:r>
            <a:r>
              <a:rPr lang="en-US" sz="3600" b="1" dirty="0" smtClean="0">
                <a:latin typeface="Times New Roman" pitchFamily="18" charset="0"/>
                <a:cs typeface="Times New Roman" pitchFamily="18" charset="0"/>
              </a:rPr>
              <a:t>)]</a:t>
            </a:r>
            <a:endParaRPr lang="pl-PL" sz="3600" b="1" dirty="0" smtClean="0">
              <a:latin typeface="Times New Roman" pitchFamily="18" charset="0"/>
              <a:cs typeface="Times New Roman" pitchFamily="18" charset="0"/>
            </a:endParaRPr>
          </a:p>
          <a:p>
            <a:endParaRPr lang="pl-PL" sz="2800" dirty="0" smtClean="0"/>
          </a:p>
          <a:p>
            <a:pPr algn="just"/>
            <a:r>
              <a:rPr lang="en-US" sz="2400" dirty="0" smtClean="0"/>
              <a:t>where</a:t>
            </a:r>
            <a:r>
              <a:rPr lang="en-US" sz="2400" dirty="0"/>
              <a:t>, </a:t>
            </a:r>
            <a:endParaRPr lang="pl-PL" sz="2400" dirty="0" smtClean="0"/>
          </a:p>
          <a:p>
            <a:pPr algn="just"/>
            <a:r>
              <a:rPr lang="pl-PL" sz="2200" dirty="0" smtClean="0"/>
              <a:t>   </a:t>
            </a:r>
            <a:r>
              <a:rPr lang="en-US" sz="2200" dirty="0" smtClean="0"/>
              <a:t>W(p</a:t>
            </a:r>
            <a:r>
              <a:rPr lang="en-US" sz="2200" dirty="0"/>
              <a:t>) – fair pay, balancing the natural dispersion of human capital, </a:t>
            </a:r>
            <a:endParaRPr lang="pl-PL" sz="2200" dirty="0"/>
          </a:p>
          <a:p>
            <a:pPr algn="just"/>
            <a:r>
              <a:rPr lang="pl-PL" sz="2200" dirty="0" smtClean="0"/>
              <a:t>   </a:t>
            </a:r>
            <a:r>
              <a:rPr lang="en-US" sz="2200" dirty="0" smtClean="0"/>
              <a:t>p</a:t>
            </a:r>
            <a:r>
              <a:rPr lang="en-US" sz="2200" dirty="0"/>
              <a:t> – economic constant (0.08 </a:t>
            </a:r>
            <a:r>
              <a:rPr lang="pl-PL" sz="2200" dirty="0" smtClean="0"/>
              <a:t>per </a:t>
            </a:r>
            <a:r>
              <a:rPr lang="en-US" sz="2200" dirty="0" smtClean="0"/>
              <a:t>year), </a:t>
            </a:r>
            <a:endParaRPr lang="pl-PL" sz="2200" dirty="0" smtClean="0"/>
          </a:p>
          <a:p>
            <a:pPr algn="just"/>
            <a:r>
              <a:rPr lang="pl-PL" sz="2200" dirty="0" smtClean="0"/>
              <a:t>   </a:t>
            </a:r>
            <a:r>
              <a:rPr lang="en-US" sz="2200" dirty="0" smtClean="0"/>
              <a:t>H(p</a:t>
            </a:r>
            <a:r>
              <a:rPr lang="en-US" sz="2200" dirty="0"/>
              <a:t>) – value of human capital, </a:t>
            </a:r>
            <a:endParaRPr lang="pl-PL" sz="2200" dirty="0" smtClean="0"/>
          </a:p>
          <a:p>
            <a:pPr algn="just"/>
            <a:r>
              <a:rPr lang="pl-PL" sz="2200" dirty="0" smtClean="0"/>
              <a:t>   </a:t>
            </a:r>
            <a:r>
              <a:rPr lang="en-US" sz="2200" dirty="0" smtClean="0"/>
              <a:t>K(p</a:t>
            </a:r>
            <a:r>
              <a:rPr lang="en-US" sz="2200" dirty="0"/>
              <a:t>) – capitalized living costs using the capitalization rate p, </a:t>
            </a:r>
            <a:endParaRPr lang="pl-PL" sz="2200" dirty="0" smtClean="0"/>
          </a:p>
          <a:p>
            <a:pPr algn="just"/>
            <a:r>
              <a:rPr lang="pl-PL" sz="2200" dirty="0" smtClean="0"/>
              <a:t>   </a:t>
            </a:r>
            <a:r>
              <a:rPr lang="en-US" sz="2200" dirty="0" smtClean="0"/>
              <a:t>E(p</a:t>
            </a:r>
            <a:r>
              <a:rPr lang="en-US" sz="2200" dirty="0"/>
              <a:t>) – capitalized costs of professional education using the </a:t>
            </a:r>
            <a:r>
              <a:rPr lang="en-US" sz="2200" dirty="0" smtClean="0"/>
              <a:t>p</a:t>
            </a:r>
            <a:r>
              <a:rPr lang="en-US" sz="2200" dirty="0"/>
              <a:t>, </a:t>
            </a:r>
            <a:endParaRPr lang="pl-PL" sz="2200" dirty="0" smtClean="0"/>
          </a:p>
          <a:p>
            <a:pPr algn="just"/>
            <a:r>
              <a:rPr lang="pl-PL" sz="2200" dirty="0" smtClean="0"/>
              <a:t>   </a:t>
            </a:r>
            <a:r>
              <a:rPr lang="en-US" sz="2200" dirty="0" smtClean="0"/>
              <a:t>Q(T</a:t>
            </a:r>
            <a:r>
              <a:rPr lang="en-US" sz="2200" dirty="0"/>
              <a:t>) – factor of experience increase over T years of professional work.</a:t>
            </a:r>
            <a:endParaRPr lang="ru-RU" sz="2200" dirty="0"/>
          </a:p>
        </p:txBody>
      </p:sp>
    </p:spTree>
    <p:extLst>
      <p:ext uri="{BB962C8B-B14F-4D97-AF65-F5344CB8AC3E}">
        <p14:creationId xmlns:p14="http://schemas.microsoft.com/office/powerpoint/2010/main" val="17950911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116632"/>
            <a:ext cx="8435280" cy="1143000"/>
          </a:xfrm>
        </p:spPr>
        <p:txBody>
          <a:bodyPr>
            <a:normAutofit fontScale="90000"/>
          </a:bodyPr>
          <a:lstStyle/>
          <a:p>
            <a:r>
              <a:rPr lang="pl-PL" sz="3600" b="1" dirty="0" smtClean="0">
                <a:solidFill>
                  <a:schemeClr val="accent6">
                    <a:lumMod val="75000"/>
                  </a:schemeClr>
                </a:solidFill>
                <a:latin typeface="Times New Roman" pitchFamily="18" charset="0"/>
                <a:cs typeface="Times New Roman" pitchFamily="18" charset="0"/>
              </a:rPr>
              <a:t>Is the </a:t>
            </a:r>
            <a:r>
              <a:rPr lang="en-US" sz="3600" b="1" dirty="0" smtClean="0">
                <a:solidFill>
                  <a:schemeClr val="accent6">
                    <a:lumMod val="75000"/>
                  </a:schemeClr>
                </a:solidFill>
                <a:latin typeface="Times New Roman" pitchFamily="18" charset="0"/>
                <a:cs typeface="Times New Roman" pitchFamily="18" charset="0"/>
              </a:rPr>
              <a:t>Legal Minimum Wage in </a:t>
            </a:r>
            <a:r>
              <a:rPr lang="en-US" sz="3600" b="1" dirty="0">
                <a:solidFill>
                  <a:schemeClr val="accent6">
                    <a:lumMod val="75000"/>
                  </a:schemeClr>
                </a:solidFill>
                <a:latin typeface="Times New Roman" pitchFamily="18" charset="0"/>
                <a:cs typeface="Times New Roman" pitchFamily="18" charset="0"/>
              </a:rPr>
              <a:t>the USA </a:t>
            </a:r>
            <a:r>
              <a:rPr lang="en-US" sz="3600" b="1" dirty="0" smtClean="0">
                <a:solidFill>
                  <a:schemeClr val="accent6">
                    <a:lumMod val="75000"/>
                  </a:schemeClr>
                </a:solidFill>
                <a:latin typeface="Times New Roman" pitchFamily="18" charset="0"/>
                <a:cs typeface="Times New Roman" pitchFamily="18" charset="0"/>
              </a:rPr>
              <a:t>fair</a:t>
            </a:r>
            <a:r>
              <a:rPr lang="pl-PL" sz="3600" b="1" dirty="0">
                <a:solidFill>
                  <a:schemeClr val="accent6">
                    <a:lumMod val="75000"/>
                  </a:schemeClr>
                </a:solidFill>
                <a:latin typeface="Times New Roman" pitchFamily="18" charset="0"/>
                <a:cs typeface="Times New Roman" pitchFamily="18" charset="0"/>
              </a:rPr>
              <a:t>?</a:t>
            </a:r>
            <a:endParaRPr lang="en-US" sz="3600" b="1" dirty="0">
              <a:solidFill>
                <a:schemeClr val="accent6">
                  <a:lumMod val="75000"/>
                </a:schemeClr>
              </a:solidFill>
              <a:latin typeface="Times New Roman" pitchFamily="18" charset="0"/>
              <a:cs typeface="Times New Roman" pitchFamily="18" charset="0"/>
            </a:endParaRPr>
          </a:p>
        </p:txBody>
      </p:sp>
      <p:graphicFrame>
        <p:nvGraphicFramePr>
          <p:cNvPr id="5" name="Объект 4"/>
          <p:cNvGraphicFramePr>
            <a:graphicFrameLocks noChangeAspect="1"/>
          </p:cNvGraphicFramePr>
          <p:nvPr>
            <p:extLst>
              <p:ext uri="{D42A27DB-BD31-4B8C-83A1-F6EECF244321}">
                <p14:modId xmlns:p14="http://schemas.microsoft.com/office/powerpoint/2010/main" val="206482821"/>
              </p:ext>
            </p:extLst>
          </p:nvPr>
        </p:nvGraphicFramePr>
        <p:xfrm>
          <a:off x="88900" y="1412875"/>
          <a:ext cx="8970963" cy="4613275"/>
        </p:xfrm>
        <a:graphic>
          <a:graphicData uri="http://schemas.openxmlformats.org/presentationml/2006/ole">
            <mc:AlternateContent xmlns:mc="http://schemas.openxmlformats.org/markup-compatibility/2006">
              <mc:Choice xmlns:v="urn:schemas-microsoft-com:vml" Requires="v">
                <p:oleObj spid="_x0000_s1056" name="Picture" r:id="rId3" imgW="4500360" imgH="2449080" progId="Word.Picture.8">
                  <p:embed/>
                </p:oleObj>
              </mc:Choice>
              <mc:Fallback>
                <p:oleObj name="Picture" r:id="rId3" imgW="4500360" imgH="2449080" progId="Word.Picture.8">
                  <p:embed/>
                  <p:pic>
                    <p:nvPicPr>
                      <p:cNvPr id="0" name="Object 2"/>
                      <p:cNvPicPr>
                        <a:picLocks noChangeAspect="1" noChangeArrowheads="1"/>
                      </p:cNvPicPr>
                      <p:nvPr/>
                    </p:nvPicPr>
                    <p:blipFill>
                      <a:blip r:embed="rId4"/>
                      <a:srcRect/>
                      <a:stretch>
                        <a:fillRect/>
                      </a:stretch>
                    </p:blipFill>
                    <p:spPr bwMode="auto">
                      <a:xfrm>
                        <a:off x="88900" y="1412875"/>
                        <a:ext cx="8970963" cy="4613275"/>
                      </a:xfrm>
                      <a:prstGeom prst="rect">
                        <a:avLst/>
                      </a:prstGeom>
                      <a:noFill/>
                      <a:ln w="9525">
                        <a:solidFill>
                          <a:srgbClr val="000000"/>
                        </a:solidFill>
                        <a:miter lim="800000"/>
                        <a:headEnd/>
                        <a:tailEnd/>
                      </a:ln>
                    </p:spPr>
                  </p:pic>
                </p:oleObj>
              </mc:Fallback>
            </mc:AlternateContent>
          </a:graphicData>
        </a:graphic>
      </p:graphicFrame>
      <p:sp>
        <p:nvSpPr>
          <p:cNvPr id="3" name="Прямоугольник 2"/>
          <p:cNvSpPr/>
          <p:nvPr/>
        </p:nvSpPr>
        <p:spPr>
          <a:xfrm>
            <a:off x="107504" y="6125234"/>
            <a:ext cx="8568952" cy="400110"/>
          </a:xfrm>
          <a:prstGeom prst="rect">
            <a:avLst/>
          </a:prstGeom>
        </p:spPr>
        <p:txBody>
          <a:bodyPr wrap="square">
            <a:spAutoFit/>
          </a:bodyPr>
          <a:lstStyle/>
          <a:p>
            <a:r>
              <a:rPr lang="pl-PL"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average </a:t>
            </a:r>
            <a:r>
              <a:rPr lang="en-US" sz="2000" dirty="0">
                <a:latin typeface="Times New Roman" pitchFamily="18" charset="0"/>
                <a:cs typeface="Times New Roman" pitchFamily="18" charset="0"/>
              </a:rPr>
              <a:t>minimum wage per hour (from all states</a:t>
            </a:r>
            <a:r>
              <a:rPr lang="en-US" sz="2000" dirty="0" smtClean="0">
                <a:latin typeface="Times New Roman" pitchFamily="18" charset="0"/>
                <a:cs typeface="Times New Roman" pitchFamily="18" charset="0"/>
              </a:rPr>
              <a:t>)</a:t>
            </a:r>
            <a:r>
              <a:rPr lang="pl-PL"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32390177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548703"/>
            <a:ext cx="8229600" cy="720056"/>
          </a:xfrm>
        </p:spPr>
        <p:txBody>
          <a:bodyPr>
            <a:noAutofit/>
          </a:bodyPr>
          <a:lstStyle/>
          <a:p>
            <a:r>
              <a:rPr lang="en-US" sz="3600" b="1" dirty="0">
                <a:solidFill>
                  <a:schemeClr val="accent6">
                    <a:lumMod val="75000"/>
                  </a:schemeClr>
                </a:solidFill>
                <a:latin typeface="Times New Roman" pitchFamily="18" charset="0"/>
                <a:cs typeface="Times New Roman" pitchFamily="18" charset="0"/>
              </a:rPr>
              <a:t>Estimating the constant based on the minimum wage in </a:t>
            </a:r>
            <a:r>
              <a:rPr lang="en-US" sz="3600" b="1" dirty="0" smtClean="0">
                <a:solidFill>
                  <a:schemeClr val="accent6">
                    <a:lumMod val="75000"/>
                  </a:schemeClr>
                </a:solidFill>
                <a:latin typeface="Times New Roman" pitchFamily="18" charset="0"/>
                <a:cs typeface="Times New Roman" pitchFamily="18" charset="0"/>
              </a:rPr>
              <a:t>USA</a:t>
            </a:r>
            <a:endParaRPr lang="en-US" sz="3600" b="1" dirty="0">
              <a:solidFill>
                <a:schemeClr val="accent6">
                  <a:lumMod val="75000"/>
                </a:schemeClr>
              </a:solidFill>
              <a:latin typeface="Times New Roman" pitchFamily="18" charset="0"/>
              <a:cs typeface="Times New Roman" pitchFamily="18" charset="0"/>
            </a:endParaRPr>
          </a:p>
        </p:txBody>
      </p:sp>
      <p:sp>
        <p:nvSpPr>
          <p:cNvPr id="4" name="Tytuł 1"/>
          <p:cNvSpPr txBox="1">
            <a:spLocks/>
          </p:cNvSpPr>
          <p:nvPr/>
        </p:nvSpPr>
        <p:spPr>
          <a:xfrm>
            <a:off x="323528" y="1628799"/>
            <a:ext cx="8496944" cy="525658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dirty="0">
                <a:latin typeface="Times New Roman" pitchFamily="18" charset="0"/>
                <a:cs typeface="Times New Roman" pitchFamily="18" charset="0"/>
              </a:rPr>
              <a:t>Due to the fact that K(p) = k(</a:t>
            </a:r>
            <a:r>
              <a:rPr lang="en-US" sz="3200" i="1" dirty="0" err="1">
                <a:latin typeface="Times New Roman" pitchFamily="18" charset="0"/>
                <a:cs typeface="Times New Roman" pitchFamily="18" charset="0"/>
              </a:rPr>
              <a:t>e</a:t>
            </a:r>
            <a:r>
              <a:rPr lang="en-US" sz="3200" baseline="30000" dirty="0" err="1">
                <a:latin typeface="Times New Roman" pitchFamily="18" charset="0"/>
                <a:cs typeface="Times New Roman" pitchFamily="18" charset="0"/>
              </a:rPr>
              <a:t>pt</a:t>
            </a:r>
            <a:r>
              <a:rPr lang="en-US" sz="3200" dirty="0">
                <a:latin typeface="Times New Roman" pitchFamily="18" charset="0"/>
                <a:cs typeface="Times New Roman" pitchFamily="18" charset="0"/>
              </a:rPr>
              <a:t> – 1)/</a:t>
            </a:r>
            <a:r>
              <a:rPr lang="en-US" sz="3200" dirty="0" smtClean="0">
                <a:latin typeface="Times New Roman" pitchFamily="18" charset="0"/>
                <a:cs typeface="Times New Roman" pitchFamily="18" charset="0"/>
              </a:rPr>
              <a:t>p, </a:t>
            </a:r>
            <a:r>
              <a:rPr lang="en-US" sz="3200" dirty="0">
                <a:latin typeface="Times New Roman" pitchFamily="18" charset="0"/>
                <a:cs typeface="Times New Roman" pitchFamily="18" charset="0"/>
              </a:rPr>
              <a:t>comes to the formula </a:t>
            </a:r>
            <a:r>
              <a:rPr lang="pl-PL" sz="3200" dirty="0" smtClean="0">
                <a:latin typeface="Times New Roman" pitchFamily="18" charset="0"/>
                <a:cs typeface="Times New Roman" pitchFamily="18" charset="0"/>
              </a:rPr>
              <a:t>for </a:t>
            </a:r>
            <a:r>
              <a:rPr lang="en-US" sz="3200" dirty="0" smtClean="0">
                <a:latin typeface="Times New Roman" pitchFamily="18" charset="0"/>
                <a:cs typeface="Times New Roman" pitchFamily="18" charset="0"/>
              </a:rPr>
              <a:t>estimation </a:t>
            </a:r>
            <a:r>
              <a:rPr lang="en-US" sz="3200" dirty="0">
                <a:latin typeface="Times New Roman" pitchFamily="18" charset="0"/>
                <a:cs typeface="Times New Roman" pitchFamily="18" charset="0"/>
              </a:rPr>
              <a:t>of constant </a:t>
            </a:r>
            <a:r>
              <a:rPr lang="en-US" sz="3200" i="1" dirty="0">
                <a:latin typeface="Times New Roman" pitchFamily="18" charset="0"/>
                <a:cs typeface="Times New Roman" pitchFamily="18" charset="0"/>
              </a:rPr>
              <a:t>p</a:t>
            </a:r>
            <a:r>
              <a:rPr lang="en-US" sz="3200" dirty="0" smtClean="0">
                <a:latin typeface="Times New Roman" pitchFamily="18" charset="0"/>
                <a:cs typeface="Times New Roman" pitchFamily="18" charset="0"/>
              </a:rPr>
              <a:t>:</a:t>
            </a:r>
            <a:endParaRPr lang="pl-PL" sz="3200" dirty="0" smtClean="0">
              <a:latin typeface="Times New Roman" pitchFamily="18" charset="0"/>
              <a:cs typeface="Times New Roman" pitchFamily="18" charset="0"/>
            </a:endParaRPr>
          </a:p>
          <a:p>
            <a:endParaRPr lang="pl-PL" sz="2800" dirty="0"/>
          </a:p>
          <a:p>
            <a:pPr algn="just"/>
            <a:endParaRPr lang="pl-PL" sz="2400" dirty="0" smtClean="0"/>
          </a:p>
          <a:p>
            <a:pPr algn="just"/>
            <a:endParaRPr lang="pl-PL" sz="2400" dirty="0"/>
          </a:p>
          <a:p>
            <a:pPr algn="just"/>
            <a:endParaRPr lang="pl-PL" sz="2400" dirty="0" smtClean="0"/>
          </a:p>
          <a:p>
            <a:pPr algn="just"/>
            <a:r>
              <a:rPr lang="en-US" sz="2400" dirty="0" smtClean="0">
                <a:latin typeface="Times New Roman" pitchFamily="18" charset="0"/>
                <a:cs typeface="Times New Roman" pitchFamily="18" charset="0"/>
              </a:rPr>
              <a:t>where</a:t>
            </a:r>
            <a:r>
              <a:rPr lang="en-US" sz="2400" dirty="0">
                <a:latin typeface="Times New Roman" pitchFamily="18" charset="0"/>
                <a:cs typeface="Times New Roman" pitchFamily="18" charset="0"/>
              </a:rPr>
              <a:t>, </a:t>
            </a:r>
            <a:endParaRPr lang="pl-PL" sz="2400" dirty="0" smtClean="0">
              <a:latin typeface="Times New Roman" pitchFamily="18" charset="0"/>
              <a:cs typeface="Times New Roman" pitchFamily="18" charset="0"/>
            </a:endParaRPr>
          </a:p>
          <a:p>
            <a:pPr algn="just"/>
            <a:r>
              <a:rPr lang="pl-PL" sz="2200"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p</a:t>
            </a:r>
            <a:r>
              <a:rPr lang="en-US" sz="2200" dirty="0">
                <a:latin typeface="Times New Roman" pitchFamily="18" charset="0"/>
                <a:cs typeface="Times New Roman" pitchFamily="18" charset="0"/>
              </a:rPr>
              <a:t> – economic constant (0.08 </a:t>
            </a:r>
            <a:r>
              <a:rPr lang="pl-PL" sz="2200" dirty="0" smtClean="0">
                <a:latin typeface="Times New Roman" pitchFamily="18" charset="0"/>
                <a:cs typeface="Times New Roman" pitchFamily="18" charset="0"/>
              </a:rPr>
              <a:t>per </a:t>
            </a:r>
            <a:r>
              <a:rPr lang="en-US" sz="2200" dirty="0" smtClean="0">
                <a:latin typeface="Times New Roman" pitchFamily="18" charset="0"/>
                <a:cs typeface="Times New Roman" pitchFamily="18" charset="0"/>
              </a:rPr>
              <a:t>year)</a:t>
            </a:r>
            <a:r>
              <a:rPr lang="pl-PL" sz="2200" dirty="0" smtClean="0">
                <a:latin typeface="Times New Roman" pitchFamily="18" charset="0"/>
                <a:cs typeface="Times New Roman" pitchFamily="18" charset="0"/>
              </a:rPr>
              <a:t>;</a:t>
            </a:r>
            <a:r>
              <a:rPr lang="en-US" sz="2200" dirty="0" smtClean="0">
                <a:latin typeface="Times New Roman" pitchFamily="18" charset="0"/>
                <a:cs typeface="Times New Roman" pitchFamily="18" charset="0"/>
              </a:rPr>
              <a:t> </a:t>
            </a:r>
            <a:endParaRPr lang="pl-PL" sz="2200" dirty="0">
              <a:latin typeface="Times New Roman" pitchFamily="18" charset="0"/>
              <a:cs typeface="Times New Roman" pitchFamily="18" charset="0"/>
            </a:endParaRPr>
          </a:p>
          <a:p>
            <a:pPr algn="just"/>
            <a:r>
              <a:rPr lang="pl-PL"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 </a:t>
            </a:r>
            <a:r>
              <a:rPr lang="en-US" sz="2400" dirty="0">
                <a:latin typeface="Times New Roman" pitchFamily="18" charset="0"/>
                <a:cs typeface="Times New Roman" pitchFamily="18" charset="0"/>
              </a:rPr>
              <a:t>– number of </a:t>
            </a:r>
            <a:r>
              <a:rPr lang="en-US" sz="2400" dirty="0" smtClean="0">
                <a:latin typeface="Times New Roman" pitchFamily="18" charset="0"/>
                <a:cs typeface="Times New Roman" pitchFamily="18" charset="0"/>
              </a:rPr>
              <a:t>years</a:t>
            </a:r>
            <a:r>
              <a:rPr lang="pl-PL" sz="2400" dirty="0" smtClean="0">
                <a:latin typeface="Times New Roman" pitchFamily="18" charset="0"/>
                <a:cs typeface="Times New Roman" pitchFamily="18" charset="0"/>
              </a:rPr>
              <a:t>;</a:t>
            </a:r>
            <a:endParaRPr lang="pl-PL" sz="2400" dirty="0">
              <a:latin typeface="Times New Roman" pitchFamily="18" charset="0"/>
              <a:cs typeface="Times New Roman" pitchFamily="18" charset="0"/>
            </a:endParaRPr>
          </a:p>
          <a:p>
            <a:pPr algn="just"/>
            <a:r>
              <a:rPr lang="pl-PL"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k </a:t>
            </a:r>
            <a:r>
              <a:rPr lang="en-US" sz="2400" dirty="0">
                <a:latin typeface="Times New Roman" pitchFamily="18" charset="0"/>
                <a:cs typeface="Times New Roman" pitchFamily="18" charset="0"/>
              </a:rPr>
              <a:t>– monthly living costs</a:t>
            </a:r>
            <a:r>
              <a:rPr lang="en-US" sz="2400" dirty="0" smtClean="0">
                <a:latin typeface="Times New Roman" pitchFamily="18" charset="0"/>
                <a:cs typeface="Times New Roman" pitchFamily="18" charset="0"/>
              </a:rPr>
              <a:t>.</a:t>
            </a:r>
            <a:endParaRPr lang="pl-PL" sz="2400" dirty="0" smtClean="0">
              <a:latin typeface="Times New Roman" pitchFamily="18" charset="0"/>
              <a:cs typeface="Times New Roman" pitchFamily="18" charset="0"/>
            </a:endParaRPr>
          </a:p>
          <a:p>
            <a:pPr algn="just"/>
            <a:endParaRPr lang="ru-RU" sz="2200" dirty="0"/>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313949425"/>
              </p:ext>
            </p:extLst>
          </p:nvPr>
        </p:nvGraphicFramePr>
        <p:xfrm>
          <a:off x="981640" y="3212974"/>
          <a:ext cx="7180720" cy="1152130"/>
        </p:xfrm>
        <a:graphic>
          <a:graphicData uri="http://schemas.openxmlformats.org/presentationml/2006/ole">
            <mc:AlternateContent xmlns:mc="http://schemas.openxmlformats.org/markup-compatibility/2006">
              <mc:Choice xmlns:v="urn:schemas-microsoft-com:vml" Requires="v">
                <p:oleObj spid="_x0000_s2078" name="Формула" r:id="rId3" imgW="2679700" imgH="444500" progId="Equation.3">
                  <p:embed/>
                </p:oleObj>
              </mc:Choice>
              <mc:Fallback>
                <p:oleObj name="Формула" r:id="rId3" imgW="2679700" imgH="4445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1640" y="3212974"/>
                        <a:ext cx="7180720" cy="1152130"/>
                      </a:xfrm>
                      <a:prstGeom prst="rect">
                        <a:avLst/>
                      </a:prstGeom>
                      <a:noFill/>
                    </p:spPr>
                  </p:pic>
                </p:oleObj>
              </mc:Fallback>
            </mc:AlternateContent>
          </a:graphicData>
        </a:graphic>
      </p:graphicFrame>
    </p:spTree>
    <p:extLst>
      <p:ext uri="{BB962C8B-B14F-4D97-AF65-F5344CB8AC3E}">
        <p14:creationId xmlns:p14="http://schemas.microsoft.com/office/powerpoint/2010/main" val="36176562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548704"/>
            <a:ext cx="8229600" cy="720056"/>
          </a:xfrm>
        </p:spPr>
        <p:txBody>
          <a:bodyPr>
            <a:noAutofit/>
          </a:bodyPr>
          <a:lstStyle/>
          <a:p>
            <a:r>
              <a:rPr lang="en-US" sz="3600" b="1" dirty="0">
                <a:solidFill>
                  <a:schemeClr val="accent6">
                    <a:lumMod val="75000"/>
                  </a:schemeClr>
                </a:solidFill>
                <a:latin typeface="Times New Roman" pitchFamily="18" charset="0"/>
                <a:cs typeface="Times New Roman" pitchFamily="18" charset="0"/>
              </a:rPr>
              <a:t>Estimating the constant based on the minimum wage in </a:t>
            </a:r>
            <a:r>
              <a:rPr lang="en-US" sz="3600" b="1" dirty="0" smtClean="0">
                <a:solidFill>
                  <a:schemeClr val="accent6">
                    <a:lumMod val="75000"/>
                  </a:schemeClr>
                </a:solidFill>
                <a:latin typeface="Times New Roman" pitchFamily="18" charset="0"/>
                <a:cs typeface="Times New Roman" pitchFamily="18" charset="0"/>
              </a:rPr>
              <a:t>USA</a:t>
            </a:r>
            <a:endParaRPr lang="en-US" sz="3600" b="1" dirty="0">
              <a:solidFill>
                <a:schemeClr val="accent6">
                  <a:lumMod val="75000"/>
                </a:schemeClr>
              </a:solidFill>
              <a:latin typeface="Times New Roman" pitchFamily="18" charset="0"/>
              <a:cs typeface="Times New Roman"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2178491102"/>
              </p:ext>
            </p:extLst>
          </p:nvPr>
        </p:nvGraphicFramePr>
        <p:xfrm>
          <a:off x="2267744" y="2910173"/>
          <a:ext cx="4320480" cy="1550942"/>
        </p:xfrm>
        <a:graphic>
          <a:graphicData uri="http://schemas.openxmlformats.org/presentationml/2006/ole">
            <mc:AlternateContent xmlns:mc="http://schemas.openxmlformats.org/markup-compatibility/2006">
              <mc:Choice xmlns:v="urn:schemas-microsoft-com:vml" Requires="v">
                <p:oleObj spid="_x0000_s4126" name="Формула" r:id="rId3" imgW="1167893" imgH="431613" progId="Equation.3">
                  <p:embed/>
                </p:oleObj>
              </mc:Choice>
              <mc:Fallback>
                <p:oleObj name="Формула" r:id="rId3" imgW="1167893" imgH="431613"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7744" y="2910173"/>
                        <a:ext cx="4320480" cy="1550942"/>
                      </a:xfrm>
                      <a:prstGeom prst="rect">
                        <a:avLst/>
                      </a:prstGeom>
                      <a:noFill/>
                    </p:spPr>
                  </p:pic>
                </p:oleObj>
              </mc:Fallback>
            </mc:AlternateContent>
          </a:graphicData>
        </a:graphic>
      </p:graphicFrame>
    </p:spTree>
    <p:extLst>
      <p:ext uri="{BB962C8B-B14F-4D97-AF65-F5344CB8AC3E}">
        <p14:creationId xmlns:p14="http://schemas.microsoft.com/office/powerpoint/2010/main" val="13852854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476695"/>
            <a:ext cx="8229600" cy="720056"/>
          </a:xfrm>
        </p:spPr>
        <p:txBody>
          <a:bodyPr>
            <a:noAutofit/>
          </a:bodyPr>
          <a:lstStyle/>
          <a:p>
            <a:r>
              <a:rPr lang="en-US" sz="3600" b="1" dirty="0">
                <a:solidFill>
                  <a:schemeClr val="accent6">
                    <a:lumMod val="75000"/>
                  </a:schemeClr>
                </a:solidFill>
                <a:latin typeface="Times New Roman" pitchFamily="18" charset="0"/>
                <a:cs typeface="Times New Roman" pitchFamily="18" charset="0"/>
              </a:rPr>
              <a:t>Estimating the constant based on the minimum wage in </a:t>
            </a:r>
            <a:r>
              <a:rPr lang="en-US" sz="3600" b="1" dirty="0" smtClean="0">
                <a:solidFill>
                  <a:schemeClr val="accent6">
                    <a:lumMod val="75000"/>
                  </a:schemeClr>
                </a:solidFill>
                <a:latin typeface="Times New Roman" pitchFamily="18" charset="0"/>
                <a:cs typeface="Times New Roman" pitchFamily="18" charset="0"/>
              </a:rPr>
              <a:t>USA</a:t>
            </a:r>
            <a:endParaRPr lang="en-US" sz="3600" b="1" dirty="0">
              <a:solidFill>
                <a:schemeClr val="accent6">
                  <a:lumMod val="75000"/>
                </a:schemeClr>
              </a:solidFill>
              <a:latin typeface="Times New Roman" pitchFamily="18" charset="0"/>
              <a:cs typeface="Times New Roman"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Таблица 3"/>
          <p:cNvGraphicFramePr>
            <a:graphicFrameLocks noGrp="1"/>
          </p:cNvGraphicFramePr>
          <p:nvPr>
            <p:extLst>
              <p:ext uri="{D42A27DB-BD31-4B8C-83A1-F6EECF244321}">
                <p14:modId xmlns:p14="http://schemas.microsoft.com/office/powerpoint/2010/main" val="1454453981"/>
              </p:ext>
            </p:extLst>
          </p:nvPr>
        </p:nvGraphicFramePr>
        <p:xfrm>
          <a:off x="107504" y="1988840"/>
          <a:ext cx="8928991" cy="3544826"/>
        </p:xfrm>
        <a:graphic>
          <a:graphicData uri="http://schemas.openxmlformats.org/drawingml/2006/table">
            <a:tbl>
              <a:tblPr firstRow="1" firstCol="1" bandRow="1" bandCol="1">
                <a:tableStyleId>{5940675A-B579-460E-94D1-54222C63F5DA}</a:tableStyleId>
              </a:tblPr>
              <a:tblGrid>
                <a:gridCol w="2160239"/>
                <a:gridCol w="1368152"/>
                <a:gridCol w="1512168"/>
                <a:gridCol w="1296144"/>
                <a:gridCol w="1276209"/>
                <a:gridCol w="1316079"/>
              </a:tblGrid>
              <a:tr h="738367">
                <a:tc>
                  <a:txBody>
                    <a:bodyPr/>
                    <a:lstStyle/>
                    <a:p>
                      <a:pPr algn="ctr">
                        <a:spcAft>
                          <a:spcPts val="0"/>
                        </a:spcAft>
                      </a:pPr>
                      <a:r>
                        <a:rPr lang="en-US" sz="1800" dirty="0">
                          <a:effectLst/>
                        </a:rPr>
                        <a:t>City and State</a:t>
                      </a:r>
                      <a:endParaRPr lang="ru-RU" sz="2800" dirty="0">
                        <a:effectLst/>
                        <a:latin typeface="Times New Roman"/>
                        <a:ea typeface="Times New Roman"/>
                      </a:endParaRPr>
                    </a:p>
                  </a:txBody>
                  <a:tcPr marL="64479" marR="64479" marT="0" marB="0" anchor="ctr">
                    <a:solidFill>
                      <a:schemeClr val="accent3">
                        <a:lumMod val="20000"/>
                        <a:lumOff val="80000"/>
                      </a:schemeClr>
                    </a:solidFill>
                  </a:tcPr>
                </a:tc>
                <a:tc>
                  <a:txBody>
                    <a:bodyPr/>
                    <a:lstStyle/>
                    <a:p>
                      <a:pPr algn="ctr">
                        <a:spcAft>
                          <a:spcPts val="0"/>
                        </a:spcAft>
                      </a:pPr>
                      <a:r>
                        <a:rPr lang="en-US" sz="1800" dirty="0">
                          <a:effectLst/>
                        </a:rPr>
                        <a:t>Washington D.C.</a:t>
                      </a:r>
                      <a:endParaRPr lang="ru-RU" sz="2800" dirty="0">
                        <a:effectLst/>
                        <a:latin typeface="Times New Roman"/>
                        <a:ea typeface="Times New Roman"/>
                      </a:endParaRPr>
                    </a:p>
                  </a:txBody>
                  <a:tcPr marL="64479" marR="64479" marT="0" marB="0" anchor="ctr">
                    <a:solidFill>
                      <a:schemeClr val="accent3">
                        <a:lumMod val="20000"/>
                        <a:lumOff val="80000"/>
                      </a:schemeClr>
                    </a:solidFill>
                  </a:tcPr>
                </a:tc>
                <a:tc>
                  <a:txBody>
                    <a:bodyPr/>
                    <a:lstStyle/>
                    <a:p>
                      <a:pPr algn="ctr">
                        <a:spcAft>
                          <a:spcPts val="0"/>
                        </a:spcAft>
                      </a:pPr>
                      <a:r>
                        <a:rPr lang="en-US" sz="1800" dirty="0">
                          <a:effectLst/>
                        </a:rPr>
                        <a:t>Boston, Massachusetts</a:t>
                      </a:r>
                      <a:endParaRPr lang="ru-RU" sz="2800" dirty="0">
                        <a:effectLst/>
                        <a:latin typeface="Times New Roman"/>
                        <a:ea typeface="Times New Roman"/>
                      </a:endParaRPr>
                    </a:p>
                  </a:txBody>
                  <a:tcPr marL="64479" marR="64479" marT="0" marB="0" anchor="ctr">
                    <a:solidFill>
                      <a:schemeClr val="accent3">
                        <a:lumMod val="20000"/>
                        <a:lumOff val="80000"/>
                      </a:schemeClr>
                    </a:solidFill>
                  </a:tcPr>
                </a:tc>
                <a:tc>
                  <a:txBody>
                    <a:bodyPr/>
                    <a:lstStyle/>
                    <a:p>
                      <a:pPr algn="ctr">
                        <a:spcAft>
                          <a:spcPts val="0"/>
                        </a:spcAft>
                      </a:pPr>
                      <a:r>
                        <a:rPr lang="en-US" sz="1800" dirty="0">
                          <a:effectLst/>
                        </a:rPr>
                        <a:t>Denver,</a:t>
                      </a:r>
                      <a:endParaRPr lang="ru-RU" sz="2800" dirty="0">
                        <a:effectLst/>
                      </a:endParaRPr>
                    </a:p>
                    <a:p>
                      <a:pPr algn="ctr">
                        <a:spcAft>
                          <a:spcPts val="0"/>
                        </a:spcAft>
                      </a:pPr>
                      <a:r>
                        <a:rPr lang="en-US" sz="1800" dirty="0">
                          <a:effectLst/>
                        </a:rPr>
                        <a:t>Colorado</a:t>
                      </a:r>
                      <a:endParaRPr lang="ru-RU" sz="2800" dirty="0">
                        <a:effectLst/>
                        <a:latin typeface="Times New Roman"/>
                        <a:ea typeface="Times New Roman"/>
                      </a:endParaRPr>
                    </a:p>
                  </a:txBody>
                  <a:tcPr marL="64479" marR="64479" marT="0" marB="0" anchor="ctr">
                    <a:solidFill>
                      <a:schemeClr val="accent3">
                        <a:lumMod val="20000"/>
                        <a:lumOff val="80000"/>
                      </a:schemeClr>
                    </a:solidFill>
                  </a:tcPr>
                </a:tc>
                <a:tc>
                  <a:txBody>
                    <a:bodyPr/>
                    <a:lstStyle/>
                    <a:p>
                      <a:pPr algn="ctr">
                        <a:spcAft>
                          <a:spcPts val="0"/>
                        </a:spcAft>
                      </a:pPr>
                      <a:r>
                        <a:rPr lang="en-US" sz="1800" dirty="0">
                          <a:effectLst/>
                        </a:rPr>
                        <a:t>Omaha, Nebraska</a:t>
                      </a:r>
                      <a:endParaRPr lang="ru-RU" sz="2800" dirty="0">
                        <a:effectLst/>
                        <a:latin typeface="Times New Roman"/>
                        <a:ea typeface="Times New Roman"/>
                      </a:endParaRPr>
                    </a:p>
                  </a:txBody>
                  <a:tcPr marL="64479" marR="64479" marT="0" marB="0" anchor="ctr">
                    <a:solidFill>
                      <a:schemeClr val="accent3">
                        <a:lumMod val="20000"/>
                        <a:lumOff val="80000"/>
                      </a:schemeClr>
                    </a:solidFill>
                  </a:tcPr>
                </a:tc>
                <a:tc>
                  <a:txBody>
                    <a:bodyPr/>
                    <a:lstStyle/>
                    <a:p>
                      <a:pPr algn="ctr">
                        <a:spcAft>
                          <a:spcPts val="0"/>
                        </a:spcAft>
                      </a:pPr>
                      <a:r>
                        <a:rPr lang="en-US" sz="1800" dirty="0">
                          <a:effectLst/>
                        </a:rPr>
                        <a:t>Portland, Oregon</a:t>
                      </a:r>
                      <a:endParaRPr lang="ru-RU" sz="2800" dirty="0">
                        <a:effectLst/>
                        <a:latin typeface="Times New Roman"/>
                        <a:ea typeface="Times New Roman"/>
                      </a:endParaRPr>
                    </a:p>
                  </a:txBody>
                  <a:tcPr marL="64479" marR="64479" marT="0" marB="0" anchor="ctr">
                    <a:solidFill>
                      <a:schemeClr val="accent3">
                        <a:lumMod val="20000"/>
                        <a:lumOff val="80000"/>
                      </a:schemeClr>
                    </a:solidFill>
                  </a:tcPr>
                </a:tc>
              </a:tr>
              <a:tr h="492244">
                <a:tc>
                  <a:txBody>
                    <a:bodyPr/>
                    <a:lstStyle/>
                    <a:p>
                      <a:pPr>
                        <a:spcAft>
                          <a:spcPts val="0"/>
                        </a:spcAft>
                      </a:pPr>
                      <a:r>
                        <a:rPr lang="en-US" sz="1600" dirty="0">
                          <a:effectLst/>
                        </a:rPr>
                        <a:t>Family of four estimated monthly living costs</a:t>
                      </a:r>
                      <a:endParaRPr lang="ru-RU" sz="2400" dirty="0">
                        <a:effectLst/>
                        <a:latin typeface="Times New Roman"/>
                        <a:ea typeface="Times New Roman"/>
                      </a:endParaRPr>
                    </a:p>
                  </a:txBody>
                  <a:tcPr marL="64479" marR="64479" marT="0" marB="0" anchor="ctr">
                    <a:solidFill>
                      <a:schemeClr val="accent3">
                        <a:lumMod val="20000"/>
                        <a:lumOff val="80000"/>
                      </a:schemeClr>
                    </a:solidFill>
                  </a:tcPr>
                </a:tc>
                <a:tc>
                  <a:txBody>
                    <a:bodyPr/>
                    <a:lstStyle/>
                    <a:p>
                      <a:pPr algn="ctr">
                        <a:spcAft>
                          <a:spcPts val="0"/>
                        </a:spcAft>
                      </a:pPr>
                      <a:r>
                        <a:rPr lang="en-US" sz="1600" dirty="0">
                          <a:effectLst/>
                        </a:rPr>
                        <a:t>USD 3,392.00</a:t>
                      </a:r>
                      <a:endParaRPr lang="ru-RU" sz="2400" dirty="0">
                        <a:effectLst/>
                        <a:latin typeface="Times New Roman"/>
                        <a:ea typeface="Times New Roman"/>
                      </a:endParaRPr>
                    </a:p>
                  </a:txBody>
                  <a:tcPr marL="64479" marR="64479" marT="0" marB="0" anchor="ctr"/>
                </a:tc>
                <a:tc>
                  <a:txBody>
                    <a:bodyPr/>
                    <a:lstStyle/>
                    <a:p>
                      <a:pPr algn="ctr">
                        <a:spcAft>
                          <a:spcPts val="0"/>
                        </a:spcAft>
                      </a:pPr>
                      <a:r>
                        <a:rPr lang="en-US" sz="1600" dirty="0">
                          <a:effectLst/>
                        </a:rPr>
                        <a:t>USD 3,113.00</a:t>
                      </a:r>
                      <a:endParaRPr lang="ru-RU" sz="2400" dirty="0">
                        <a:effectLst/>
                        <a:latin typeface="Times New Roman"/>
                        <a:ea typeface="Times New Roman"/>
                      </a:endParaRPr>
                    </a:p>
                  </a:txBody>
                  <a:tcPr marL="64479" marR="64479" marT="0" marB="0" anchor="ctr"/>
                </a:tc>
                <a:tc>
                  <a:txBody>
                    <a:bodyPr/>
                    <a:lstStyle/>
                    <a:p>
                      <a:pPr algn="ctr">
                        <a:spcAft>
                          <a:spcPts val="0"/>
                        </a:spcAft>
                      </a:pPr>
                      <a:r>
                        <a:rPr lang="en-US" sz="1600">
                          <a:effectLst/>
                        </a:rPr>
                        <a:t>USD 3,115.00</a:t>
                      </a:r>
                      <a:endParaRPr lang="ru-RU" sz="2400">
                        <a:effectLst/>
                        <a:latin typeface="Times New Roman"/>
                        <a:ea typeface="Times New Roman"/>
                      </a:endParaRPr>
                    </a:p>
                  </a:txBody>
                  <a:tcPr marL="64479" marR="64479" marT="0" marB="0" anchor="ctr"/>
                </a:tc>
                <a:tc>
                  <a:txBody>
                    <a:bodyPr/>
                    <a:lstStyle/>
                    <a:p>
                      <a:pPr algn="ctr">
                        <a:spcAft>
                          <a:spcPts val="0"/>
                        </a:spcAft>
                      </a:pPr>
                      <a:r>
                        <a:rPr lang="en-US" sz="1600">
                          <a:effectLst/>
                        </a:rPr>
                        <a:t>USD 2,309.00</a:t>
                      </a:r>
                      <a:endParaRPr lang="ru-RU" sz="2400">
                        <a:effectLst/>
                        <a:latin typeface="Times New Roman"/>
                        <a:ea typeface="Times New Roman"/>
                      </a:endParaRPr>
                    </a:p>
                  </a:txBody>
                  <a:tcPr marL="64479" marR="64479" marT="0" marB="0" anchor="ctr"/>
                </a:tc>
                <a:tc>
                  <a:txBody>
                    <a:bodyPr/>
                    <a:lstStyle/>
                    <a:p>
                      <a:pPr algn="ctr">
                        <a:spcAft>
                          <a:spcPts val="0"/>
                        </a:spcAft>
                      </a:pPr>
                      <a:r>
                        <a:rPr lang="en-US" sz="1600">
                          <a:effectLst/>
                        </a:rPr>
                        <a:t>USD 2,989.00</a:t>
                      </a:r>
                      <a:endParaRPr lang="ru-RU" sz="2400">
                        <a:effectLst/>
                        <a:latin typeface="Times New Roman"/>
                        <a:ea typeface="Times New Roman"/>
                      </a:endParaRPr>
                    </a:p>
                  </a:txBody>
                  <a:tcPr marL="64479" marR="64479" marT="0" marB="0" anchor="ctr"/>
                </a:tc>
              </a:tr>
              <a:tr h="492244">
                <a:tc>
                  <a:txBody>
                    <a:bodyPr/>
                    <a:lstStyle/>
                    <a:p>
                      <a:pPr>
                        <a:spcAft>
                          <a:spcPts val="0"/>
                        </a:spcAft>
                      </a:pPr>
                      <a:r>
                        <a:rPr lang="en-US" sz="1600" dirty="0">
                          <a:effectLst/>
                        </a:rPr>
                        <a:t>Monthly living costs per person (k)</a:t>
                      </a:r>
                      <a:endParaRPr lang="ru-RU" sz="2400" dirty="0">
                        <a:effectLst/>
                        <a:latin typeface="Times New Roman"/>
                        <a:ea typeface="Times New Roman"/>
                      </a:endParaRPr>
                    </a:p>
                  </a:txBody>
                  <a:tcPr marL="64479" marR="64479" marT="0" marB="0" anchor="ctr">
                    <a:solidFill>
                      <a:schemeClr val="accent3">
                        <a:lumMod val="20000"/>
                        <a:lumOff val="80000"/>
                      </a:schemeClr>
                    </a:solidFill>
                  </a:tcPr>
                </a:tc>
                <a:tc>
                  <a:txBody>
                    <a:bodyPr/>
                    <a:lstStyle/>
                    <a:p>
                      <a:pPr algn="ctr">
                        <a:spcAft>
                          <a:spcPts val="0"/>
                        </a:spcAft>
                      </a:pPr>
                      <a:r>
                        <a:rPr lang="en-US" sz="1600">
                          <a:effectLst/>
                        </a:rPr>
                        <a:t>USD 848.00</a:t>
                      </a:r>
                      <a:endParaRPr lang="ru-RU" sz="2400">
                        <a:effectLst/>
                        <a:latin typeface="Times New Roman"/>
                        <a:ea typeface="Times New Roman"/>
                      </a:endParaRPr>
                    </a:p>
                  </a:txBody>
                  <a:tcPr marL="64479" marR="64479" marT="0" marB="0" anchor="ctr"/>
                </a:tc>
                <a:tc>
                  <a:txBody>
                    <a:bodyPr/>
                    <a:lstStyle/>
                    <a:p>
                      <a:pPr algn="ctr">
                        <a:spcAft>
                          <a:spcPts val="0"/>
                        </a:spcAft>
                      </a:pPr>
                      <a:r>
                        <a:rPr lang="en-US" sz="1600" dirty="0">
                          <a:effectLst/>
                        </a:rPr>
                        <a:t>USD 778.00</a:t>
                      </a:r>
                      <a:endParaRPr lang="ru-RU" sz="2400" dirty="0">
                        <a:effectLst/>
                        <a:latin typeface="Times New Roman"/>
                        <a:ea typeface="Times New Roman"/>
                      </a:endParaRPr>
                    </a:p>
                  </a:txBody>
                  <a:tcPr marL="64479" marR="64479" marT="0" marB="0" anchor="ctr"/>
                </a:tc>
                <a:tc>
                  <a:txBody>
                    <a:bodyPr/>
                    <a:lstStyle/>
                    <a:p>
                      <a:pPr algn="ctr">
                        <a:spcAft>
                          <a:spcPts val="0"/>
                        </a:spcAft>
                      </a:pPr>
                      <a:r>
                        <a:rPr lang="en-US" sz="1600">
                          <a:effectLst/>
                        </a:rPr>
                        <a:t>USD 779.00</a:t>
                      </a:r>
                      <a:endParaRPr lang="ru-RU" sz="2400">
                        <a:effectLst/>
                        <a:latin typeface="Times New Roman"/>
                        <a:ea typeface="Times New Roman"/>
                      </a:endParaRPr>
                    </a:p>
                  </a:txBody>
                  <a:tcPr marL="64479" marR="64479" marT="0" marB="0" anchor="ctr"/>
                </a:tc>
                <a:tc>
                  <a:txBody>
                    <a:bodyPr/>
                    <a:lstStyle/>
                    <a:p>
                      <a:pPr algn="ctr">
                        <a:spcAft>
                          <a:spcPts val="0"/>
                        </a:spcAft>
                      </a:pPr>
                      <a:r>
                        <a:rPr lang="en-US" sz="1600">
                          <a:effectLst/>
                        </a:rPr>
                        <a:t>USD 577.00</a:t>
                      </a:r>
                      <a:endParaRPr lang="ru-RU" sz="2400">
                        <a:effectLst/>
                        <a:latin typeface="Times New Roman"/>
                        <a:ea typeface="Times New Roman"/>
                      </a:endParaRPr>
                    </a:p>
                  </a:txBody>
                  <a:tcPr marL="64479" marR="64479" marT="0" marB="0" anchor="ctr"/>
                </a:tc>
                <a:tc>
                  <a:txBody>
                    <a:bodyPr/>
                    <a:lstStyle/>
                    <a:p>
                      <a:pPr algn="ctr">
                        <a:spcAft>
                          <a:spcPts val="0"/>
                        </a:spcAft>
                      </a:pPr>
                      <a:r>
                        <a:rPr lang="en-US" sz="1600">
                          <a:effectLst/>
                        </a:rPr>
                        <a:t>USD 747.00</a:t>
                      </a:r>
                      <a:endParaRPr lang="ru-RU" sz="2400">
                        <a:effectLst/>
                        <a:latin typeface="Times New Roman"/>
                        <a:ea typeface="Times New Roman"/>
                      </a:endParaRPr>
                    </a:p>
                  </a:txBody>
                  <a:tcPr marL="64479" marR="64479" marT="0" marB="0" anchor="ctr"/>
                </a:tc>
              </a:tr>
              <a:tr h="492244">
                <a:tc>
                  <a:txBody>
                    <a:bodyPr/>
                    <a:lstStyle/>
                    <a:p>
                      <a:pPr>
                        <a:spcAft>
                          <a:spcPts val="0"/>
                        </a:spcAft>
                      </a:pPr>
                      <a:r>
                        <a:rPr lang="en-US" sz="1600" dirty="0">
                          <a:effectLst/>
                        </a:rPr>
                        <a:t>Capitalization years of living costs (t)</a:t>
                      </a:r>
                      <a:endParaRPr lang="ru-RU" sz="2400" dirty="0">
                        <a:effectLst/>
                        <a:latin typeface="Times New Roman"/>
                        <a:ea typeface="Times New Roman"/>
                      </a:endParaRPr>
                    </a:p>
                  </a:txBody>
                  <a:tcPr marL="64479" marR="64479" marT="0" marB="0" anchor="ctr">
                    <a:solidFill>
                      <a:schemeClr val="accent3">
                        <a:lumMod val="20000"/>
                        <a:lumOff val="80000"/>
                      </a:schemeClr>
                    </a:solidFill>
                  </a:tcPr>
                </a:tc>
                <a:tc>
                  <a:txBody>
                    <a:bodyPr/>
                    <a:lstStyle/>
                    <a:p>
                      <a:pPr algn="ctr">
                        <a:spcAft>
                          <a:spcPts val="0"/>
                        </a:spcAft>
                      </a:pPr>
                      <a:r>
                        <a:rPr lang="en-US" sz="1600">
                          <a:effectLst/>
                        </a:rPr>
                        <a:t>17</a:t>
                      </a:r>
                      <a:endParaRPr lang="ru-RU" sz="2400">
                        <a:effectLst/>
                        <a:latin typeface="Times New Roman"/>
                        <a:ea typeface="Times New Roman"/>
                      </a:endParaRPr>
                    </a:p>
                  </a:txBody>
                  <a:tcPr marL="64479" marR="64479" marT="0" marB="0" anchor="ctr"/>
                </a:tc>
                <a:tc>
                  <a:txBody>
                    <a:bodyPr/>
                    <a:lstStyle/>
                    <a:p>
                      <a:pPr algn="ctr">
                        <a:spcAft>
                          <a:spcPts val="0"/>
                        </a:spcAft>
                      </a:pPr>
                      <a:r>
                        <a:rPr lang="en-US" sz="1600">
                          <a:effectLst/>
                        </a:rPr>
                        <a:t>17</a:t>
                      </a:r>
                      <a:endParaRPr lang="ru-RU" sz="2400">
                        <a:effectLst/>
                        <a:latin typeface="Times New Roman"/>
                        <a:ea typeface="Times New Roman"/>
                      </a:endParaRPr>
                    </a:p>
                  </a:txBody>
                  <a:tcPr marL="64479" marR="64479" marT="0" marB="0" anchor="ctr"/>
                </a:tc>
                <a:tc>
                  <a:txBody>
                    <a:bodyPr/>
                    <a:lstStyle/>
                    <a:p>
                      <a:pPr algn="ctr">
                        <a:spcAft>
                          <a:spcPts val="0"/>
                        </a:spcAft>
                      </a:pPr>
                      <a:r>
                        <a:rPr lang="en-US" sz="1600">
                          <a:effectLst/>
                        </a:rPr>
                        <a:t>17</a:t>
                      </a:r>
                      <a:endParaRPr lang="ru-RU" sz="2400">
                        <a:effectLst/>
                        <a:latin typeface="Times New Roman"/>
                        <a:ea typeface="Times New Roman"/>
                      </a:endParaRPr>
                    </a:p>
                  </a:txBody>
                  <a:tcPr marL="64479" marR="64479" marT="0" marB="0" anchor="ctr"/>
                </a:tc>
                <a:tc>
                  <a:txBody>
                    <a:bodyPr/>
                    <a:lstStyle/>
                    <a:p>
                      <a:pPr algn="ctr">
                        <a:spcAft>
                          <a:spcPts val="0"/>
                        </a:spcAft>
                      </a:pPr>
                      <a:r>
                        <a:rPr lang="en-US" sz="1600">
                          <a:effectLst/>
                        </a:rPr>
                        <a:t>17</a:t>
                      </a:r>
                      <a:endParaRPr lang="ru-RU" sz="2400">
                        <a:effectLst/>
                        <a:latin typeface="Times New Roman"/>
                        <a:ea typeface="Times New Roman"/>
                      </a:endParaRPr>
                    </a:p>
                  </a:txBody>
                  <a:tcPr marL="64479" marR="64479" marT="0" marB="0" anchor="ctr"/>
                </a:tc>
                <a:tc>
                  <a:txBody>
                    <a:bodyPr/>
                    <a:lstStyle/>
                    <a:p>
                      <a:pPr algn="ctr">
                        <a:spcAft>
                          <a:spcPts val="0"/>
                        </a:spcAft>
                      </a:pPr>
                      <a:r>
                        <a:rPr lang="en-US" sz="1600">
                          <a:effectLst/>
                        </a:rPr>
                        <a:t>17</a:t>
                      </a:r>
                      <a:endParaRPr lang="ru-RU" sz="2400">
                        <a:effectLst/>
                        <a:latin typeface="Times New Roman"/>
                        <a:ea typeface="Times New Roman"/>
                      </a:endParaRPr>
                    </a:p>
                  </a:txBody>
                  <a:tcPr marL="64479" marR="64479" marT="0" marB="0" anchor="ctr"/>
                </a:tc>
              </a:tr>
              <a:tr h="492244">
                <a:tc>
                  <a:txBody>
                    <a:bodyPr/>
                    <a:lstStyle/>
                    <a:p>
                      <a:pPr>
                        <a:spcAft>
                          <a:spcPts val="0"/>
                        </a:spcAft>
                      </a:pPr>
                      <a:r>
                        <a:rPr lang="en-US" sz="1600" dirty="0">
                          <a:effectLst/>
                        </a:rPr>
                        <a:t>Minimum Wage by State (per hour)*</a:t>
                      </a:r>
                      <a:endParaRPr lang="ru-RU" sz="2400" dirty="0">
                        <a:effectLst/>
                        <a:latin typeface="Times New Roman"/>
                        <a:ea typeface="Times New Roman"/>
                      </a:endParaRPr>
                    </a:p>
                  </a:txBody>
                  <a:tcPr marL="64479" marR="64479" marT="0" marB="0" anchor="ctr">
                    <a:solidFill>
                      <a:schemeClr val="accent3">
                        <a:lumMod val="20000"/>
                        <a:lumOff val="80000"/>
                      </a:schemeClr>
                    </a:solidFill>
                  </a:tcPr>
                </a:tc>
                <a:tc>
                  <a:txBody>
                    <a:bodyPr/>
                    <a:lstStyle/>
                    <a:p>
                      <a:pPr algn="ctr">
                        <a:spcAft>
                          <a:spcPts val="0"/>
                        </a:spcAft>
                      </a:pPr>
                      <a:r>
                        <a:rPr lang="en-US" sz="1600">
                          <a:effectLst/>
                        </a:rPr>
                        <a:t>USD 15.07</a:t>
                      </a:r>
                      <a:endParaRPr lang="ru-RU" sz="2400">
                        <a:effectLst/>
                        <a:latin typeface="Times New Roman"/>
                        <a:ea typeface="Times New Roman"/>
                      </a:endParaRPr>
                    </a:p>
                  </a:txBody>
                  <a:tcPr marL="64479" marR="64479" marT="0" marB="0" anchor="ctr"/>
                </a:tc>
                <a:tc>
                  <a:txBody>
                    <a:bodyPr/>
                    <a:lstStyle/>
                    <a:p>
                      <a:pPr algn="ctr">
                        <a:spcAft>
                          <a:spcPts val="0"/>
                        </a:spcAft>
                      </a:pPr>
                      <a:r>
                        <a:rPr lang="en-US" sz="1600">
                          <a:effectLst/>
                        </a:rPr>
                        <a:t>USD 13.73</a:t>
                      </a:r>
                      <a:endParaRPr lang="ru-RU" sz="2400">
                        <a:effectLst/>
                        <a:latin typeface="Times New Roman"/>
                        <a:ea typeface="Times New Roman"/>
                      </a:endParaRPr>
                    </a:p>
                  </a:txBody>
                  <a:tcPr marL="64479" marR="64479" marT="0" marB="0" anchor="ctr"/>
                </a:tc>
                <a:tc>
                  <a:txBody>
                    <a:bodyPr/>
                    <a:lstStyle/>
                    <a:p>
                      <a:pPr algn="ctr">
                        <a:spcAft>
                          <a:spcPts val="0"/>
                        </a:spcAft>
                      </a:pPr>
                      <a:r>
                        <a:rPr lang="en-US" sz="1600" dirty="0">
                          <a:effectLst/>
                        </a:rPr>
                        <a:t>USD 12.92</a:t>
                      </a:r>
                      <a:endParaRPr lang="ru-RU" sz="2400" dirty="0">
                        <a:effectLst/>
                        <a:latin typeface="Times New Roman"/>
                        <a:ea typeface="Times New Roman"/>
                      </a:endParaRPr>
                    </a:p>
                  </a:txBody>
                  <a:tcPr marL="64479" marR="64479" marT="0" marB="0" anchor="ctr"/>
                </a:tc>
                <a:tc>
                  <a:txBody>
                    <a:bodyPr/>
                    <a:lstStyle/>
                    <a:p>
                      <a:pPr algn="ctr">
                        <a:spcAft>
                          <a:spcPts val="0"/>
                        </a:spcAft>
                      </a:pPr>
                      <a:r>
                        <a:rPr lang="en-US" sz="1600">
                          <a:effectLst/>
                        </a:rPr>
                        <a:t>USD 9.69</a:t>
                      </a:r>
                      <a:endParaRPr lang="ru-RU" sz="2400">
                        <a:effectLst/>
                        <a:latin typeface="Times New Roman"/>
                        <a:ea typeface="Times New Roman"/>
                      </a:endParaRPr>
                    </a:p>
                  </a:txBody>
                  <a:tcPr marL="64479" marR="64479" marT="0" marB="0" anchor="ctr"/>
                </a:tc>
                <a:tc>
                  <a:txBody>
                    <a:bodyPr/>
                    <a:lstStyle/>
                    <a:p>
                      <a:pPr algn="ctr">
                        <a:spcAft>
                          <a:spcPts val="0"/>
                        </a:spcAft>
                      </a:pPr>
                      <a:r>
                        <a:rPr lang="en-US" sz="1600">
                          <a:effectLst/>
                        </a:rPr>
                        <a:t>USD 12.11</a:t>
                      </a:r>
                      <a:endParaRPr lang="ru-RU" sz="2400">
                        <a:effectLst/>
                        <a:latin typeface="Times New Roman"/>
                        <a:ea typeface="Times New Roman"/>
                      </a:endParaRPr>
                    </a:p>
                  </a:txBody>
                  <a:tcPr marL="64479" marR="64479" marT="0" marB="0" anchor="ctr"/>
                </a:tc>
              </a:tr>
              <a:tr h="345239">
                <a:tc>
                  <a:txBody>
                    <a:bodyPr/>
                    <a:lstStyle/>
                    <a:p>
                      <a:pPr>
                        <a:spcAft>
                          <a:spcPts val="0"/>
                        </a:spcAft>
                      </a:pPr>
                      <a:r>
                        <a:rPr lang="en-US" sz="1600" b="1" dirty="0">
                          <a:effectLst/>
                        </a:rPr>
                        <a:t>Value of the constant </a:t>
                      </a:r>
                      <a:r>
                        <a:rPr lang="en-US" sz="1600" b="1" i="1" dirty="0" smtClean="0">
                          <a:effectLst/>
                        </a:rPr>
                        <a:t>p</a:t>
                      </a:r>
                      <a:endParaRPr lang="ru-RU" sz="2400" b="1" i="1" dirty="0">
                        <a:effectLst/>
                        <a:latin typeface="Times New Roman"/>
                        <a:ea typeface="Times New Roman"/>
                      </a:endParaRPr>
                    </a:p>
                  </a:txBody>
                  <a:tcPr marL="64479" marR="64479" marT="0" marB="0" anchor="ctr">
                    <a:solidFill>
                      <a:schemeClr val="accent3">
                        <a:lumMod val="20000"/>
                        <a:lumOff val="80000"/>
                      </a:schemeClr>
                    </a:solidFill>
                  </a:tcPr>
                </a:tc>
                <a:tc>
                  <a:txBody>
                    <a:bodyPr/>
                    <a:lstStyle/>
                    <a:p>
                      <a:pPr algn="ctr">
                        <a:spcAft>
                          <a:spcPts val="0"/>
                        </a:spcAft>
                      </a:pPr>
                      <a:r>
                        <a:rPr lang="en-US" sz="2000" b="1" dirty="0">
                          <a:effectLst/>
                        </a:rPr>
                        <a:t>0.0834</a:t>
                      </a:r>
                      <a:endParaRPr lang="ru-RU" sz="3200" b="1" dirty="0">
                        <a:effectLst/>
                        <a:latin typeface="Times New Roman"/>
                        <a:ea typeface="Times New Roman"/>
                      </a:endParaRPr>
                    </a:p>
                  </a:txBody>
                  <a:tcPr marL="64479" marR="64479" marT="0" marB="0" anchor="ctr"/>
                </a:tc>
                <a:tc>
                  <a:txBody>
                    <a:bodyPr/>
                    <a:lstStyle/>
                    <a:p>
                      <a:pPr algn="ctr">
                        <a:spcAft>
                          <a:spcPts val="0"/>
                        </a:spcAft>
                      </a:pPr>
                      <a:r>
                        <a:rPr lang="en-US" sz="2000" b="1" dirty="0">
                          <a:effectLst/>
                        </a:rPr>
                        <a:t>0.0831</a:t>
                      </a:r>
                      <a:endParaRPr lang="ru-RU" sz="3200" b="1" dirty="0">
                        <a:effectLst/>
                        <a:latin typeface="Times New Roman"/>
                        <a:ea typeface="Times New Roman"/>
                      </a:endParaRPr>
                    </a:p>
                  </a:txBody>
                  <a:tcPr marL="64479" marR="64479" marT="0" marB="0" anchor="ctr"/>
                </a:tc>
                <a:tc>
                  <a:txBody>
                    <a:bodyPr/>
                    <a:lstStyle/>
                    <a:p>
                      <a:pPr algn="ctr">
                        <a:spcAft>
                          <a:spcPts val="0"/>
                        </a:spcAft>
                      </a:pPr>
                      <a:r>
                        <a:rPr lang="en-US" sz="2000" b="1" dirty="0">
                          <a:effectLst/>
                        </a:rPr>
                        <a:t>0.0803</a:t>
                      </a:r>
                      <a:endParaRPr lang="ru-RU" sz="3200" b="1" dirty="0">
                        <a:effectLst/>
                        <a:latin typeface="Times New Roman"/>
                        <a:ea typeface="Times New Roman"/>
                      </a:endParaRPr>
                    </a:p>
                  </a:txBody>
                  <a:tcPr marL="64479" marR="64479" marT="0" marB="0" anchor="ctr"/>
                </a:tc>
                <a:tc>
                  <a:txBody>
                    <a:bodyPr/>
                    <a:lstStyle/>
                    <a:p>
                      <a:pPr algn="ctr">
                        <a:spcAft>
                          <a:spcPts val="0"/>
                        </a:spcAft>
                      </a:pPr>
                      <a:r>
                        <a:rPr lang="en-US" sz="2000" b="1" dirty="0">
                          <a:effectLst/>
                        </a:rPr>
                        <a:t>0.0809</a:t>
                      </a:r>
                      <a:endParaRPr lang="ru-RU" sz="3200" b="1" dirty="0">
                        <a:effectLst/>
                        <a:latin typeface="Times New Roman"/>
                        <a:ea typeface="Times New Roman"/>
                      </a:endParaRPr>
                    </a:p>
                  </a:txBody>
                  <a:tcPr marL="64479" marR="64479" marT="0" marB="0" anchor="ctr"/>
                </a:tc>
                <a:tc>
                  <a:txBody>
                    <a:bodyPr/>
                    <a:lstStyle/>
                    <a:p>
                      <a:pPr algn="ctr">
                        <a:spcAft>
                          <a:spcPts val="0"/>
                        </a:spcAft>
                      </a:pPr>
                      <a:r>
                        <a:rPr lang="en-US" sz="2000" b="1" dirty="0">
                          <a:effectLst/>
                        </a:rPr>
                        <a:t>0.0793</a:t>
                      </a:r>
                      <a:endParaRPr lang="ru-RU" sz="3200" b="1" dirty="0">
                        <a:effectLst/>
                        <a:latin typeface="Times New Roman"/>
                        <a:ea typeface="Times New Roman"/>
                      </a:endParaRPr>
                    </a:p>
                  </a:txBody>
                  <a:tcPr marL="64479" marR="64479" marT="0" marB="0" anchor="ctr"/>
                </a:tc>
              </a:tr>
              <a:tr h="492244">
                <a:tc>
                  <a:txBody>
                    <a:bodyPr/>
                    <a:lstStyle/>
                    <a:p>
                      <a:pPr>
                        <a:spcAft>
                          <a:spcPts val="0"/>
                        </a:spcAft>
                      </a:pPr>
                      <a:r>
                        <a:rPr lang="en-US" sz="1600" dirty="0">
                          <a:effectLst/>
                        </a:rPr>
                        <a:t>The average value of the constant p from 5 states</a:t>
                      </a:r>
                      <a:endParaRPr lang="ru-RU" sz="2400" dirty="0">
                        <a:effectLst/>
                        <a:latin typeface="Times New Roman"/>
                        <a:ea typeface="Times New Roman"/>
                      </a:endParaRPr>
                    </a:p>
                  </a:txBody>
                  <a:tcPr marL="64479" marR="64479" marT="0" marB="0" anchor="ctr">
                    <a:solidFill>
                      <a:schemeClr val="accent3">
                        <a:lumMod val="20000"/>
                        <a:lumOff val="80000"/>
                      </a:schemeClr>
                    </a:solidFill>
                  </a:tcPr>
                </a:tc>
                <a:tc gridSpan="5">
                  <a:txBody>
                    <a:bodyPr/>
                    <a:lstStyle/>
                    <a:p>
                      <a:pPr algn="ctr">
                        <a:spcAft>
                          <a:spcPts val="0"/>
                        </a:spcAft>
                      </a:pPr>
                      <a:r>
                        <a:rPr lang="en-US" sz="2000" dirty="0">
                          <a:effectLst/>
                        </a:rPr>
                        <a:t>0.0814</a:t>
                      </a:r>
                      <a:endParaRPr lang="ru-RU" sz="3200" dirty="0">
                        <a:effectLst/>
                        <a:latin typeface="Times New Roman"/>
                        <a:ea typeface="Times New Roman"/>
                      </a:endParaRPr>
                    </a:p>
                  </a:txBody>
                  <a:tcPr marL="64479" marR="64479"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bl>
          </a:graphicData>
        </a:graphic>
      </p:graphicFrame>
      <p:sp>
        <p:nvSpPr>
          <p:cNvPr id="5" name="Прямоугольник 4"/>
          <p:cNvSpPr/>
          <p:nvPr/>
        </p:nvSpPr>
        <p:spPr>
          <a:xfrm>
            <a:off x="179512" y="1484784"/>
            <a:ext cx="8784976" cy="461665"/>
          </a:xfrm>
          <a:prstGeom prst="rect">
            <a:avLst/>
          </a:prstGeom>
        </p:spPr>
        <p:txBody>
          <a:bodyPr wrap="square">
            <a:spAutoFit/>
          </a:bodyPr>
          <a:lstStyle/>
          <a:p>
            <a:pPr algn="ctr"/>
            <a:r>
              <a:rPr lang="en-US" sz="2400" b="1" dirty="0">
                <a:latin typeface="Times New Roman" pitchFamily="18" charset="0"/>
                <a:cs typeface="Times New Roman" pitchFamily="18" charset="0"/>
              </a:rPr>
              <a:t>Table 1. </a:t>
            </a:r>
            <a:r>
              <a:rPr lang="en-US" sz="2400" dirty="0">
                <a:latin typeface="Times New Roman" pitchFamily="18" charset="0"/>
                <a:cs typeface="Times New Roman" pitchFamily="18" charset="0"/>
              </a:rPr>
              <a:t>Calculations of the constant for selected states (2020)</a:t>
            </a:r>
            <a:endParaRPr lang="ru-RU" sz="2400" dirty="0">
              <a:latin typeface="Times New Roman" pitchFamily="18" charset="0"/>
              <a:cs typeface="Times New Roman" pitchFamily="18" charset="0"/>
            </a:endParaRPr>
          </a:p>
        </p:txBody>
      </p:sp>
      <p:sp>
        <p:nvSpPr>
          <p:cNvPr id="8" name="Прямоугольник 7"/>
          <p:cNvSpPr/>
          <p:nvPr/>
        </p:nvSpPr>
        <p:spPr>
          <a:xfrm>
            <a:off x="35496" y="5685251"/>
            <a:ext cx="8754122" cy="707886"/>
          </a:xfrm>
          <a:prstGeom prst="rect">
            <a:avLst/>
          </a:prstGeom>
        </p:spPr>
        <p:txBody>
          <a:bodyPr wrap="square">
            <a:spAutoFit/>
          </a:bodyPr>
          <a:lstStyle/>
          <a:p>
            <a:r>
              <a:rPr lang="en-US" sz="2000" dirty="0"/>
              <a:t>* The statutory hourly wage was increased by the percentage of contributions </a:t>
            </a:r>
            <a:endParaRPr lang="pl-PL" sz="2000" dirty="0" smtClean="0"/>
          </a:p>
          <a:p>
            <a:r>
              <a:rPr lang="en-US" sz="2000" dirty="0" smtClean="0"/>
              <a:t>(</a:t>
            </a:r>
            <a:r>
              <a:rPr lang="en-US" sz="2000" dirty="0"/>
              <a:t>Social Security Tax and Medicare Tax) paid by the employer (7.65%).</a:t>
            </a:r>
            <a:endParaRPr lang="ru-RU" sz="2000" dirty="0"/>
          </a:p>
        </p:txBody>
      </p:sp>
    </p:spTree>
    <p:extLst>
      <p:ext uri="{BB962C8B-B14F-4D97-AF65-F5344CB8AC3E}">
        <p14:creationId xmlns:p14="http://schemas.microsoft.com/office/powerpoint/2010/main" val="26433844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476695"/>
            <a:ext cx="8229600" cy="720056"/>
          </a:xfrm>
        </p:spPr>
        <p:txBody>
          <a:bodyPr>
            <a:noAutofit/>
          </a:bodyPr>
          <a:lstStyle/>
          <a:p>
            <a:r>
              <a:rPr lang="en-US" sz="3600" b="1" dirty="0">
                <a:solidFill>
                  <a:schemeClr val="accent6">
                    <a:lumMod val="75000"/>
                  </a:schemeClr>
                </a:solidFill>
                <a:latin typeface="Times New Roman" pitchFamily="18" charset="0"/>
                <a:cs typeface="Times New Roman" pitchFamily="18" charset="0"/>
              </a:rPr>
              <a:t>Estimating the constant based on wage expectations in </a:t>
            </a:r>
            <a:r>
              <a:rPr lang="en-US" sz="3600" b="1" dirty="0" smtClean="0">
                <a:solidFill>
                  <a:schemeClr val="accent6">
                    <a:lumMod val="75000"/>
                  </a:schemeClr>
                </a:solidFill>
                <a:latin typeface="Times New Roman" pitchFamily="18" charset="0"/>
                <a:cs typeface="Times New Roman" pitchFamily="18" charset="0"/>
              </a:rPr>
              <a:t>Ukraine</a:t>
            </a:r>
            <a:endParaRPr lang="en-US" sz="3600" b="1" dirty="0">
              <a:solidFill>
                <a:schemeClr val="accent6">
                  <a:lumMod val="75000"/>
                </a:schemeClr>
              </a:solidFill>
              <a:latin typeface="Times New Roman" pitchFamily="18" charset="0"/>
              <a:cs typeface="Times New Roman"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179512" y="1988840"/>
            <a:ext cx="8784976" cy="830997"/>
          </a:xfrm>
          <a:prstGeom prst="rect">
            <a:avLst/>
          </a:prstGeom>
        </p:spPr>
        <p:txBody>
          <a:bodyPr wrap="square">
            <a:spAutoFit/>
          </a:bodyPr>
          <a:lstStyle/>
          <a:p>
            <a:pPr algn="ctr"/>
            <a:r>
              <a:rPr lang="en-US" sz="2400" b="1" dirty="0">
                <a:latin typeface="Times New Roman" pitchFamily="18" charset="0"/>
                <a:cs typeface="Times New Roman" pitchFamily="18" charset="0"/>
              </a:rPr>
              <a:t>Table </a:t>
            </a:r>
            <a:r>
              <a:rPr lang="pl-PL" sz="2400" b="1" dirty="0" smtClean="0">
                <a:latin typeface="Times New Roman" pitchFamily="18" charset="0"/>
                <a:cs typeface="Times New Roman" pitchFamily="18" charset="0"/>
              </a:rPr>
              <a:t>2</a:t>
            </a:r>
            <a:r>
              <a:rPr lang="en-US" sz="2400" b="1"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The results of statistical calculations of the average value of constant p (group size - 3.920 people, confidence level - 0.999))</a:t>
            </a:r>
            <a:endParaRPr lang="ru-RU" sz="2400" b="1" dirty="0">
              <a:latin typeface="Times New Roman" pitchFamily="18" charset="0"/>
              <a:cs typeface="Times New Roman" pitchFamily="18" charset="0"/>
            </a:endParaRPr>
          </a:p>
        </p:txBody>
      </p:sp>
      <p:graphicFrame>
        <p:nvGraphicFramePr>
          <p:cNvPr id="7" name="Таблица 6"/>
          <p:cNvGraphicFramePr>
            <a:graphicFrameLocks noGrp="1"/>
          </p:cNvGraphicFramePr>
          <p:nvPr>
            <p:extLst>
              <p:ext uri="{D42A27DB-BD31-4B8C-83A1-F6EECF244321}">
                <p14:modId xmlns:p14="http://schemas.microsoft.com/office/powerpoint/2010/main" val="909724012"/>
              </p:ext>
            </p:extLst>
          </p:nvPr>
        </p:nvGraphicFramePr>
        <p:xfrm>
          <a:off x="151046" y="3006244"/>
          <a:ext cx="8856984" cy="2016224"/>
        </p:xfrm>
        <a:graphic>
          <a:graphicData uri="http://schemas.openxmlformats.org/drawingml/2006/table">
            <a:tbl>
              <a:tblPr firstRow="1" firstCol="1" bandRow="1" bandCol="1">
                <a:tableStyleId>{5940675A-B579-460E-94D1-54222C63F5DA}</a:tableStyleId>
              </a:tblPr>
              <a:tblGrid>
                <a:gridCol w="2007139"/>
                <a:gridCol w="1305229"/>
                <a:gridCol w="1503678"/>
                <a:gridCol w="1551837"/>
                <a:gridCol w="1264965"/>
                <a:gridCol w="1224136"/>
              </a:tblGrid>
              <a:tr h="1278662">
                <a:tc>
                  <a:txBody>
                    <a:bodyPr/>
                    <a:lstStyle/>
                    <a:p>
                      <a:pPr algn="ctr">
                        <a:spcAft>
                          <a:spcPts val="0"/>
                        </a:spcAft>
                        <a:tabLst>
                          <a:tab pos="3060065" algn="ctr"/>
                        </a:tabLst>
                      </a:pPr>
                      <a:r>
                        <a:rPr lang="en-US" sz="2000" dirty="0">
                          <a:effectLst/>
                        </a:rPr>
                        <a:t>Statistical quantities</a:t>
                      </a:r>
                      <a:endParaRPr lang="ru-RU" sz="3200" dirty="0">
                        <a:effectLst/>
                        <a:latin typeface="Times New Roman"/>
                        <a:ea typeface="Times New Roman"/>
                      </a:endParaRPr>
                    </a:p>
                  </a:txBody>
                  <a:tcPr marL="68580" marR="68580" marT="0" marB="0" anchor="ctr">
                    <a:solidFill>
                      <a:schemeClr val="accent3">
                        <a:lumMod val="20000"/>
                        <a:lumOff val="80000"/>
                      </a:schemeClr>
                    </a:solidFill>
                  </a:tcPr>
                </a:tc>
                <a:tc>
                  <a:txBody>
                    <a:bodyPr/>
                    <a:lstStyle/>
                    <a:p>
                      <a:pPr algn="ctr">
                        <a:spcAft>
                          <a:spcPts val="0"/>
                        </a:spcAft>
                        <a:tabLst>
                          <a:tab pos="3060065" algn="ctr"/>
                        </a:tabLst>
                      </a:pPr>
                      <a:r>
                        <a:rPr lang="en-US" sz="2000" dirty="0">
                          <a:effectLst/>
                        </a:rPr>
                        <a:t>Average value</a:t>
                      </a:r>
                      <a:endParaRPr lang="ru-RU" sz="3200" dirty="0">
                        <a:effectLst/>
                        <a:latin typeface="Times New Roman"/>
                        <a:ea typeface="Times New Roman"/>
                      </a:endParaRPr>
                    </a:p>
                  </a:txBody>
                  <a:tcPr marL="68580" marR="68580" marT="0" marB="0" anchor="ctr">
                    <a:solidFill>
                      <a:schemeClr val="accent3">
                        <a:lumMod val="20000"/>
                        <a:lumOff val="80000"/>
                      </a:schemeClr>
                    </a:solidFill>
                  </a:tcPr>
                </a:tc>
                <a:tc>
                  <a:txBody>
                    <a:bodyPr/>
                    <a:lstStyle/>
                    <a:p>
                      <a:pPr algn="ctr">
                        <a:spcAft>
                          <a:spcPts val="0"/>
                        </a:spcAft>
                        <a:tabLst>
                          <a:tab pos="3060065" algn="ctr"/>
                        </a:tabLst>
                      </a:pPr>
                      <a:r>
                        <a:rPr lang="en-US" sz="2000" dirty="0">
                          <a:effectLst/>
                        </a:rPr>
                        <a:t>Lower confidence interval value</a:t>
                      </a:r>
                      <a:endParaRPr lang="ru-RU" sz="3200" dirty="0">
                        <a:effectLst/>
                        <a:latin typeface="Times New Roman"/>
                        <a:ea typeface="Times New Roman"/>
                      </a:endParaRPr>
                    </a:p>
                  </a:txBody>
                  <a:tcPr marL="68580" marR="68580" marT="0" marB="0" anchor="ctr">
                    <a:solidFill>
                      <a:schemeClr val="accent3">
                        <a:lumMod val="20000"/>
                        <a:lumOff val="80000"/>
                      </a:schemeClr>
                    </a:solidFill>
                  </a:tcPr>
                </a:tc>
                <a:tc>
                  <a:txBody>
                    <a:bodyPr/>
                    <a:lstStyle/>
                    <a:p>
                      <a:pPr algn="ctr">
                        <a:spcAft>
                          <a:spcPts val="0"/>
                        </a:spcAft>
                        <a:tabLst>
                          <a:tab pos="3060065" algn="ctr"/>
                        </a:tabLst>
                      </a:pPr>
                      <a:r>
                        <a:rPr lang="en-US" sz="2000" dirty="0">
                          <a:effectLst/>
                        </a:rPr>
                        <a:t>Upper confidence interval value</a:t>
                      </a:r>
                      <a:endParaRPr lang="ru-RU" sz="3200" dirty="0">
                        <a:effectLst/>
                        <a:latin typeface="Times New Roman"/>
                        <a:ea typeface="Times New Roman"/>
                      </a:endParaRPr>
                    </a:p>
                  </a:txBody>
                  <a:tcPr marL="68580" marR="68580" marT="0" marB="0" anchor="ctr">
                    <a:solidFill>
                      <a:schemeClr val="accent3">
                        <a:lumMod val="20000"/>
                        <a:lumOff val="80000"/>
                      </a:schemeClr>
                    </a:solidFill>
                  </a:tcPr>
                </a:tc>
                <a:tc>
                  <a:txBody>
                    <a:bodyPr/>
                    <a:lstStyle/>
                    <a:p>
                      <a:pPr algn="ctr">
                        <a:spcAft>
                          <a:spcPts val="0"/>
                        </a:spcAft>
                        <a:tabLst>
                          <a:tab pos="3060065" algn="ctr"/>
                        </a:tabLst>
                      </a:pPr>
                      <a:r>
                        <a:rPr lang="en-US" sz="2000" dirty="0">
                          <a:effectLst/>
                        </a:rPr>
                        <a:t>Standard deviation</a:t>
                      </a:r>
                      <a:endParaRPr lang="ru-RU" sz="3200" dirty="0">
                        <a:effectLst/>
                        <a:latin typeface="Times New Roman"/>
                        <a:ea typeface="Times New Roman"/>
                      </a:endParaRPr>
                    </a:p>
                  </a:txBody>
                  <a:tcPr marL="68580" marR="68580" marT="0" marB="0" anchor="ctr">
                    <a:solidFill>
                      <a:schemeClr val="accent3">
                        <a:lumMod val="20000"/>
                        <a:lumOff val="80000"/>
                      </a:schemeClr>
                    </a:solidFill>
                  </a:tcPr>
                </a:tc>
                <a:tc>
                  <a:txBody>
                    <a:bodyPr/>
                    <a:lstStyle/>
                    <a:p>
                      <a:pPr algn="ctr">
                        <a:spcAft>
                          <a:spcPts val="0"/>
                        </a:spcAft>
                        <a:tabLst>
                          <a:tab pos="3060065" algn="ctr"/>
                        </a:tabLst>
                      </a:pPr>
                      <a:r>
                        <a:rPr lang="en-US" sz="2000" dirty="0">
                          <a:effectLst/>
                        </a:rPr>
                        <a:t>Median</a:t>
                      </a:r>
                      <a:endParaRPr lang="ru-RU" sz="3200" dirty="0">
                        <a:effectLst/>
                        <a:latin typeface="Times New Roman"/>
                        <a:ea typeface="Times New Roman"/>
                      </a:endParaRPr>
                    </a:p>
                  </a:txBody>
                  <a:tcPr marL="68580" marR="68580" marT="0" marB="0" anchor="ctr">
                    <a:solidFill>
                      <a:schemeClr val="accent3">
                        <a:lumMod val="20000"/>
                        <a:lumOff val="80000"/>
                      </a:schemeClr>
                    </a:solidFill>
                  </a:tcPr>
                </a:tc>
              </a:tr>
              <a:tr h="737562">
                <a:tc>
                  <a:txBody>
                    <a:bodyPr/>
                    <a:lstStyle/>
                    <a:p>
                      <a:pPr>
                        <a:spcAft>
                          <a:spcPts val="0"/>
                        </a:spcAft>
                        <a:tabLst>
                          <a:tab pos="3060065" algn="ctr"/>
                        </a:tabLst>
                      </a:pPr>
                      <a:r>
                        <a:rPr lang="en-US" sz="2200" dirty="0">
                          <a:effectLst/>
                        </a:rPr>
                        <a:t>The constant p</a:t>
                      </a:r>
                      <a:endParaRPr lang="ru-RU" sz="2200" dirty="0">
                        <a:effectLst/>
                        <a:latin typeface="Times New Roman"/>
                        <a:ea typeface="Times New Roman"/>
                      </a:endParaRPr>
                    </a:p>
                  </a:txBody>
                  <a:tcPr marL="68580" marR="68580" marT="0" marB="0" anchor="ctr"/>
                </a:tc>
                <a:tc>
                  <a:txBody>
                    <a:bodyPr/>
                    <a:lstStyle/>
                    <a:p>
                      <a:pPr algn="ctr">
                        <a:spcAft>
                          <a:spcPts val="0"/>
                        </a:spcAft>
                        <a:tabLst>
                          <a:tab pos="3060065" algn="ctr"/>
                        </a:tabLst>
                      </a:pPr>
                      <a:r>
                        <a:rPr lang="en-US" sz="2200" dirty="0">
                          <a:effectLst/>
                        </a:rPr>
                        <a:t>0.079977</a:t>
                      </a:r>
                      <a:endParaRPr lang="ru-RU" sz="2200" dirty="0">
                        <a:effectLst/>
                        <a:latin typeface="Times New Roman"/>
                        <a:ea typeface="Times New Roman"/>
                      </a:endParaRPr>
                    </a:p>
                  </a:txBody>
                  <a:tcPr marL="68580" marR="68580" marT="0" marB="0" anchor="ctr"/>
                </a:tc>
                <a:tc>
                  <a:txBody>
                    <a:bodyPr/>
                    <a:lstStyle/>
                    <a:p>
                      <a:pPr algn="ctr">
                        <a:spcAft>
                          <a:spcPts val="0"/>
                        </a:spcAft>
                        <a:tabLst>
                          <a:tab pos="3060065" algn="ctr"/>
                        </a:tabLst>
                      </a:pPr>
                      <a:r>
                        <a:rPr lang="en-US" sz="2200" dirty="0">
                          <a:effectLst/>
                        </a:rPr>
                        <a:t>0.079702</a:t>
                      </a:r>
                      <a:endParaRPr lang="ru-RU" sz="2200" dirty="0">
                        <a:effectLst/>
                        <a:latin typeface="Times New Roman"/>
                        <a:ea typeface="Times New Roman"/>
                      </a:endParaRPr>
                    </a:p>
                  </a:txBody>
                  <a:tcPr marL="68580" marR="68580" marT="0" marB="0" anchor="ctr"/>
                </a:tc>
                <a:tc>
                  <a:txBody>
                    <a:bodyPr/>
                    <a:lstStyle/>
                    <a:p>
                      <a:pPr algn="ctr">
                        <a:spcAft>
                          <a:spcPts val="0"/>
                        </a:spcAft>
                        <a:tabLst>
                          <a:tab pos="3060065" algn="ctr"/>
                        </a:tabLst>
                      </a:pPr>
                      <a:r>
                        <a:rPr lang="en-US" sz="2200" dirty="0">
                          <a:effectLst/>
                        </a:rPr>
                        <a:t>0.080252</a:t>
                      </a:r>
                      <a:endParaRPr lang="ru-RU" sz="2200" dirty="0">
                        <a:effectLst/>
                        <a:latin typeface="Times New Roman"/>
                        <a:ea typeface="Times New Roman"/>
                      </a:endParaRPr>
                    </a:p>
                  </a:txBody>
                  <a:tcPr marL="68580" marR="68580" marT="0" marB="0" anchor="ctr"/>
                </a:tc>
                <a:tc>
                  <a:txBody>
                    <a:bodyPr/>
                    <a:lstStyle/>
                    <a:p>
                      <a:pPr algn="ctr">
                        <a:spcAft>
                          <a:spcPts val="0"/>
                        </a:spcAft>
                        <a:tabLst>
                          <a:tab pos="3060065" algn="ctr"/>
                        </a:tabLst>
                      </a:pPr>
                      <a:r>
                        <a:rPr lang="en-US" sz="2200" dirty="0">
                          <a:effectLst/>
                        </a:rPr>
                        <a:t>0.005237</a:t>
                      </a:r>
                      <a:endParaRPr lang="ru-RU" sz="2200" dirty="0">
                        <a:effectLst/>
                        <a:latin typeface="Times New Roman"/>
                        <a:ea typeface="Times New Roman"/>
                      </a:endParaRPr>
                    </a:p>
                  </a:txBody>
                  <a:tcPr marL="68580" marR="68580" marT="0" marB="0" anchor="ctr"/>
                </a:tc>
                <a:tc>
                  <a:txBody>
                    <a:bodyPr/>
                    <a:lstStyle/>
                    <a:p>
                      <a:pPr algn="ctr">
                        <a:spcAft>
                          <a:spcPts val="0"/>
                        </a:spcAft>
                        <a:tabLst>
                          <a:tab pos="3060065" algn="ctr"/>
                        </a:tabLst>
                      </a:pPr>
                      <a:r>
                        <a:rPr lang="en-US" sz="2200" dirty="0">
                          <a:effectLst/>
                        </a:rPr>
                        <a:t>0.079658</a:t>
                      </a:r>
                      <a:endParaRPr lang="ru-RU" sz="2200" dirty="0">
                        <a:effectLst/>
                        <a:latin typeface="Times New Roman"/>
                        <a:ea typeface="Times New Roman"/>
                      </a:endParaRPr>
                    </a:p>
                  </a:txBody>
                  <a:tcPr marL="68580" marR="68580" marT="0" marB="0" anchor="ctr"/>
                </a:tc>
              </a:tr>
            </a:tbl>
          </a:graphicData>
        </a:graphic>
      </p:graphicFrame>
      <p:cxnSp>
        <p:nvCxnSpPr>
          <p:cNvPr id="15" name="Прямая соединительная линия 14"/>
          <p:cNvCxnSpPr/>
          <p:nvPr/>
        </p:nvCxnSpPr>
        <p:spPr>
          <a:xfrm>
            <a:off x="2253230" y="4797152"/>
            <a:ext cx="648072" cy="0"/>
          </a:xfrm>
          <a:prstGeom prst="line">
            <a:avLst/>
          </a:prstGeom>
          <a:ln w="317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8" name="Прямая соединительная линия 17"/>
          <p:cNvCxnSpPr/>
          <p:nvPr/>
        </p:nvCxnSpPr>
        <p:spPr>
          <a:xfrm>
            <a:off x="3650410" y="4797152"/>
            <a:ext cx="648072" cy="0"/>
          </a:xfrm>
          <a:prstGeom prst="line">
            <a:avLst/>
          </a:prstGeom>
          <a:ln w="317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9" name="Прямая соединительная линия 18"/>
          <p:cNvCxnSpPr/>
          <p:nvPr/>
        </p:nvCxnSpPr>
        <p:spPr>
          <a:xfrm>
            <a:off x="5191044" y="4797152"/>
            <a:ext cx="648072" cy="0"/>
          </a:xfrm>
          <a:prstGeom prst="line">
            <a:avLst/>
          </a:prstGeom>
          <a:ln w="317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1" name="Прямая соединительная линия 20"/>
          <p:cNvCxnSpPr/>
          <p:nvPr/>
        </p:nvCxnSpPr>
        <p:spPr>
          <a:xfrm>
            <a:off x="7869854" y="4797152"/>
            <a:ext cx="648072" cy="0"/>
          </a:xfrm>
          <a:prstGeom prst="line">
            <a:avLst/>
          </a:prstGeom>
          <a:ln w="317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2" name="Прямоугольник 21"/>
          <p:cNvSpPr/>
          <p:nvPr/>
        </p:nvSpPr>
        <p:spPr>
          <a:xfrm>
            <a:off x="267803" y="5498068"/>
            <a:ext cx="8696686" cy="523220"/>
          </a:xfrm>
          <a:prstGeom prst="rect">
            <a:avLst/>
          </a:prstGeom>
        </p:spPr>
        <p:txBody>
          <a:bodyPr wrap="square">
            <a:spAutoFit/>
          </a:bodyPr>
          <a:lstStyle/>
          <a:p>
            <a:pPr algn="ctr"/>
            <a:r>
              <a:rPr lang="en-US" sz="2800" dirty="0">
                <a:solidFill>
                  <a:srgbClr val="FF0000"/>
                </a:solidFill>
              </a:rPr>
              <a:t>Please draw your attention as the values are close to </a:t>
            </a:r>
            <a:r>
              <a:rPr lang="en-US" sz="2800" b="1" u="sng" dirty="0" smtClean="0">
                <a:solidFill>
                  <a:srgbClr val="FF0000"/>
                </a:solidFill>
              </a:rPr>
              <a:t>0.08</a:t>
            </a:r>
            <a:endParaRPr lang="ru-RU" sz="2800" b="1" u="sng" dirty="0">
              <a:solidFill>
                <a:srgbClr val="FF0000"/>
              </a:solidFill>
            </a:endParaRPr>
          </a:p>
        </p:txBody>
      </p:sp>
    </p:spTree>
    <p:extLst>
      <p:ext uri="{BB962C8B-B14F-4D97-AF65-F5344CB8AC3E}">
        <p14:creationId xmlns:p14="http://schemas.microsoft.com/office/powerpoint/2010/main" val="34281422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476695"/>
            <a:ext cx="8229600" cy="720056"/>
          </a:xfrm>
        </p:spPr>
        <p:txBody>
          <a:bodyPr>
            <a:noAutofit/>
          </a:bodyPr>
          <a:lstStyle/>
          <a:p>
            <a:r>
              <a:rPr lang="en-US" sz="3600" b="1" dirty="0">
                <a:solidFill>
                  <a:schemeClr val="accent6">
                    <a:lumMod val="75000"/>
                  </a:schemeClr>
                </a:solidFill>
                <a:latin typeface="Times New Roman" pitchFamily="18" charset="0"/>
                <a:cs typeface="Times New Roman" pitchFamily="18" charset="0"/>
              </a:rPr>
              <a:t>Estimating the constant based on wage expectations in </a:t>
            </a:r>
            <a:r>
              <a:rPr lang="en-US" sz="3600" b="1" dirty="0" smtClean="0">
                <a:solidFill>
                  <a:schemeClr val="accent6">
                    <a:lumMod val="75000"/>
                  </a:schemeClr>
                </a:solidFill>
                <a:latin typeface="Times New Roman" pitchFamily="18" charset="0"/>
                <a:cs typeface="Times New Roman" pitchFamily="18" charset="0"/>
              </a:rPr>
              <a:t>Ukraine</a:t>
            </a:r>
            <a:r>
              <a:rPr lang="pl-PL" sz="3600" b="1" dirty="0" smtClean="0">
                <a:solidFill>
                  <a:schemeClr val="accent6">
                    <a:lumMod val="75000"/>
                  </a:schemeClr>
                </a:solidFill>
                <a:latin typeface="Times New Roman" pitchFamily="18" charset="0"/>
                <a:cs typeface="Times New Roman" pitchFamily="18" charset="0"/>
              </a:rPr>
              <a:t> </a:t>
            </a:r>
            <a:br>
              <a:rPr lang="pl-PL" sz="3600" b="1" dirty="0" smtClean="0">
                <a:solidFill>
                  <a:schemeClr val="accent6">
                    <a:lumMod val="75000"/>
                  </a:schemeClr>
                </a:solidFill>
                <a:latin typeface="Times New Roman" pitchFamily="18" charset="0"/>
                <a:cs typeface="Times New Roman" pitchFamily="18" charset="0"/>
              </a:rPr>
            </a:br>
            <a:r>
              <a:rPr lang="pl-PL" sz="2400" b="1" dirty="0" smtClean="0">
                <a:solidFill>
                  <a:schemeClr val="accent6">
                    <a:lumMod val="75000"/>
                  </a:schemeClr>
                </a:solidFill>
                <a:latin typeface="Times New Roman" pitchFamily="18" charset="0"/>
                <a:cs typeface="Times New Roman" pitchFamily="18" charset="0"/>
              </a:rPr>
              <a:t>(</a:t>
            </a:r>
            <a:r>
              <a:rPr lang="en-US" sz="2400" b="1" dirty="0">
                <a:solidFill>
                  <a:schemeClr val="accent6">
                    <a:lumMod val="75000"/>
                  </a:schemeClr>
                </a:solidFill>
                <a:latin typeface="Times New Roman" pitchFamily="18" charset="0"/>
                <a:cs typeface="Times New Roman" pitchFamily="18" charset="0"/>
              </a:rPr>
              <a:t>S. </a:t>
            </a:r>
            <a:r>
              <a:rPr lang="en-US" sz="2400" b="1" dirty="0" err="1">
                <a:solidFill>
                  <a:schemeClr val="accent6">
                    <a:lumMod val="75000"/>
                  </a:schemeClr>
                </a:solidFill>
                <a:latin typeface="Times New Roman" pitchFamily="18" charset="0"/>
                <a:cs typeface="Times New Roman" pitchFamily="18" charset="0"/>
              </a:rPr>
              <a:t>Banach</a:t>
            </a:r>
            <a:r>
              <a:rPr lang="en-US" sz="2400" b="1" dirty="0">
                <a:solidFill>
                  <a:schemeClr val="accent6">
                    <a:lumMod val="75000"/>
                  </a:schemeClr>
                </a:solidFill>
                <a:latin typeface="Times New Roman" pitchFamily="18" charset="0"/>
                <a:cs typeface="Times New Roman" pitchFamily="18" charset="0"/>
              </a:rPr>
              <a:t> theorem</a:t>
            </a:r>
            <a:r>
              <a:rPr lang="pl-PL" sz="2400" b="1" dirty="0">
                <a:solidFill>
                  <a:schemeClr val="accent6">
                    <a:lumMod val="75000"/>
                  </a:schemeClr>
                </a:solidFill>
                <a:latin typeface="Times New Roman" pitchFamily="18" charset="0"/>
                <a:cs typeface="Times New Roman" pitchFamily="18" charset="0"/>
              </a:rPr>
              <a:t>)</a:t>
            </a:r>
            <a:endParaRPr lang="en-US" sz="2400" b="1" dirty="0">
              <a:solidFill>
                <a:schemeClr val="accent6">
                  <a:lumMod val="75000"/>
                </a:schemeClr>
              </a:solidFill>
              <a:latin typeface="Times New Roman" pitchFamily="18" charset="0"/>
              <a:cs typeface="Times New Roman"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178385" y="1601499"/>
            <a:ext cx="8784976" cy="5139869"/>
          </a:xfrm>
          <a:prstGeom prst="rect">
            <a:avLst/>
          </a:prstGeom>
        </p:spPr>
        <p:txBody>
          <a:bodyPr wrap="square">
            <a:spAutoFit/>
          </a:bodyPr>
          <a:lstStyle/>
          <a:p>
            <a:pPr algn="just"/>
            <a:r>
              <a:rPr lang="pl-PL" sz="2800" dirty="0" smtClean="0"/>
              <a:t>	</a:t>
            </a:r>
            <a:r>
              <a:rPr lang="en-US" sz="2800" dirty="0" smtClean="0"/>
              <a:t>Using </a:t>
            </a:r>
            <a:r>
              <a:rPr lang="en-US" sz="2800" dirty="0"/>
              <a:t>the </a:t>
            </a:r>
            <a:r>
              <a:rPr lang="en-US" sz="2800" dirty="0" err="1"/>
              <a:t>Banach</a:t>
            </a:r>
            <a:r>
              <a:rPr lang="en-US" sz="2800" dirty="0"/>
              <a:t> simple iteration method for the survey data set, the basic equation W (p) = p × H(p) was transformed to the form p = g(p), obtaining the function:</a:t>
            </a:r>
            <a:endParaRPr lang="ru-RU" sz="2800" dirty="0"/>
          </a:p>
          <a:p>
            <a:pPr algn="ctr">
              <a:spcBef>
                <a:spcPts val="1200"/>
              </a:spcBef>
              <a:spcAft>
                <a:spcPts val="1200"/>
              </a:spcAft>
            </a:pPr>
            <a:r>
              <a:rPr lang="en-US" sz="2800" b="1" dirty="0"/>
              <a:t>p = (</a:t>
            </a:r>
            <a:r>
              <a:rPr lang="en-US" sz="2800" dirty="0"/>
              <a:t>W/</a:t>
            </a:r>
            <a:r>
              <a:rPr lang="en-US" sz="2800" b="1" dirty="0"/>
              <a:t>[</a:t>
            </a:r>
            <a:r>
              <a:rPr lang="en-US" sz="2800" dirty="0"/>
              <a:t>H(p) + p</a:t>
            </a:r>
            <a:r>
              <a:rPr lang="en-US" sz="2800" b="1" dirty="0"/>
              <a:t>])/</a:t>
            </a:r>
            <a:r>
              <a:rPr lang="en-US" sz="2800" b="1" dirty="0" smtClean="0"/>
              <a:t>2</a:t>
            </a:r>
            <a:endParaRPr lang="ru-RU" sz="2800" b="1" dirty="0"/>
          </a:p>
          <a:p>
            <a:pPr algn="just"/>
            <a:r>
              <a:rPr lang="pl-PL" sz="2800" dirty="0" smtClean="0"/>
              <a:t>	</a:t>
            </a:r>
            <a:r>
              <a:rPr lang="en-US" sz="2800" dirty="0" smtClean="0"/>
              <a:t>After </a:t>
            </a:r>
            <a:r>
              <a:rPr lang="en-US" sz="2800" dirty="0"/>
              <a:t>six approximations, the zero value of the function was obtained (a fixed point was reached) for all survey items. The obtained fixed points of the examined function were in the range [0.07441 - 0.01198] giving the average value of the searched worth at the level of </a:t>
            </a:r>
            <a:r>
              <a:rPr lang="en-US" sz="2800" b="1" dirty="0"/>
              <a:t>0.0799</a:t>
            </a:r>
            <a:r>
              <a:rPr lang="en-US" sz="2800" dirty="0"/>
              <a:t>. Around this worth was identified the largest concentration of calculation results</a:t>
            </a:r>
            <a:r>
              <a:rPr lang="en-US" sz="2800" dirty="0" smtClean="0"/>
              <a:t>.</a:t>
            </a:r>
            <a:endParaRPr lang="ru-RU" sz="2800" b="1" dirty="0"/>
          </a:p>
        </p:txBody>
      </p:sp>
    </p:spTree>
    <p:extLst>
      <p:ext uri="{BB962C8B-B14F-4D97-AF65-F5344CB8AC3E}">
        <p14:creationId xmlns:p14="http://schemas.microsoft.com/office/powerpoint/2010/main" val="9844409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2924968"/>
            <a:ext cx="8229600" cy="720056"/>
          </a:xfrm>
        </p:spPr>
        <p:txBody>
          <a:bodyPr>
            <a:noAutofit/>
          </a:bodyPr>
          <a:lstStyle/>
          <a:p>
            <a:r>
              <a:rPr lang="pl-PL" sz="5400" b="1" dirty="0" smtClean="0">
                <a:solidFill>
                  <a:schemeClr val="accent6">
                    <a:lumMod val="75000"/>
                  </a:schemeClr>
                </a:solidFill>
                <a:latin typeface="Times New Roman" pitchFamily="18" charset="0"/>
                <a:cs typeface="Times New Roman" pitchFamily="18" charset="0"/>
              </a:rPr>
              <a:t>Other </a:t>
            </a:r>
            <a:r>
              <a:rPr lang="en-US" sz="5400" b="1" dirty="0" smtClean="0">
                <a:solidFill>
                  <a:schemeClr val="accent6">
                    <a:lumMod val="75000"/>
                  </a:schemeClr>
                </a:solidFill>
                <a:latin typeface="Times New Roman" pitchFamily="18" charset="0"/>
                <a:cs typeface="Times New Roman" pitchFamily="18" charset="0"/>
              </a:rPr>
              <a:t>areas</a:t>
            </a:r>
            <a:r>
              <a:rPr lang="pl-PL" sz="5400" b="1" dirty="0">
                <a:solidFill>
                  <a:schemeClr val="accent6">
                    <a:lumMod val="75000"/>
                  </a:schemeClr>
                </a:solidFill>
                <a:latin typeface="Times New Roman" pitchFamily="18" charset="0"/>
                <a:cs typeface="Times New Roman" pitchFamily="18" charset="0"/>
              </a:rPr>
              <a:t> of research</a:t>
            </a:r>
            <a:endParaRPr lang="en-US" sz="4000" b="1" dirty="0">
              <a:solidFill>
                <a:schemeClr val="accent6">
                  <a:lumMod val="75000"/>
                </a:schemeClr>
              </a:solidFill>
              <a:latin typeface="Times New Roman" pitchFamily="18" charset="0"/>
              <a:cs typeface="Times New Roman"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18860787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476695"/>
            <a:ext cx="8229600" cy="720056"/>
          </a:xfrm>
        </p:spPr>
        <p:txBody>
          <a:bodyPr>
            <a:noAutofit/>
          </a:bodyPr>
          <a:lstStyle/>
          <a:p>
            <a:r>
              <a:rPr lang="en-US" sz="3600" b="1" dirty="0" smtClean="0">
                <a:solidFill>
                  <a:schemeClr val="accent6">
                    <a:lumMod val="75000"/>
                  </a:schemeClr>
                </a:solidFill>
                <a:latin typeface="Times New Roman" pitchFamily="18" charset="0"/>
                <a:cs typeface="Times New Roman" pitchFamily="18" charset="0"/>
              </a:rPr>
              <a:t>Estimating </a:t>
            </a:r>
            <a:r>
              <a:rPr lang="en-US" sz="3600" b="1" dirty="0">
                <a:solidFill>
                  <a:schemeClr val="accent6">
                    <a:lumMod val="75000"/>
                  </a:schemeClr>
                </a:solidFill>
                <a:latin typeface="Times New Roman" pitchFamily="18" charset="0"/>
                <a:cs typeface="Times New Roman" pitchFamily="18" charset="0"/>
              </a:rPr>
              <a:t>the constant based on rates of return on invested capital</a:t>
            </a: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179512" y="1844824"/>
            <a:ext cx="8784976" cy="830997"/>
          </a:xfrm>
          <a:prstGeom prst="rect">
            <a:avLst/>
          </a:prstGeom>
        </p:spPr>
        <p:txBody>
          <a:bodyPr wrap="square">
            <a:spAutoFit/>
          </a:bodyPr>
          <a:lstStyle/>
          <a:p>
            <a:pPr algn="ctr"/>
            <a:r>
              <a:rPr lang="en-US" sz="2400" b="1" dirty="0">
                <a:latin typeface="Times New Roman" pitchFamily="18" charset="0"/>
                <a:cs typeface="Times New Roman" pitchFamily="18" charset="0"/>
              </a:rPr>
              <a:t>Table </a:t>
            </a:r>
            <a:r>
              <a:rPr lang="pl-PL" sz="2400" b="1" dirty="0" smtClean="0">
                <a:latin typeface="Times New Roman" pitchFamily="18" charset="0"/>
                <a:cs typeface="Times New Roman" pitchFamily="18" charset="0"/>
              </a:rPr>
              <a:t>3</a:t>
            </a:r>
            <a:r>
              <a:rPr lang="en-US" sz="2400" b="1"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Cumulative statistics for rates of return on Stocks, Bonds and </a:t>
            </a:r>
            <a:endParaRPr lang="pl-PL" sz="2400" dirty="0" smtClean="0">
              <a:latin typeface="Times New Roman" pitchFamily="18" charset="0"/>
              <a:cs typeface="Times New Roman" pitchFamily="18" charset="0"/>
            </a:endParaRPr>
          </a:p>
          <a:p>
            <a:pPr algn="ctr"/>
            <a:r>
              <a:rPr lang="en-US" sz="2400" dirty="0" smtClean="0">
                <a:latin typeface="Times New Roman" pitchFamily="18" charset="0"/>
                <a:cs typeface="Times New Roman" pitchFamily="18" charset="0"/>
              </a:rPr>
              <a:t>Treasury </a:t>
            </a:r>
            <a:r>
              <a:rPr lang="en-US" sz="2400" dirty="0">
                <a:latin typeface="Times New Roman" pitchFamily="18" charset="0"/>
                <a:cs typeface="Times New Roman" pitchFamily="18" charset="0"/>
              </a:rPr>
              <a:t>Bills in USA (</a:t>
            </a:r>
            <a:r>
              <a:rPr lang="en-US" sz="2400" dirty="0" smtClean="0">
                <a:latin typeface="Times New Roman" pitchFamily="18" charset="0"/>
                <a:cs typeface="Times New Roman" pitchFamily="18" charset="0"/>
              </a:rPr>
              <a:t>1926–2004</a:t>
            </a:r>
            <a:r>
              <a:rPr lang="en-US" sz="2400" dirty="0">
                <a:latin typeface="Times New Roman" pitchFamily="18" charset="0"/>
                <a:cs typeface="Times New Roman" pitchFamily="18" charset="0"/>
              </a:rPr>
              <a:t>)</a:t>
            </a:r>
            <a:endParaRPr lang="ru-RU" sz="2400" b="1" dirty="0">
              <a:latin typeface="Times New Roman" pitchFamily="18" charset="0"/>
              <a:cs typeface="Times New Roman" pitchFamily="18" charset="0"/>
            </a:endParaRPr>
          </a:p>
        </p:txBody>
      </p:sp>
      <p:sp>
        <p:nvSpPr>
          <p:cNvPr id="22" name="Прямоугольник 21"/>
          <p:cNvSpPr/>
          <p:nvPr/>
        </p:nvSpPr>
        <p:spPr>
          <a:xfrm>
            <a:off x="55726" y="4913873"/>
            <a:ext cx="9088274" cy="1323439"/>
          </a:xfrm>
          <a:prstGeom prst="rect">
            <a:avLst/>
          </a:prstGeom>
        </p:spPr>
        <p:txBody>
          <a:bodyPr wrap="square">
            <a:spAutoFit/>
          </a:bodyPr>
          <a:lstStyle/>
          <a:p>
            <a:pPr algn="ctr"/>
            <a:r>
              <a:rPr lang="pl-PL" sz="2600" dirty="0" smtClean="0">
                <a:solidFill>
                  <a:srgbClr val="FF0000"/>
                </a:solidFill>
              </a:rPr>
              <a:t>If </a:t>
            </a:r>
            <a:r>
              <a:rPr lang="en-US" sz="2600" dirty="0" smtClean="0">
                <a:solidFill>
                  <a:srgbClr val="FF0000"/>
                </a:solidFill>
              </a:rPr>
              <a:t>capital </a:t>
            </a:r>
            <a:r>
              <a:rPr lang="en-US" sz="2600" dirty="0">
                <a:solidFill>
                  <a:srgbClr val="FF0000"/>
                </a:solidFill>
              </a:rPr>
              <a:t>grows at the rate of 8% (</a:t>
            </a:r>
            <a:r>
              <a:rPr lang="en-US" sz="2600" i="1" dirty="0">
                <a:solidFill>
                  <a:srgbClr val="FF0000"/>
                </a:solidFill>
              </a:rPr>
              <a:t>ex ante</a:t>
            </a:r>
            <a:r>
              <a:rPr lang="en-US" sz="2600" dirty="0">
                <a:solidFill>
                  <a:srgbClr val="FF0000"/>
                </a:solidFill>
              </a:rPr>
              <a:t>), then at the end of the year (</a:t>
            </a:r>
            <a:r>
              <a:rPr lang="en-US" sz="2600" i="1" dirty="0">
                <a:solidFill>
                  <a:srgbClr val="FF0000"/>
                </a:solidFill>
              </a:rPr>
              <a:t>ex post</a:t>
            </a:r>
            <a:r>
              <a:rPr lang="en-US" sz="2600" dirty="0">
                <a:solidFill>
                  <a:srgbClr val="FF0000"/>
                </a:solidFill>
              </a:rPr>
              <a:t>) it reaches level </a:t>
            </a:r>
            <a:r>
              <a:rPr lang="en-US" sz="2600" i="1" dirty="0">
                <a:solidFill>
                  <a:srgbClr val="FF0000"/>
                </a:solidFill>
              </a:rPr>
              <a:t>e</a:t>
            </a:r>
            <a:r>
              <a:rPr lang="en-US" sz="2600" baseline="30000" dirty="0">
                <a:solidFill>
                  <a:srgbClr val="FF0000"/>
                </a:solidFill>
              </a:rPr>
              <a:t>0.08</a:t>
            </a:r>
            <a:r>
              <a:rPr lang="en-US" sz="2600" dirty="0">
                <a:solidFill>
                  <a:srgbClr val="FF0000"/>
                </a:solidFill>
              </a:rPr>
              <a:t> - 1, which is about 8.33%. </a:t>
            </a:r>
            <a:endParaRPr lang="pl-PL" sz="2600" dirty="0" smtClean="0">
              <a:solidFill>
                <a:srgbClr val="FF0000"/>
              </a:solidFill>
            </a:endParaRPr>
          </a:p>
          <a:p>
            <a:pPr algn="ctr"/>
            <a:r>
              <a:rPr lang="en-US" sz="2800" dirty="0" smtClean="0">
                <a:solidFill>
                  <a:srgbClr val="FF0000"/>
                </a:solidFill>
              </a:rPr>
              <a:t>Thus</a:t>
            </a:r>
            <a:r>
              <a:rPr lang="en-US" sz="2800" dirty="0">
                <a:solidFill>
                  <a:srgbClr val="FF0000"/>
                </a:solidFill>
              </a:rPr>
              <a:t>, the estimation specifies p = 0.08 [1/year].</a:t>
            </a:r>
            <a:endParaRPr lang="ru-RU" sz="2800" dirty="0">
              <a:solidFill>
                <a:srgbClr val="FF0000"/>
              </a:solidFill>
            </a:endParaRPr>
          </a:p>
        </p:txBody>
      </p:sp>
      <p:graphicFrame>
        <p:nvGraphicFramePr>
          <p:cNvPr id="4" name="Таблица 3"/>
          <p:cNvGraphicFramePr>
            <a:graphicFrameLocks noGrp="1"/>
          </p:cNvGraphicFramePr>
          <p:nvPr>
            <p:extLst>
              <p:ext uri="{D42A27DB-BD31-4B8C-83A1-F6EECF244321}">
                <p14:modId xmlns:p14="http://schemas.microsoft.com/office/powerpoint/2010/main" val="1144868886"/>
              </p:ext>
            </p:extLst>
          </p:nvPr>
        </p:nvGraphicFramePr>
        <p:xfrm>
          <a:off x="179511" y="2708920"/>
          <a:ext cx="8784978" cy="1861944"/>
        </p:xfrm>
        <a:graphic>
          <a:graphicData uri="http://schemas.openxmlformats.org/drawingml/2006/table">
            <a:tbl>
              <a:tblPr firstRow="1" firstCol="1" bandRow="1" bandCol="1">
                <a:tableStyleId>{5940675A-B579-460E-94D1-54222C63F5DA}</a:tableStyleId>
              </a:tblPr>
              <a:tblGrid>
                <a:gridCol w="2449951"/>
                <a:gridCol w="1295025"/>
                <a:gridCol w="1325559"/>
                <a:gridCol w="1151334"/>
                <a:gridCol w="1206116"/>
                <a:gridCol w="1356993"/>
              </a:tblGrid>
              <a:tr h="930972">
                <a:tc>
                  <a:txBody>
                    <a:bodyPr/>
                    <a:lstStyle/>
                    <a:p>
                      <a:pPr algn="ctr">
                        <a:spcAft>
                          <a:spcPts val="0"/>
                        </a:spcAft>
                      </a:pPr>
                      <a:r>
                        <a:rPr lang="en-US" sz="1800" dirty="0">
                          <a:effectLst/>
                        </a:rPr>
                        <a:t>Specification</a:t>
                      </a:r>
                      <a:endParaRPr lang="ru-RU" sz="2800" dirty="0">
                        <a:effectLst/>
                        <a:latin typeface="Times New Roman"/>
                        <a:ea typeface="Times New Roman"/>
                      </a:endParaRPr>
                    </a:p>
                  </a:txBody>
                  <a:tcPr marL="44450" marR="44450" marT="0" marB="0" anchor="ctr">
                    <a:solidFill>
                      <a:schemeClr val="accent3">
                        <a:lumMod val="20000"/>
                        <a:lumOff val="80000"/>
                      </a:schemeClr>
                    </a:solidFill>
                  </a:tcPr>
                </a:tc>
                <a:tc>
                  <a:txBody>
                    <a:bodyPr/>
                    <a:lstStyle/>
                    <a:p>
                      <a:pPr algn="ctr">
                        <a:spcAft>
                          <a:spcPts val="0"/>
                        </a:spcAft>
                      </a:pPr>
                      <a:r>
                        <a:rPr lang="en-US" sz="1800" dirty="0">
                          <a:effectLst/>
                        </a:rPr>
                        <a:t>Stocks</a:t>
                      </a:r>
                      <a:endParaRPr lang="ru-RU" sz="2800" dirty="0">
                        <a:effectLst/>
                        <a:latin typeface="Times New Roman"/>
                        <a:ea typeface="Times New Roman"/>
                      </a:endParaRPr>
                    </a:p>
                  </a:txBody>
                  <a:tcPr marL="44450" marR="44450" marT="0" marB="0" anchor="ctr">
                    <a:solidFill>
                      <a:schemeClr val="accent3">
                        <a:lumMod val="20000"/>
                        <a:lumOff val="80000"/>
                      </a:schemeClr>
                    </a:solidFill>
                  </a:tcPr>
                </a:tc>
                <a:tc>
                  <a:txBody>
                    <a:bodyPr/>
                    <a:lstStyle/>
                    <a:p>
                      <a:pPr algn="ctr">
                        <a:spcAft>
                          <a:spcPts val="0"/>
                        </a:spcAft>
                      </a:pPr>
                      <a:r>
                        <a:rPr lang="en-US" sz="1800" dirty="0">
                          <a:effectLst/>
                        </a:rPr>
                        <a:t>Long-Term Government Bonds</a:t>
                      </a:r>
                      <a:endParaRPr lang="ru-RU" sz="2800" dirty="0">
                        <a:effectLst/>
                        <a:latin typeface="Times New Roman"/>
                        <a:ea typeface="Times New Roman"/>
                      </a:endParaRPr>
                    </a:p>
                  </a:txBody>
                  <a:tcPr marL="44450" marR="44450" marT="0" marB="0">
                    <a:solidFill>
                      <a:schemeClr val="accent3">
                        <a:lumMod val="20000"/>
                        <a:lumOff val="80000"/>
                      </a:schemeClr>
                    </a:solidFill>
                  </a:tcPr>
                </a:tc>
                <a:tc>
                  <a:txBody>
                    <a:bodyPr/>
                    <a:lstStyle/>
                    <a:p>
                      <a:pPr algn="ctr">
                        <a:spcAft>
                          <a:spcPts val="0"/>
                        </a:spcAft>
                      </a:pPr>
                      <a:r>
                        <a:rPr lang="en-US" sz="1800" dirty="0">
                          <a:effectLst/>
                        </a:rPr>
                        <a:t>Treasury Bills</a:t>
                      </a:r>
                      <a:endParaRPr lang="ru-RU" sz="2800" dirty="0">
                        <a:effectLst/>
                        <a:latin typeface="Times New Roman"/>
                        <a:ea typeface="Times New Roman"/>
                      </a:endParaRPr>
                    </a:p>
                  </a:txBody>
                  <a:tcPr marL="44450" marR="44450" marT="0" marB="0" anchor="ctr">
                    <a:solidFill>
                      <a:schemeClr val="accent3">
                        <a:lumMod val="20000"/>
                        <a:lumOff val="80000"/>
                      </a:schemeClr>
                    </a:solidFill>
                  </a:tcPr>
                </a:tc>
                <a:tc>
                  <a:txBody>
                    <a:bodyPr/>
                    <a:lstStyle/>
                    <a:p>
                      <a:pPr algn="ctr">
                        <a:spcAft>
                          <a:spcPts val="0"/>
                        </a:spcAft>
                      </a:pPr>
                      <a:r>
                        <a:rPr lang="en-US" sz="1800" dirty="0">
                          <a:effectLst/>
                        </a:rPr>
                        <a:t>Inflation</a:t>
                      </a:r>
                      <a:endParaRPr lang="ru-RU" sz="2800" dirty="0">
                        <a:effectLst/>
                        <a:latin typeface="Times New Roman"/>
                        <a:ea typeface="Times New Roman"/>
                      </a:endParaRPr>
                    </a:p>
                  </a:txBody>
                  <a:tcPr marL="44450" marR="44450" marT="0" marB="0" anchor="ctr">
                    <a:solidFill>
                      <a:schemeClr val="accent3">
                        <a:lumMod val="20000"/>
                        <a:lumOff val="80000"/>
                      </a:schemeClr>
                    </a:solidFill>
                  </a:tcPr>
                </a:tc>
                <a:tc>
                  <a:txBody>
                    <a:bodyPr/>
                    <a:lstStyle/>
                    <a:p>
                      <a:pPr algn="ctr">
                        <a:spcAft>
                          <a:spcPts val="0"/>
                        </a:spcAft>
                      </a:pPr>
                      <a:r>
                        <a:rPr lang="en-US" sz="1800" dirty="0">
                          <a:effectLst/>
                        </a:rPr>
                        <a:t>Real rate of return</a:t>
                      </a:r>
                      <a:endParaRPr lang="ru-RU" sz="2800" dirty="0">
                        <a:effectLst/>
                        <a:latin typeface="Times New Roman"/>
                        <a:ea typeface="Times New Roman"/>
                      </a:endParaRPr>
                    </a:p>
                  </a:txBody>
                  <a:tcPr marL="44450" marR="44450" marT="0" marB="0" anchor="ctr">
                    <a:solidFill>
                      <a:schemeClr val="accent3">
                        <a:lumMod val="20000"/>
                        <a:lumOff val="80000"/>
                      </a:schemeClr>
                    </a:solidFill>
                  </a:tcPr>
                </a:tc>
              </a:tr>
              <a:tr h="310324">
                <a:tc>
                  <a:txBody>
                    <a:bodyPr/>
                    <a:lstStyle/>
                    <a:p>
                      <a:pPr>
                        <a:spcAft>
                          <a:spcPts val="0"/>
                        </a:spcAft>
                      </a:pPr>
                      <a:r>
                        <a:rPr lang="en-US" sz="1800">
                          <a:effectLst/>
                        </a:rPr>
                        <a:t>Arithmetic average</a:t>
                      </a:r>
                      <a:endParaRPr lang="ru-RU" sz="2800">
                        <a:effectLst/>
                        <a:latin typeface="Times New Roman"/>
                        <a:ea typeface="Times New Roman"/>
                      </a:endParaRPr>
                    </a:p>
                  </a:txBody>
                  <a:tcPr marL="44450" marR="44450" marT="0" marB="0"/>
                </a:tc>
                <a:tc>
                  <a:txBody>
                    <a:bodyPr/>
                    <a:lstStyle/>
                    <a:p>
                      <a:pPr algn="ctr">
                        <a:spcAft>
                          <a:spcPts val="0"/>
                        </a:spcAft>
                      </a:pPr>
                      <a:r>
                        <a:rPr lang="en-US" sz="1800">
                          <a:effectLst/>
                        </a:rPr>
                        <a:t>12.39%</a:t>
                      </a:r>
                      <a:endParaRPr lang="ru-RU" sz="2800">
                        <a:effectLst/>
                        <a:latin typeface="Times New Roman"/>
                        <a:ea typeface="Times New Roman"/>
                      </a:endParaRPr>
                    </a:p>
                  </a:txBody>
                  <a:tcPr marL="44450" marR="44450" marT="0" marB="0" anchor="ctr"/>
                </a:tc>
                <a:tc>
                  <a:txBody>
                    <a:bodyPr/>
                    <a:lstStyle/>
                    <a:p>
                      <a:pPr algn="ctr">
                        <a:spcAft>
                          <a:spcPts val="0"/>
                        </a:spcAft>
                      </a:pPr>
                      <a:r>
                        <a:rPr lang="en-US" sz="1800">
                          <a:effectLst/>
                        </a:rPr>
                        <a:t>5.82%</a:t>
                      </a:r>
                      <a:endParaRPr lang="ru-RU" sz="2800">
                        <a:effectLst/>
                        <a:latin typeface="Times New Roman"/>
                        <a:ea typeface="Times New Roman"/>
                      </a:endParaRPr>
                    </a:p>
                  </a:txBody>
                  <a:tcPr marL="44450" marR="44450" marT="0" marB="0"/>
                </a:tc>
                <a:tc>
                  <a:txBody>
                    <a:bodyPr/>
                    <a:lstStyle/>
                    <a:p>
                      <a:pPr algn="ctr">
                        <a:spcAft>
                          <a:spcPts val="0"/>
                        </a:spcAft>
                      </a:pPr>
                      <a:r>
                        <a:rPr lang="en-US" sz="1800" dirty="0">
                          <a:effectLst/>
                        </a:rPr>
                        <a:t>3.76%</a:t>
                      </a:r>
                      <a:endParaRPr lang="ru-RU" sz="2800" dirty="0">
                        <a:effectLst/>
                        <a:latin typeface="Times New Roman"/>
                        <a:ea typeface="Times New Roman"/>
                      </a:endParaRPr>
                    </a:p>
                  </a:txBody>
                  <a:tcPr marL="44450" marR="44450" marT="0" marB="0" anchor="ctr"/>
                </a:tc>
                <a:tc>
                  <a:txBody>
                    <a:bodyPr/>
                    <a:lstStyle/>
                    <a:p>
                      <a:pPr algn="ctr">
                        <a:spcAft>
                          <a:spcPts val="0"/>
                        </a:spcAft>
                      </a:pPr>
                      <a:r>
                        <a:rPr lang="en-US" sz="1800">
                          <a:effectLst/>
                        </a:rPr>
                        <a:t>3.12%</a:t>
                      </a:r>
                      <a:endParaRPr lang="ru-RU" sz="2800">
                        <a:effectLst/>
                        <a:latin typeface="Times New Roman"/>
                        <a:ea typeface="Times New Roman"/>
                      </a:endParaRPr>
                    </a:p>
                  </a:txBody>
                  <a:tcPr marL="44450" marR="44450" marT="0" marB="0"/>
                </a:tc>
                <a:tc>
                  <a:txBody>
                    <a:bodyPr/>
                    <a:lstStyle/>
                    <a:p>
                      <a:pPr algn="ctr">
                        <a:spcAft>
                          <a:spcPts val="0"/>
                        </a:spcAft>
                      </a:pPr>
                      <a:r>
                        <a:rPr lang="en-US" sz="1800">
                          <a:effectLst/>
                        </a:rPr>
                        <a:t>9.27%</a:t>
                      </a:r>
                      <a:endParaRPr lang="ru-RU" sz="2800">
                        <a:effectLst/>
                        <a:latin typeface="Times New Roman"/>
                        <a:ea typeface="Times New Roman"/>
                      </a:endParaRPr>
                    </a:p>
                  </a:txBody>
                  <a:tcPr marL="44450" marR="44450" marT="0" marB="0"/>
                </a:tc>
              </a:tr>
              <a:tr h="310324">
                <a:tc>
                  <a:txBody>
                    <a:bodyPr/>
                    <a:lstStyle/>
                    <a:p>
                      <a:pPr>
                        <a:spcAft>
                          <a:spcPts val="0"/>
                        </a:spcAft>
                      </a:pPr>
                      <a:r>
                        <a:rPr lang="en-US" sz="1800" dirty="0">
                          <a:effectLst/>
                        </a:rPr>
                        <a:t>Geometric average</a:t>
                      </a:r>
                      <a:endParaRPr lang="ru-RU" sz="2800" dirty="0">
                        <a:effectLst/>
                        <a:latin typeface="Times New Roman"/>
                        <a:ea typeface="Times New Roman"/>
                      </a:endParaRPr>
                    </a:p>
                  </a:txBody>
                  <a:tcPr marL="44450" marR="44450" marT="0" marB="0"/>
                </a:tc>
                <a:tc>
                  <a:txBody>
                    <a:bodyPr/>
                    <a:lstStyle/>
                    <a:p>
                      <a:pPr algn="ctr">
                        <a:spcAft>
                          <a:spcPts val="0"/>
                        </a:spcAft>
                      </a:pPr>
                      <a:r>
                        <a:rPr lang="en-US" sz="1800">
                          <a:effectLst/>
                        </a:rPr>
                        <a:t>10.43%</a:t>
                      </a:r>
                      <a:endParaRPr lang="ru-RU" sz="2800">
                        <a:effectLst/>
                        <a:latin typeface="Times New Roman"/>
                        <a:ea typeface="Times New Roman"/>
                      </a:endParaRPr>
                    </a:p>
                  </a:txBody>
                  <a:tcPr marL="44450" marR="44450" marT="0" marB="0" anchor="ctr"/>
                </a:tc>
                <a:tc>
                  <a:txBody>
                    <a:bodyPr/>
                    <a:lstStyle/>
                    <a:p>
                      <a:pPr algn="ctr">
                        <a:spcAft>
                          <a:spcPts val="0"/>
                        </a:spcAft>
                      </a:pPr>
                      <a:r>
                        <a:rPr lang="en-US" sz="1800">
                          <a:effectLst/>
                        </a:rPr>
                        <a:t>5.44%</a:t>
                      </a:r>
                      <a:endParaRPr lang="ru-RU" sz="2800">
                        <a:effectLst/>
                        <a:latin typeface="Times New Roman"/>
                        <a:ea typeface="Times New Roman"/>
                      </a:endParaRPr>
                    </a:p>
                  </a:txBody>
                  <a:tcPr marL="44450" marR="44450" marT="0" marB="0"/>
                </a:tc>
                <a:tc>
                  <a:txBody>
                    <a:bodyPr/>
                    <a:lstStyle/>
                    <a:p>
                      <a:pPr algn="ctr">
                        <a:spcAft>
                          <a:spcPts val="0"/>
                        </a:spcAft>
                      </a:pPr>
                      <a:r>
                        <a:rPr lang="en-US" sz="1800" dirty="0">
                          <a:effectLst/>
                        </a:rPr>
                        <a:t>3.72%</a:t>
                      </a:r>
                      <a:endParaRPr lang="ru-RU" sz="2800" dirty="0">
                        <a:effectLst/>
                        <a:latin typeface="Times New Roman"/>
                        <a:ea typeface="Times New Roman"/>
                      </a:endParaRPr>
                    </a:p>
                  </a:txBody>
                  <a:tcPr marL="44450" marR="44450" marT="0" marB="0" anchor="ctr"/>
                </a:tc>
                <a:tc>
                  <a:txBody>
                    <a:bodyPr/>
                    <a:lstStyle/>
                    <a:p>
                      <a:pPr algn="ctr">
                        <a:spcAft>
                          <a:spcPts val="0"/>
                        </a:spcAft>
                      </a:pPr>
                      <a:r>
                        <a:rPr lang="en-US" sz="1800">
                          <a:effectLst/>
                        </a:rPr>
                        <a:t>3.04%</a:t>
                      </a:r>
                      <a:endParaRPr lang="ru-RU" sz="2800">
                        <a:effectLst/>
                        <a:latin typeface="Times New Roman"/>
                        <a:ea typeface="Times New Roman"/>
                      </a:endParaRPr>
                    </a:p>
                  </a:txBody>
                  <a:tcPr marL="44450" marR="44450" marT="0" marB="0"/>
                </a:tc>
                <a:tc>
                  <a:txBody>
                    <a:bodyPr/>
                    <a:lstStyle/>
                    <a:p>
                      <a:pPr algn="ctr">
                        <a:spcAft>
                          <a:spcPts val="0"/>
                        </a:spcAft>
                      </a:pPr>
                      <a:r>
                        <a:rPr lang="en-US" sz="1800">
                          <a:effectLst/>
                        </a:rPr>
                        <a:t>7.39%</a:t>
                      </a:r>
                      <a:endParaRPr lang="ru-RU" sz="2800">
                        <a:effectLst/>
                        <a:latin typeface="Times New Roman"/>
                        <a:ea typeface="Times New Roman"/>
                      </a:endParaRPr>
                    </a:p>
                  </a:txBody>
                  <a:tcPr marL="44450" marR="44450" marT="0" marB="0"/>
                </a:tc>
              </a:tr>
              <a:tr h="310324">
                <a:tc>
                  <a:txBody>
                    <a:bodyPr/>
                    <a:lstStyle/>
                    <a:p>
                      <a:pPr>
                        <a:spcAft>
                          <a:spcPts val="0"/>
                        </a:spcAft>
                      </a:pPr>
                      <a:r>
                        <a:rPr lang="en-US" sz="1800">
                          <a:effectLst/>
                        </a:rPr>
                        <a:t>Standard deviation</a:t>
                      </a:r>
                      <a:endParaRPr lang="ru-RU" sz="2800">
                        <a:effectLst/>
                        <a:latin typeface="Times New Roman"/>
                        <a:ea typeface="Times New Roman"/>
                      </a:endParaRPr>
                    </a:p>
                  </a:txBody>
                  <a:tcPr marL="44450" marR="44450" marT="0" marB="0"/>
                </a:tc>
                <a:tc>
                  <a:txBody>
                    <a:bodyPr/>
                    <a:lstStyle/>
                    <a:p>
                      <a:pPr algn="ctr">
                        <a:spcAft>
                          <a:spcPts val="0"/>
                        </a:spcAft>
                      </a:pPr>
                      <a:r>
                        <a:rPr lang="en-US" sz="1800">
                          <a:effectLst/>
                        </a:rPr>
                        <a:t>20.31%</a:t>
                      </a:r>
                      <a:endParaRPr lang="ru-RU" sz="2800">
                        <a:effectLst/>
                        <a:latin typeface="Times New Roman"/>
                        <a:ea typeface="Times New Roman"/>
                      </a:endParaRPr>
                    </a:p>
                  </a:txBody>
                  <a:tcPr marL="44450" marR="44450" marT="0" marB="0" anchor="ctr"/>
                </a:tc>
                <a:tc>
                  <a:txBody>
                    <a:bodyPr/>
                    <a:lstStyle/>
                    <a:p>
                      <a:pPr algn="ctr">
                        <a:spcAft>
                          <a:spcPts val="0"/>
                        </a:spcAft>
                      </a:pPr>
                      <a:r>
                        <a:rPr lang="en-US" sz="1800">
                          <a:effectLst/>
                        </a:rPr>
                        <a:t>9.30%</a:t>
                      </a:r>
                      <a:endParaRPr lang="ru-RU" sz="2800">
                        <a:effectLst/>
                        <a:latin typeface="Times New Roman"/>
                        <a:ea typeface="Times New Roman"/>
                      </a:endParaRPr>
                    </a:p>
                  </a:txBody>
                  <a:tcPr marL="44450" marR="44450" marT="0" marB="0"/>
                </a:tc>
                <a:tc>
                  <a:txBody>
                    <a:bodyPr/>
                    <a:lstStyle/>
                    <a:p>
                      <a:pPr algn="ctr">
                        <a:spcAft>
                          <a:spcPts val="0"/>
                        </a:spcAft>
                      </a:pPr>
                      <a:r>
                        <a:rPr lang="en-US" sz="1800" dirty="0">
                          <a:effectLst/>
                        </a:rPr>
                        <a:t>3.14%</a:t>
                      </a:r>
                      <a:endParaRPr lang="ru-RU" sz="2800" dirty="0">
                        <a:effectLst/>
                        <a:latin typeface="Times New Roman"/>
                        <a:ea typeface="Times New Roman"/>
                      </a:endParaRPr>
                    </a:p>
                  </a:txBody>
                  <a:tcPr marL="44450" marR="44450" marT="0" marB="0" anchor="ctr"/>
                </a:tc>
                <a:tc>
                  <a:txBody>
                    <a:bodyPr/>
                    <a:lstStyle/>
                    <a:p>
                      <a:pPr algn="ctr">
                        <a:spcAft>
                          <a:spcPts val="0"/>
                        </a:spcAft>
                      </a:pPr>
                      <a:r>
                        <a:rPr lang="en-US" sz="1800">
                          <a:effectLst/>
                        </a:rPr>
                        <a:t>4.32%</a:t>
                      </a:r>
                      <a:endParaRPr lang="ru-RU" sz="2800">
                        <a:effectLst/>
                        <a:latin typeface="Times New Roman"/>
                        <a:ea typeface="Times New Roman"/>
                      </a:endParaRPr>
                    </a:p>
                  </a:txBody>
                  <a:tcPr marL="44450" marR="44450" marT="0" marB="0"/>
                </a:tc>
                <a:tc>
                  <a:txBody>
                    <a:bodyPr/>
                    <a:lstStyle/>
                    <a:p>
                      <a:pPr algn="ctr">
                        <a:spcAft>
                          <a:spcPts val="0"/>
                        </a:spcAft>
                      </a:pPr>
                      <a:r>
                        <a:rPr lang="en-US" sz="1800" dirty="0">
                          <a:effectLst/>
                        </a:rPr>
                        <a:t>8.33%</a:t>
                      </a:r>
                      <a:endParaRPr lang="ru-RU" sz="2800" dirty="0">
                        <a:effectLst/>
                        <a:latin typeface="Times New Roman"/>
                        <a:ea typeface="Times New Roman"/>
                      </a:endParaRPr>
                    </a:p>
                  </a:txBody>
                  <a:tcPr marL="44450" marR="44450" marT="0" marB="0"/>
                </a:tc>
              </a:tr>
            </a:tbl>
          </a:graphicData>
        </a:graphic>
      </p:graphicFrame>
    </p:spTree>
    <p:extLst>
      <p:ext uri="{BB962C8B-B14F-4D97-AF65-F5344CB8AC3E}">
        <p14:creationId xmlns:p14="http://schemas.microsoft.com/office/powerpoint/2010/main" val="6971106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532993"/>
            <a:ext cx="8229600" cy="720056"/>
          </a:xfrm>
        </p:spPr>
        <p:txBody>
          <a:bodyPr>
            <a:noAutofit/>
          </a:bodyPr>
          <a:lstStyle/>
          <a:p>
            <a:r>
              <a:rPr lang="en-US" sz="3600" b="1" dirty="0">
                <a:solidFill>
                  <a:schemeClr val="accent6">
                    <a:lumMod val="75000"/>
                  </a:schemeClr>
                </a:solidFill>
                <a:latin typeface="Times New Roman" pitchFamily="18" charset="0"/>
                <a:cs typeface="Times New Roman" pitchFamily="18" charset="0"/>
              </a:rPr>
              <a:t>Rates of return on invested </a:t>
            </a:r>
            <a:r>
              <a:rPr lang="en-US" sz="3600" b="1" dirty="0" smtClean="0">
                <a:solidFill>
                  <a:schemeClr val="accent6">
                    <a:lumMod val="75000"/>
                  </a:schemeClr>
                </a:solidFill>
                <a:latin typeface="Times New Roman" pitchFamily="18" charset="0"/>
                <a:cs typeface="Times New Roman" pitchFamily="18" charset="0"/>
              </a:rPr>
              <a:t>capital</a:t>
            </a:r>
            <a:r>
              <a:rPr lang="pl-PL" sz="3600" b="1" dirty="0" smtClean="0">
                <a:solidFill>
                  <a:schemeClr val="accent6">
                    <a:lumMod val="75000"/>
                  </a:schemeClr>
                </a:solidFill>
                <a:latin typeface="Times New Roman" pitchFamily="18" charset="0"/>
                <a:cs typeface="Times New Roman" pitchFamily="18" charset="0"/>
              </a:rPr>
              <a:t> and constant </a:t>
            </a:r>
            <a:r>
              <a:rPr lang="pl-PL" sz="3600" b="1" i="1" dirty="0" smtClean="0">
                <a:solidFill>
                  <a:schemeClr val="accent6">
                    <a:lumMod val="75000"/>
                  </a:schemeClr>
                </a:solidFill>
                <a:latin typeface="Times New Roman" pitchFamily="18" charset="0"/>
                <a:cs typeface="Times New Roman" pitchFamily="18" charset="0"/>
              </a:rPr>
              <a:t>p</a:t>
            </a:r>
            <a:endParaRPr lang="en-US" sz="2400" b="1" i="1" dirty="0">
              <a:solidFill>
                <a:schemeClr val="accent6">
                  <a:lumMod val="75000"/>
                </a:schemeClr>
              </a:solidFill>
              <a:latin typeface="Times New Roman" pitchFamily="18" charset="0"/>
              <a:cs typeface="Times New Roman"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178385" y="2204278"/>
            <a:ext cx="8784976" cy="3600986"/>
          </a:xfrm>
          <a:prstGeom prst="rect">
            <a:avLst/>
          </a:prstGeom>
        </p:spPr>
        <p:txBody>
          <a:bodyPr wrap="square">
            <a:spAutoFit/>
          </a:bodyPr>
          <a:lstStyle/>
          <a:p>
            <a:pPr algn="just"/>
            <a:r>
              <a:rPr lang="pl-PL" sz="3800" dirty="0" smtClean="0"/>
              <a:t>	</a:t>
            </a:r>
            <a:r>
              <a:rPr lang="en-US" sz="3800" dirty="0" smtClean="0"/>
              <a:t>B</a:t>
            </a:r>
            <a:r>
              <a:rPr lang="en-US" sz="3800" dirty="0"/>
              <a:t>. </a:t>
            </a:r>
            <a:r>
              <a:rPr lang="en-US" sz="3800" dirty="0" err="1"/>
              <a:t>Kurek’s</a:t>
            </a:r>
            <a:r>
              <a:rPr lang="en-US" sz="3800" dirty="0"/>
              <a:t> research concerned the rate of capital increase in entrepreneurship. So, unlike </a:t>
            </a:r>
            <a:r>
              <a:rPr lang="en-US" sz="3800" dirty="0" err="1"/>
              <a:t>Goetzmann</a:t>
            </a:r>
            <a:r>
              <a:rPr lang="en-US" sz="3800" dirty="0"/>
              <a:t> and Ibbotson, who were looking for a risk premium when setting their aims, B. </a:t>
            </a:r>
            <a:r>
              <a:rPr lang="en-US" sz="3800" dirty="0" err="1"/>
              <a:t>Kurek</a:t>
            </a:r>
            <a:r>
              <a:rPr lang="en-US" sz="3800" dirty="0"/>
              <a:t> examined the real rate of return.</a:t>
            </a:r>
            <a:endParaRPr lang="pl-PL" sz="3800" dirty="0"/>
          </a:p>
        </p:txBody>
      </p:sp>
    </p:spTree>
    <p:extLst>
      <p:ext uri="{BB962C8B-B14F-4D97-AF65-F5344CB8AC3E}">
        <p14:creationId xmlns:p14="http://schemas.microsoft.com/office/powerpoint/2010/main" val="30013356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532993"/>
            <a:ext cx="8229600" cy="720056"/>
          </a:xfrm>
        </p:spPr>
        <p:txBody>
          <a:bodyPr>
            <a:noAutofit/>
          </a:bodyPr>
          <a:lstStyle/>
          <a:p>
            <a:r>
              <a:rPr lang="en-US" sz="3600" b="1" dirty="0">
                <a:solidFill>
                  <a:schemeClr val="accent6">
                    <a:lumMod val="75000"/>
                  </a:schemeClr>
                </a:solidFill>
                <a:latin typeface="Times New Roman" pitchFamily="18" charset="0"/>
                <a:cs typeface="Times New Roman" pitchFamily="18" charset="0"/>
              </a:rPr>
              <a:t>Rates of return on invested </a:t>
            </a:r>
            <a:r>
              <a:rPr lang="en-US" sz="3600" b="1" dirty="0" smtClean="0">
                <a:solidFill>
                  <a:schemeClr val="accent6">
                    <a:lumMod val="75000"/>
                  </a:schemeClr>
                </a:solidFill>
                <a:latin typeface="Times New Roman" pitchFamily="18" charset="0"/>
                <a:cs typeface="Times New Roman" pitchFamily="18" charset="0"/>
              </a:rPr>
              <a:t>capital</a:t>
            </a:r>
            <a:r>
              <a:rPr lang="pl-PL" sz="3600" b="1" dirty="0" smtClean="0">
                <a:solidFill>
                  <a:schemeClr val="accent6">
                    <a:lumMod val="75000"/>
                  </a:schemeClr>
                </a:solidFill>
                <a:latin typeface="Times New Roman" pitchFamily="18" charset="0"/>
                <a:cs typeface="Times New Roman" pitchFamily="18" charset="0"/>
              </a:rPr>
              <a:t> and constant </a:t>
            </a:r>
            <a:r>
              <a:rPr lang="pl-PL" sz="3600" b="1" i="1" dirty="0" smtClean="0">
                <a:solidFill>
                  <a:schemeClr val="accent6">
                    <a:lumMod val="75000"/>
                  </a:schemeClr>
                </a:solidFill>
                <a:latin typeface="Times New Roman" pitchFamily="18" charset="0"/>
                <a:cs typeface="Times New Roman" pitchFamily="18" charset="0"/>
              </a:rPr>
              <a:t>p</a:t>
            </a:r>
            <a:endParaRPr lang="en-US" sz="2400" b="1" i="1" dirty="0">
              <a:solidFill>
                <a:schemeClr val="accent6">
                  <a:lumMod val="75000"/>
                </a:schemeClr>
              </a:solidFill>
              <a:latin typeface="Times New Roman" pitchFamily="18" charset="0"/>
              <a:cs typeface="Times New Roman"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178385" y="1857013"/>
            <a:ext cx="8784976" cy="4524315"/>
          </a:xfrm>
          <a:prstGeom prst="rect">
            <a:avLst/>
          </a:prstGeom>
        </p:spPr>
        <p:txBody>
          <a:bodyPr wrap="square">
            <a:spAutoFit/>
          </a:bodyPr>
          <a:lstStyle/>
          <a:p>
            <a:pPr algn="ctr"/>
            <a:r>
              <a:rPr lang="en-US" sz="2400" dirty="0" smtClean="0"/>
              <a:t>The </a:t>
            </a:r>
            <a:r>
              <a:rPr lang="en-US" sz="2400" dirty="0"/>
              <a:t>survey was conducted on a sample of financial statements of companies belonging to the Standard &amp; Poor’s </a:t>
            </a:r>
            <a:r>
              <a:rPr lang="en-US" sz="2400" dirty="0" smtClean="0"/>
              <a:t>1500</a:t>
            </a:r>
            <a:r>
              <a:rPr lang="pl-PL" sz="2400" dirty="0" smtClean="0"/>
              <a:t>:</a:t>
            </a:r>
          </a:p>
          <a:p>
            <a:pPr algn="just"/>
            <a:r>
              <a:rPr lang="pl-PL" sz="2400" dirty="0" smtClean="0"/>
              <a:t>P</a:t>
            </a:r>
            <a:r>
              <a:rPr lang="en-US" sz="2400" dirty="0" err="1" smtClean="0"/>
              <a:t>eriod</a:t>
            </a:r>
            <a:r>
              <a:rPr lang="en-US" sz="2400" dirty="0" smtClean="0"/>
              <a:t> </a:t>
            </a:r>
            <a:r>
              <a:rPr lang="pl-PL" sz="2400" dirty="0" smtClean="0"/>
              <a:t>– </a:t>
            </a:r>
            <a:r>
              <a:rPr lang="en-US" sz="2400" dirty="0" smtClean="0"/>
              <a:t>20 years</a:t>
            </a:r>
            <a:r>
              <a:rPr lang="pl-PL" sz="2400" dirty="0" smtClean="0"/>
              <a:t>;</a:t>
            </a:r>
          </a:p>
          <a:p>
            <a:pPr algn="just"/>
            <a:r>
              <a:rPr lang="en-US" sz="2400" dirty="0" smtClean="0"/>
              <a:t>The </a:t>
            </a:r>
            <a:r>
              <a:rPr lang="en-US" sz="2400" dirty="0"/>
              <a:t>total number of observations </a:t>
            </a:r>
            <a:r>
              <a:rPr lang="pl-PL" sz="2400" dirty="0" smtClean="0"/>
              <a:t>– </a:t>
            </a:r>
            <a:r>
              <a:rPr lang="en-US" sz="2400" dirty="0" smtClean="0"/>
              <a:t>22,952.</a:t>
            </a:r>
            <a:endParaRPr lang="pl-PL" sz="2400" dirty="0" smtClean="0"/>
          </a:p>
          <a:p>
            <a:pPr algn="ctr"/>
            <a:r>
              <a:rPr lang="en-US" sz="2400" b="1" dirty="0" smtClean="0"/>
              <a:t>The </a:t>
            </a:r>
            <a:r>
              <a:rPr lang="en-US" sz="2400" b="1" dirty="0"/>
              <a:t>results of statistical </a:t>
            </a:r>
            <a:r>
              <a:rPr lang="en-US" sz="2400" b="1" dirty="0" smtClean="0"/>
              <a:t>research</a:t>
            </a:r>
            <a:r>
              <a:rPr lang="pl-PL" sz="2400" b="1" dirty="0" smtClean="0"/>
              <a:t>:</a:t>
            </a:r>
          </a:p>
          <a:p>
            <a:pPr algn="just"/>
            <a:r>
              <a:rPr lang="pl-PL" sz="2400" dirty="0" smtClean="0"/>
              <a:t>C</a:t>
            </a:r>
            <a:r>
              <a:rPr lang="en-US" sz="2400" dirty="0" err="1" smtClean="0"/>
              <a:t>onfidence</a:t>
            </a:r>
            <a:r>
              <a:rPr lang="en-US" sz="2400" dirty="0" smtClean="0"/>
              <a:t> level </a:t>
            </a:r>
            <a:r>
              <a:rPr lang="pl-PL" sz="2400" dirty="0" smtClean="0"/>
              <a:t>–</a:t>
            </a:r>
            <a:r>
              <a:rPr lang="en-US" sz="2400" dirty="0" smtClean="0"/>
              <a:t> 0.999</a:t>
            </a:r>
            <a:r>
              <a:rPr lang="pl-PL" sz="2400" dirty="0" smtClean="0"/>
              <a:t>;</a:t>
            </a:r>
          </a:p>
          <a:p>
            <a:pPr algn="just"/>
            <a:r>
              <a:rPr lang="pl-PL" sz="2400" dirty="0" smtClean="0"/>
              <a:t>C</a:t>
            </a:r>
            <a:r>
              <a:rPr lang="en-US" sz="2400" dirty="0" err="1" smtClean="0"/>
              <a:t>onfidence</a:t>
            </a:r>
            <a:r>
              <a:rPr lang="en-US" sz="2400" dirty="0" smtClean="0"/>
              <a:t> interval </a:t>
            </a:r>
            <a:r>
              <a:rPr lang="pl-PL" sz="2400" dirty="0"/>
              <a:t>– </a:t>
            </a:r>
            <a:r>
              <a:rPr lang="en-US" sz="2400" dirty="0" smtClean="0"/>
              <a:t>8.25-8.89%</a:t>
            </a:r>
            <a:r>
              <a:rPr lang="pl-PL" sz="2400" dirty="0" smtClean="0"/>
              <a:t>;</a:t>
            </a:r>
          </a:p>
          <a:p>
            <a:pPr algn="just"/>
            <a:r>
              <a:rPr lang="pl-PL" sz="2400" dirty="0" smtClean="0"/>
              <a:t>A</a:t>
            </a:r>
            <a:r>
              <a:rPr lang="en-US" sz="2400" dirty="0" err="1" smtClean="0"/>
              <a:t>verage</a:t>
            </a:r>
            <a:r>
              <a:rPr lang="en-US" sz="2400" dirty="0" smtClean="0"/>
              <a:t> </a:t>
            </a:r>
            <a:r>
              <a:rPr lang="pl-PL" sz="2400" dirty="0"/>
              <a:t>– </a:t>
            </a:r>
            <a:r>
              <a:rPr lang="en-US" sz="2400" dirty="0" smtClean="0"/>
              <a:t>8.57%</a:t>
            </a:r>
            <a:r>
              <a:rPr lang="pl-PL" sz="2400" dirty="0" smtClean="0"/>
              <a:t>;</a:t>
            </a:r>
          </a:p>
          <a:p>
            <a:pPr algn="just"/>
            <a:r>
              <a:rPr lang="pl-PL" sz="2400" dirty="0" smtClean="0"/>
              <a:t>R</a:t>
            </a:r>
            <a:r>
              <a:rPr lang="en-US" sz="2400" dirty="0" smtClean="0"/>
              <a:t>elative </a:t>
            </a:r>
            <a:r>
              <a:rPr lang="en-US" sz="2400" dirty="0"/>
              <a:t>random error </a:t>
            </a:r>
            <a:r>
              <a:rPr lang="pl-PL" sz="2400" dirty="0" smtClean="0"/>
              <a:t>– </a:t>
            </a:r>
            <a:r>
              <a:rPr lang="en-US" sz="2400" dirty="0" smtClean="0"/>
              <a:t>3.75%. </a:t>
            </a:r>
            <a:endParaRPr lang="pl-PL" sz="2400" dirty="0" smtClean="0"/>
          </a:p>
          <a:p>
            <a:pPr algn="just"/>
            <a:r>
              <a:rPr lang="en-US" sz="2400" dirty="0" smtClean="0"/>
              <a:t>The </a:t>
            </a:r>
            <a:r>
              <a:rPr lang="en-US" sz="2400" dirty="0"/>
              <a:t>results of statistical research confirmed the hypothesis about the average value of the risk premium </a:t>
            </a:r>
            <a:r>
              <a:rPr lang="en-US" sz="2400" i="1" dirty="0"/>
              <a:t>ex post</a:t>
            </a:r>
            <a:r>
              <a:rPr lang="en-US" sz="2400" dirty="0"/>
              <a:t> in the dimension of </a:t>
            </a:r>
            <a:r>
              <a:rPr lang="en-US" sz="2400" b="1" dirty="0"/>
              <a:t>8.33%</a:t>
            </a:r>
            <a:r>
              <a:rPr lang="en-US" sz="2400" dirty="0"/>
              <a:t>, which corresponds to the </a:t>
            </a:r>
            <a:r>
              <a:rPr lang="en-US" sz="2400" b="1" dirty="0"/>
              <a:t>8% risk premium </a:t>
            </a:r>
            <a:r>
              <a:rPr lang="en-US" sz="2400" b="1" i="1" dirty="0"/>
              <a:t>ex ante</a:t>
            </a:r>
            <a:r>
              <a:rPr lang="en-US" sz="2400" dirty="0"/>
              <a:t>. </a:t>
            </a:r>
            <a:endParaRPr lang="pl-PL" sz="2400" dirty="0"/>
          </a:p>
        </p:txBody>
      </p:sp>
    </p:spTree>
    <p:extLst>
      <p:ext uri="{BB962C8B-B14F-4D97-AF65-F5344CB8AC3E}">
        <p14:creationId xmlns:p14="http://schemas.microsoft.com/office/powerpoint/2010/main" val="28811601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46856" y="1124744"/>
            <a:ext cx="8229600" cy="720056"/>
          </a:xfrm>
        </p:spPr>
        <p:txBody>
          <a:bodyPr>
            <a:noAutofit/>
          </a:bodyPr>
          <a:lstStyle/>
          <a:p>
            <a:r>
              <a:rPr lang="pl-PL" b="1" dirty="0" smtClean="0">
                <a:solidFill>
                  <a:schemeClr val="accent6">
                    <a:lumMod val="75000"/>
                  </a:schemeClr>
                </a:solidFill>
                <a:latin typeface="Times New Roman" pitchFamily="18" charset="0"/>
                <a:cs typeface="Times New Roman" pitchFamily="18" charset="0"/>
              </a:rPr>
              <a:t>History</a:t>
            </a:r>
            <a:endParaRPr lang="en-US" sz="3200" b="1" dirty="0">
              <a:solidFill>
                <a:schemeClr val="accent6">
                  <a:lumMod val="75000"/>
                </a:schemeClr>
              </a:solidFill>
              <a:latin typeface="Times New Roman" pitchFamily="18" charset="0"/>
              <a:cs typeface="Times New Roman"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178385" y="2276848"/>
            <a:ext cx="8784976" cy="3108543"/>
          </a:xfrm>
          <a:prstGeom prst="rect">
            <a:avLst/>
          </a:prstGeom>
        </p:spPr>
        <p:txBody>
          <a:bodyPr wrap="square">
            <a:spAutoFit/>
          </a:bodyPr>
          <a:lstStyle/>
          <a:p>
            <a:pPr algn="just"/>
            <a:r>
              <a:rPr lang="pl-PL" sz="2800" dirty="0" smtClean="0"/>
              <a:t>	</a:t>
            </a:r>
            <a:r>
              <a:rPr lang="en-US" sz="2800" dirty="0" smtClean="0"/>
              <a:t>According </a:t>
            </a:r>
            <a:r>
              <a:rPr lang="en-US" sz="2800" dirty="0"/>
              <a:t>to A. </a:t>
            </a:r>
            <a:r>
              <a:rPr lang="en-US" sz="2800" dirty="0" err="1"/>
              <a:t>Pikulska-Robaszkiewicz</a:t>
            </a:r>
            <a:r>
              <a:rPr lang="en-US" sz="2800" dirty="0"/>
              <a:t> </a:t>
            </a:r>
            <a:r>
              <a:rPr lang="en-US" sz="2800" dirty="0" smtClean="0"/>
              <a:t>in </a:t>
            </a:r>
            <a:r>
              <a:rPr lang="en-US" sz="2800" dirty="0"/>
              <a:t>the Republic of Rome the interest rate on granting a loan was legally limited and defined as 1/12 of capital, i.e. 8.33% per annum. Maintaining this limitation, Emperor Justinian freed contracts from unjustified ruining percentage. </a:t>
            </a:r>
            <a:r>
              <a:rPr lang="en-US" sz="2800" dirty="0" smtClean="0"/>
              <a:t>Later</a:t>
            </a:r>
            <a:r>
              <a:rPr lang="en-US" sz="2800" dirty="0"/>
              <a:t>, the introduction of a similar limit for interest on maritime loans enabled the development of maritime trade.</a:t>
            </a:r>
            <a:endParaRPr lang="ru-RU" sz="2800" b="1" dirty="0"/>
          </a:p>
        </p:txBody>
      </p:sp>
    </p:spTree>
    <p:extLst>
      <p:ext uri="{BB962C8B-B14F-4D97-AF65-F5344CB8AC3E}">
        <p14:creationId xmlns:p14="http://schemas.microsoft.com/office/powerpoint/2010/main" val="4988955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46856" y="1103857"/>
            <a:ext cx="8229600" cy="720056"/>
          </a:xfrm>
        </p:spPr>
        <p:txBody>
          <a:bodyPr>
            <a:noAutofit/>
          </a:bodyPr>
          <a:lstStyle/>
          <a:p>
            <a:pPr algn="l"/>
            <a:r>
              <a:rPr lang="en-US" sz="3600" b="1" dirty="0">
                <a:solidFill>
                  <a:schemeClr val="accent6">
                    <a:lumMod val="75000"/>
                  </a:schemeClr>
                </a:solidFill>
                <a:latin typeface="Times New Roman" pitchFamily="18" charset="0"/>
                <a:cs typeface="Times New Roman" pitchFamily="18" charset="0"/>
              </a:rPr>
              <a:t>Conclusion</a:t>
            </a:r>
            <a:endParaRPr lang="en-US" sz="2400" b="1" dirty="0">
              <a:solidFill>
                <a:schemeClr val="accent6">
                  <a:lumMod val="75000"/>
                </a:schemeClr>
              </a:solidFill>
              <a:latin typeface="Times New Roman" pitchFamily="18" charset="0"/>
              <a:cs typeface="Times New Roman" pitchFamily="18" charset="0"/>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178385" y="1895921"/>
            <a:ext cx="8784976" cy="3693319"/>
          </a:xfrm>
          <a:prstGeom prst="rect">
            <a:avLst/>
          </a:prstGeom>
        </p:spPr>
        <p:txBody>
          <a:bodyPr wrap="square">
            <a:spAutoFit/>
          </a:bodyPr>
          <a:lstStyle/>
          <a:p>
            <a:pPr algn="just"/>
            <a:r>
              <a:rPr lang="pl-PL" sz="2600" dirty="0" smtClean="0"/>
              <a:t>	</a:t>
            </a:r>
            <a:r>
              <a:rPr lang="en-US" sz="2600" dirty="0" smtClean="0"/>
              <a:t>Research </a:t>
            </a:r>
            <a:r>
              <a:rPr lang="en-US" sz="2600" dirty="0"/>
              <a:t>on capital has led to the identification of a quantity called natural premium. It merges the activities of nature and human wise work. The research presented in this </a:t>
            </a:r>
            <a:r>
              <a:rPr lang="pl-PL" sz="2600" dirty="0" smtClean="0"/>
              <a:t>presentation </a:t>
            </a:r>
            <a:r>
              <a:rPr lang="en-US" sz="2600" dirty="0" smtClean="0"/>
              <a:t>showed </a:t>
            </a:r>
            <a:r>
              <a:rPr lang="en-US" sz="2600" dirty="0"/>
              <a:t>that the average value of a random variable determining spontaneous dispersion of capital turns out to be a concept resembling a natural economic constant. There is no theoretical possibility to determine value of this constant. It can only be estimated in empirical studies. The estimates show that this value is very stable</a:t>
            </a:r>
            <a:r>
              <a:rPr lang="en-US" sz="2600" dirty="0" smtClean="0"/>
              <a:t>.</a:t>
            </a:r>
            <a:endParaRPr lang="ru-RU" sz="2600" b="1" dirty="0"/>
          </a:p>
        </p:txBody>
      </p:sp>
    </p:spTree>
    <p:extLst>
      <p:ext uri="{BB962C8B-B14F-4D97-AF65-F5344CB8AC3E}">
        <p14:creationId xmlns:p14="http://schemas.microsoft.com/office/powerpoint/2010/main" val="36689346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1509956" y="2420888"/>
            <a:ext cx="6124112" cy="1938992"/>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6000" b="1" dirty="0">
                <a:ln/>
                <a:solidFill>
                  <a:schemeClr val="accent3"/>
                </a:solidFill>
              </a:rPr>
              <a:t>Thank you </a:t>
            </a:r>
            <a:endParaRPr lang="pl-PL" sz="6000" b="1" dirty="0" smtClean="0">
              <a:ln/>
              <a:solidFill>
                <a:schemeClr val="accent3"/>
              </a:solidFill>
            </a:endParaRPr>
          </a:p>
          <a:p>
            <a:pPr algn="ctr"/>
            <a:r>
              <a:rPr lang="en-US" sz="6000" b="1" dirty="0" smtClean="0">
                <a:ln/>
                <a:solidFill>
                  <a:schemeClr val="accent3"/>
                </a:solidFill>
              </a:rPr>
              <a:t>for </a:t>
            </a:r>
            <a:r>
              <a:rPr lang="en-US" sz="6000" b="1" dirty="0">
                <a:ln/>
                <a:solidFill>
                  <a:schemeClr val="accent3"/>
                </a:solidFill>
              </a:rPr>
              <a:t>your </a:t>
            </a:r>
            <a:r>
              <a:rPr lang="en-US" sz="6000" b="1" dirty="0" smtClean="0">
                <a:ln/>
                <a:solidFill>
                  <a:schemeClr val="accent3"/>
                </a:solidFill>
              </a:rPr>
              <a:t>attention</a:t>
            </a:r>
            <a:r>
              <a:rPr lang="pl-PL" sz="6000" b="1" dirty="0" smtClean="0">
                <a:ln/>
                <a:solidFill>
                  <a:schemeClr val="accent3"/>
                </a:solidFill>
              </a:rPr>
              <a:t>!</a:t>
            </a:r>
            <a:endParaRPr lang="en-US" sz="6000" b="1" dirty="0">
              <a:ln/>
              <a:solidFill>
                <a:schemeClr val="accent3"/>
              </a:solidFill>
            </a:endParaRPr>
          </a:p>
        </p:txBody>
      </p:sp>
      <p:sp>
        <p:nvSpPr>
          <p:cNvPr id="2" name="AutoShape 2" descr="log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l-PL"/>
          </a:p>
        </p:txBody>
      </p:sp>
      <p:sp>
        <p:nvSpPr>
          <p:cNvPr id="3" name="AutoShape 4" descr="log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l-PL"/>
          </a:p>
        </p:txBody>
      </p:sp>
      <p:sp>
        <p:nvSpPr>
          <p:cNvPr id="5" name="AutoShape 6" descr="logo"/>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l-PL"/>
          </a:p>
        </p:txBody>
      </p:sp>
      <p:sp>
        <p:nvSpPr>
          <p:cNvPr id="6" name="AutoShape 8" descr="logo"/>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l-PL"/>
          </a:p>
        </p:txBody>
      </p:sp>
      <p:sp>
        <p:nvSpPr>
          <p:cNvPr id="7" name="AutoShape 10" descr="logo"/>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l-PL"/>
          </a:p>
        </p:txBody>
      </p:sp>
      <p:sp>
        <p:nvSpPr>
          <p:cNvPr id="8" name="AutoShape 12" descr="logo"/>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l-PL"/>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7886</TotalTime>
  <Words>569</Words>
  <Application>Microsoft Office PowerPoint</Application>
  <PresentationFormat>Экран (4:3)</PresentationFormat>
  <Paragraphs>151</Paragraphs>
  <Slides>17</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2</vt:i4>
      </vt:variant>
      <vt:variant>
        <vt:lpstr>Заголовки слайдов</vt:lpstr>
      </vt:variant>
      <vt:variant>
        <vt:i4>17</vt:i4>
      </vt:variant>
    </vt:vector>
  </HeadingPairs>
  <TitlesOfParts>
    <vt:vector size="20" baseType="lpstr">
      <vt:lpstr>Motyw pakietu Office</vt:lpstr>
      <vt:lpstr>Picture</vt:lpstr>
      <vt:lpstr>Формула</vt:lpstr>
      <vt:lpstr>    Thermodynamics 2.0. International Conference June 2020, Worcester, Massachusetts, USA   THERMODYNAMIC LAWS FOR MEASURING HUMAN CAPITAL  AND DETERMINING FAIR REMUNERATION          </vt:lpstr>
      <vt:lpstr>Agenda </vt:lpstr>
      <vt:lpstr>Human Capital Measurement Model  and Fair Pay Model</vt:lpstr>
      <vt:lpstr>Human Capital Measurement Model  and Fair Pay Model</vt:lpstr>
      <vt:lpstr>Is the Legal Minimum Wage in the USA fair?</vt:lpstr>
      <vt:lpstr>Estimating the constant based on the minimum wage in USA</vt:lpstr>
      <vt:lpstr>Estimating the constant based on the minimum wage in USA</vt:lpstr>
      <vt:lpstr>Estimating the constant based on the minimum wage in USA</vt:lpstr>
      <vt:lpstr>Estimating the constant based on wage expectations in Ukraine</vt:lpstr>
      <vt:lpstr>Estimating the constant based on wage expectations in Ukraine  (S. Banach theorem)</vt:lpstr>
      <vt:lpstr>Other areas of research</vt:lpstr>
      <vt:lpstr>Estimating the constant based on rates of return on invested capital</vt:lpstr>
      <vt:lpstr>Rates of return on invested capital and constant p</vt:lpstr>
      <vt:lpstr>Rates of return on invested capital and constant p</vt:lpstr>
      <vt:lpstr>History</vt:lpstr>
      <vt:lpstr>Conclusion</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Geopolityczne przesłanki i ekonomiczne podstawy  Unii Walutowej Europy Centralnej</dc:title>
  <dc:creator>Alijan</dc:creator>
  <cp:lastModifiedBy>ирина</cp:lastModifiedBy>
  <cp:revision>270</cp:revision>
  <dcterms:created xsi:type="dcterms:W3CDTF">2014-06-28T10:58:37Z</dcterms:created>
  <dcterms:modified xsi:type="dcterms:W3CDTF">2020-06-17T15:23:10Z</dcterms:modified>
</cp:coreProperties>
</file>