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0"/>
  </p:notesMasterIdLst>
  <p:sldIdLst>
    <p:sldId id="256" r:id="rId2"/>
    <p:sldId id="307" r:id="rId3"/>
    <p:sldId id="305" r:id="rId4"/>
    <p:sldId id="299" r:id="rId5"/>
    <p:sldId id="300" r:id="rId6"/>
    <p:sldId id="286" r:id="rId7"/>
    <p:sldId id="302" r:id="rId8"/>
    <p:sldId id="301" r:id="rId9"/>
    <p:sldId id="303" r:id="rId10"/>
    <p:sldId id="306" r:id="rId11"/>
    <p:sldId id="292" r:id="rId12"/>
    <p:sldId id="291" r:id="rId13"/>
    <p:sldId id="304" r:id="rId14"/>
    <p:sldId id="276" r:id="rId15"/>
    <p:sldId id="290" r:id="rId16"/>
    <p:sldId id="298" r:id="rId17"/>
    <p:sldId id="277" r:id="rId18"/>
    <p:sldId id="273" r:id="rId1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E64679DE-F7B4-4FC7-896E-C49C5C8A80DF}">
          <p14:sldIdLst>
            <p14:sldId id="256"/>
            <p14:sldId id="307"/>
            <p14:sldId id="305"/>
            <p14:sldId id="299"/>
            <p14:sldId id="300"/>
            <p14:sldId id="286"/>
            <p14:sldId id="302"/>
            <p14:sldId id="301"/>
            <p14:sldId id="303"/>
            <p14:sldId id="306"/>
            <p14:sldId id="292"/>
            <p14:sldId id="291"/>
            <p14:sldId id="304"/>
            <p14:sldId id="276"/>
            <p14:sldId id="290"/>
            <p14:sldId id="298"/>
            <p14:sldId id="277"/>
          </p14:sldIdLst>
        </p14:section>
        <p14:section name="Sekcja bez tytułu" id="{E4FBF462-F33F-4A4B-92D5-391D7DFBED20}">
          <p14:sldIdLst>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30A0"/>
    <a:srgbClr val="000099"/>
    <a:srgbClr val="007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475" autoAdjust="0"/>
  </p:normalViewPr>
  <p:slideViewPr>
    <p:cSldViewPr>
      <p:cViewPr>
        <p:scale>
          <a:sx n="62" d="100"/>
          <a:sy n="62" d="100"/>
        </p:scale>
        <p:origin x="-780"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395EB-564E-4F6B-B651-CD70DE2A6CF5}" type="datetimeFigureOut">
              <a:rPr lang="pl-PL" smtClean="0"/>
              <a:pPr/>
              <a:t>15.06.2020</a:t>
            </a:fld>
            <a:endParaRPr lang="pl-PL" dirty="0"/>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738DD5-D73F-4597-9B2F-C0D239E7E204}" type="slidenum">
              <a:rPr lang="pl-PL" smtClean="0"/>
              <a:pPr/>
              <a:t>‹#›</a:t>
            </a:fld>
            <a:endParaRPr lang="pl-PL" dirty="0"/>
          </a:p>
        </p:txBody>
      </p:sp>
    </p:spTree>
    <p:extLst>
      <p:ext uri="{BB962C8B-B14F-4D97-AF65-F5344CB8AC3E}">
        <p14:creationId xmlns:p14="http://schemas.microsoft.com/office/powerpoint/2010/main" val="766605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F188CA7A-E052-488F-902A-08C81EB4C939}" type="slidenum">
              <a:rPr lang="pl-PL" smtClean="0"/>
              <a:pPr/>
              <a:t>12</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15738DD5-D73F-4597-9B2F-C0D239E7E204}" type="slidenum">
              <a:rPr lang="pl-PL" smtClean="0"/>
              <a:pPr/>
              <a:t>15</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dirty="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15.06.2020</a:t>
            </a:fld>
            <a:endParaRPr lang="pl-PL" dirty="0"/>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395536" y="476672"/>
            <a:ext cx="8496944" cy="2664296"/>
          </a:xfrm>
        </p:spPr>
        <p:txBody>
          <a:bodyPr>
            <a:normAutofit fontScale="90000"/>
          </a:bodyPr>
          <a:lstStyle/>
          <a:p>
            <a:r>
              <a:rPr lang="en-AU" sz="2800" b="1" i="1" dirty="0" smtClean="0">
                <a:solidFill>
                  <a:srgbClr val="7030A0"/>
                </a:solidFill>
                <a:latin typeface="Times New Roman" pitchFamily="18" charset="0"/>
                <a:cs typeface="Times New Roman" pitchFamily="18" charset="0"/>
              </a:rPr>
              <a:t/>
            </a:r>
            <a:br>
              <a:rPr lang="en-AU" sz="2800" b="1" i="1" dirty="0" smtClean="0">
                <a:solidFill>
                  <a:srgbClr val="7030A0"/>
                </a:solidFill>
                <a:latin typeface="Times New Roman" pitchFamily="18" charset="0"/>
                <a:cs typeface="Times New Roman" pitchFamily="18" charset="0"/>
              </a:rPr>
            </a:br>
            <a:r>
              <a:rPr lang="en-AU" sz="2800" b="1" i="1" dirty="0" smtClean="0">
                <a:solidFill>
                  <a:srgbClr val="7030A0"/>
                </a:solidFill>
                <a:latin typeface="Times New Roman" pitchFamily="18" charset="0"/>
                <a:cs typeface="Times New Roman" pitchFamily="18" charset="0"/>
              </a:rPr>
              <a:t/>
            </a:r>
            <a:br>
              <a:rPr lang="en-AU" sz="2800" b="1" i="1" dirty="0" smtClean="0">
                <a:solidFill>
                  <a:srgbClr val="7030A0"/>
                </a:solidFill>
                <a:latin typeface="Times New Roman" pitchFamily="18" charset="0"/>
                <a:cs typeface="Times New Roman" pitchFamily="18" charset="0"/>
              </a:rPr>
            </a:br>
            <a:r>
              <a:rPr lang="en-AU" sz="2800" b="1" i="1" dirty="0" smtClean="0">
                <a:solidFill>
                  <a:srgbClr val="7030A0"/>
                </a:solidFill>
                <a:latin typeface="Times New Roman" pitchFamily="18" charset="0"/>
                <a:cs typeface="Times New Roman" pitchFamily="18" charset="0"/>
              </a:rPr>
              <a:t/>
            </a:r>
            <a:br>
              <a:rPr lang="en-AU" sz="2800" b="1" i="1" dirty="0" smtClean="0">
                <a:solidFill>
                  <a:srgbClr val="7030A0"/>
                </a:solidFill>
                <a:latin typeface="Times New Roman" pitchFamily="18" charset="0"/>
                <a:cs typeface="Times New Roman" pitchFamily="18" charset="0"/>
              </a:rPr>
            </a:br>
            <a:r>
              <a:rPr lang="en-AU" sz="2800" b="1" i="1" dirty="0" smtClean="0">
                <a:solidFill>
                  <a:srgbClr val="7030A0"/>
                </a:solidFill>
                <a:latin typeface="Times New Roman" pitchFamily="18" charset="0"/>
                <a:cs typeface="Times New Roman" pitchFamily="18" charset="0"/>
              </a:rPr>
              <a:t/>
            </a:r>
            <a:br>
              <a:rPr lang="en-AU" sz="2800" b="1" i="1" dirty="0" smtClean="0">
                <a:solidFill>
                  <a:srgbClr val="7030A0"/>
                </a:solidFill>
                <a:latin typeface="Times New Roman" pitchFamily="18" charset="0"/>
                <a:cs typeface="Times New Roman" pitchFamily="18" charset="0"/>
              </a:rPr>
            </a:br>
            <a:r>
              <a:rPr lang="en-AU" sz="2700" b="1" dirty="0" smtClean="0">
                <a:solidFill>
                  <a:srgbClr val="7030A0"/>
                </a:solidFill>
                <a:latin typeface="Times New Roman" pitchFamily="18" charset="0"/>
                <a:cs typeface="Times New Roman" pitchFamily="18" charset="0"/>
              </a:rPr>
              <a:t>Thermodynamics 2.0. International Conference</a:t>
            </a:r>
            <a:br>
              <a:rPr lang="en-AU" sz="2700" b="1" dirty="0" smtClean="0">
                <a:solidFill>
                  <a:srgbClr val="7030A0"/>
                </a:solidFill>
                <a:latin typeface="Times New Roman" pitchFamily="18" charset="0"/>
                <a:cs typeface="Times New Roman" pitchFamily="18" charset="0"/>
              </a:rPr>
            </a:br>
            <a:r>
              <a:rPr lang="en-AU" sz="2700" b="1" dirty="0" smtClean="0">
                <a:solidFill>
                  <a:srgbClr val="7030A0"/>
                </a:solidFill>
                <a:latin typeface="Times New Roman" pitchFamily="18" charset="0"/>
                <a:cs typeface="Times New Roman" pitchFamily="18" charset="0"/>
              </a:rPr>
              <a:t>June 2020, Worcester, Massachusetts, USA</a:t>
            </a:r>
            <a:br>
              <a:rPr lang="en-AU" sz="2700" b="1" dirty="0" smtClean="0">
                <a:solidFill>
                  <a:srgbClr val="7030A0"/>
                </a:solidFill>
                <a:latin typeface="Times New Roman" pitchFamily="18" charset="0"/>
                <a:cs typeface="Times New Roman" pitchFamily="18" charset="0"/>
              </a:rPr>
            </a:br>
            <a:r>
              <a:rPr lang="en-AU" sz="2800" b="1" i="1" dirty="0" smtClean="0">
                <a:solidFill>
                  <a:srgbClr val="7030A0"/>
                </a:solidFill>
                <a:latin typeface="Times New Roman" pitchFamily="18" charset="0"/>
                <a:cs typeface="Times New Roman" pitchFamily="18" charset="0"/>
              </a:rPr>
              <a:t/>
            </a:r>
            <a:br>
              <a:rPr lang="en-AU" sz="2800" b="1" i="1" dirty="0" smtClean="0">
                <a:solidFill>
                  <a:srgbClr val="7030A0"/>
                </a:solidFill>
                <a:latin typeface="Times New Roman" pitchFamily="18" charset="0"/>
                <a:cs typeface="Times New Roman" pitchFamily="18" charset="0"/>
              </a:rPr>
            </a:br>
            <a:r>
              <a:rPr lang="pl-PL" sz="2800" b="1" i="1" dirty="0" smtClean="0">
                <a:solidFill>
                  <a:srgbClr val="7030A0"/>
                </a:solidFill>
                <a:latin typeface="Times New Roman" pitchFamily="18" charset="0"/>
                <a:cs typeface="Times New Roman" pitchFamily="18" charset="0"/>
              </a:rPr>
              <a:t/>
            </a:r>
            <a:br>
              <a:rPr lang="pl-PL" sz="2800" b="1" i="1" dirty="0" smtClean="0">
                <a:solidFill>
                  <a:srgbClr val="7030A0"/>
                </a:solidFill>
                <a:latin typeface="Times New Roman" pitchFamily="18" charset="0"/>
                <a:cs typeface="Times New Roman" pitchFamily="18" charset="0"/>
              </a:rPr>
            </a:br>
            <a:r>
              <a:rPr lang="en-US" b="1" dirty="0" smtClean="0">
                <a:solidFill>
                  <a:srgbClr val="002060"/>
                </a:solidFill>
                <a:latin typeface="Times New Roman" pitchFamily="18" charset="0"/>
                <a:cs typeface="Times New Roman" pitchFamily="18" charset="0"/>
              </a:rPr>
              <a:t>A </a:t>
            </a:r>
            <a:r>
              <a:rPr lang="en-US" b="1" dirty="0">
                <a:solidFill>
                  <a:srgbClr val="002060"/>
                </a:solidFill>
                <a:latin typeface="Times New Roman" pitchFamily="18" charset="0"/>
                <a:cs typeface="Times New Roman" pitchFamily="18" charset="0"/>
              </a:rPr>
              <a:t>Physical Basis of </a:t>
            </a:r>
            <a:r>
              <a:rPr lang="en-US" b="1" dirty="0" smtClean="0">
                <a:solidFill>
                  <a:srgbClr val="002060"/>
                </a:solidFill>
                <a:latin typeface="Times New Roman" pitchFamily="18" charset="0"/>
                <a:cs typeface="Times New Roman" pitchFamily="18" charset="0"/>
              </a:rPr>
              <a:t>Economics</a:t>
            </a:r>
            <a:r>
              <a:rPr lang="pl-PL" b="1" dirty="0" smtClean="0">
                <a:solidFill>
                  <a:srgbClr val="002060"/>
                </a:solidFill>
                <a:latin typeface="Times New Roman" pitchFamily="18" charset="0"/>
                <a:cs typeface="Times New Roman" pitchFamily="18" charset="0"/>
              </a:rPr>
              <a:t/>
            </a:r>
            <a:br>
              <a:rPr lang="pl-PL" b="1" dirty="0" smtClean="0">
                <a:solidFill>
                  <a:srgbClr val="002060"/>
                </a:solidFill>
                <a:latin typeface="Times New Roman" pitchFamily="18" charset="0"/>
                <a:cs typeface="Times New Roman" pitchFamily="18" charset="0"/>
              </a:rPr>
            </a:br>
            <a:r>
              <a:rPr lang="en-US" dirty="0">
                <a:latin typeface="Times New Roman" pitchFamily="18" charset="0"/>
                <a:cs typeface="Times New Roman" pitchFamily="18" charset="0"/>
              </a:rPr>
              <a:t>       </a:t>
            </a:r>
            <a:r>
              <a:rPr lang="pl-PL" b="1" i="1" dirty="0" smtClean="0">
                <a:solidFill>
                  <a:srgbClr val="002060"/>
                </a:solidFill>
                <a:latin typeface="Times New Roman" pitchFamily="18" charset="0"/>
                <a:cs typeface="Times New Roman" pitchFamily="18" charset="0"/>
              </a:rPr>
              <a:t/>
            </a:r>
            <a:br>
              <a:rPr lang="pl-PL" b="1" i="1" dirty="0" smtClean="0">
                <a:solidFill>
                  <a:srgbClr val="002060"/>
                </a:solidFill>
                <a:latin typeface="Times New Roman" pitchFamily="18" charset="0"/>
                <a:cs typeface="Times New Roman" pitchFamily="18" charset="0"/>
              </a:rPr>
            </a:br>
            <a:r>
              <a:rPr lang="pl-PL" dirty="0" smtClean="0">
                <a:latin typeface="Times New Roman" pitchFamily="18" charset="0"/>
                <a:cs typeface="Times New Roman" pitchFamily="18" charset="0"/>
              </a:rPr>
              <a:t/>
            </a:r>
            <a:br>
              <a:rPr lang="pl-PL" dirty="0" smtClean="0">
                <a:latin typeface="Times New Roman" pitchFamily="18" charset="0"/>
                <a:cs typeface="Times New Roman" pitchFamily="18" charset="0"/>
              </a:rPr>
            </a:br>
            <a:endParaRPr lang="en-US" sz="3600" dirty="0">
              <a:solidFill>
                <a:schemeClr val="accent4">
                  <a:lumMod val="50000"/>
                </a:schemeClr>
              </a:solidFill>
              <a:latin typeface="Times New Roman" pitchFamily="18" charset="0"/>
              <a:cs typeface="Times New Roman" pitchFamily="18" charset="0"/>
            </a:endParaRPr>
          </a:p>
        </p:txBody>
      </p:sp>
      <p:sp>
        <p:nvSpPr>
          <p:cNvPr id="3" name="Podtytuł 2"/>
          <p:cNvSpPr>
            <a:spLocks noGrp="1"/>
          </p:cNvSpPr>
          <p:nvPr>
            <p:ph type="subTitle" idx="1"/>
          </p:nvPr>
        </p:nvSpPr>
        <p:spPr>
          <a:xfrm>
            <a:off x="971600" y="4005064"/>
            <a:ext cx="7920880" cy="2592288"/>
          </a:xfrm>
        </p:spPr>
        <p:txBody>
          <a:bodyPr>
            <a:normAutofit fontScale="92500" lnSpcReduction="10000"/>
          </a:bodyPr>
          <a:lstStyle/>
          <a:p>
            <a:endParaRPr lang="pl-PL" b="1" i="1" dirty="0" smtClean="0">
              <a:solidFill>
                <a:srgbClr val="002060"/>
              </a:solidFill>
              <a:latin typeface="Times New Roman" pitchFamily="18" charset="0"/>
              <a:cs typeface="Times New Roman" pitchFamily="18" charset="0"/>
            </a:endParaRPr>
          </a:p>
          <a:p>
            <a:r>
              <a:rPr lang="en-US" b="1" i="1" dirty="0" err="1" smtClean="0">
                <a:solidFill>
                  <a:srgbClr val="002060"/>
                </a:solidFill>
                <a:latin typeface="Times New Roman" pitchFamily="18" charset="0"/>
                <a:cs typeface="Times New Roman" pitchFamily="18" charset="0"/>
              </a:rPr>
              <a:t>Mieczysław</a:t>
            </a:r>
            <a:r>
              <a:rPr lang="en-US" b="1" i="1" dirty="0" smtClean="0">
                <a:solidFill>
                  <a:srgbClr val="002060"/>
                </a:solidFill>
                <a:latin typeface="Times New Roman" pitchFamily="18" charset="0"/>
                <a:cs typeface="Times New Roman" pitchFamily="18" charset="0"/>
              </a:rPr>
              <a:t> </a:t>
            </a:r>
            <a:r>
              <a:rPr lang="en-US" b="1" i="1" dirty="0" err="1" smtClean="0">
                <a:solidFill>
                  <a:srgbClr val="002060"/>
                </a:solidFill>
                <a:latin typeface="Times New Roman" pitchFamily="18" charset="0"/>
                <a:cs typeface="Times New Roman" pitchFamily="18" charset="0"/>
              </a:rPr>
              <a:t>Dobija</a:t>
            </a:r>
            <a:endParaRPr lang="pl-PL" b="1" i="1" dirty="0" smtClean="0">
              <a:solidFill>
                <a:srgbClr val="002060"/>
              </a:solidFill>
              <a:latin typeface="Times New Roman" pitchFamily="18" charset="0"/>
              <a:cs typeface="Times New Roman" pitchFamily="18" charset="0"/>
            </a:endParaRPr>
          </a:p>
          <a:p>
            <a:endParaRPr lang="pl-PL" b="1" i="1" dirty="0" smtClean="0">
              <a:solidFill>
                <a:srgbClr val="002060"/>
              </a:solidFill>
              <a:latin typeface="Times New Roman" pitchFamily="18" charset="0"/>
              <a:cs typeface="Times New Roman" pitchFamily="18" charset="0"/>
            </a:endParaRPr>
          </a:p>
          <a:p>
            <a:r>
              <a:rPr lang="en-AU" b="1" i="1" dirty="0" smtClean="0">
                <a:solidFill>
                  <a:srgbClr val="002060"/>
                </a:solidFill>
                <a:latin typeface="Times New Roman" pitchFamily="18" charset="0"/>
                <a:cs typeface="Times New Roman" pitchFamily="18" charset="0"/>
              </a:rPr>
              <a:t>Professor of Economics and Accounting</a:t>
            </a:r>
          </a:p>
          <a:p>
            <a:r>
              <a:rPr lang="en-AU" b="1" i="1" dirty="0" smtClean="0">
                <a:solidFill>
                  <a:schemeClr val="accent4">
                    <a:lumMod val="50000"/>
                  </a:schemeClr>
                </a:solidFill>
                <a:latin typeface="Times New Roman" pitchFamily="18" charset="0"/>
                <a:cs typeface="Times New Roman" pitchFamily="18" charset="0"/>
              </a:rPr>
              <a:t>Cracow University of Economics. Poland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Thermodynamics of Integration </a:t>
            </a:r>
            <a:endParaRPr lang="en-US" sz="32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0" y="1600200"/>
            <a:ext cx="9144000" cy="5257800"/>
          </a:xfrm>
        </p:spPr>
        <p:txBody>
          <a:bodyPr>
            <a:normAutofit/>
          </a:bodyPr>
          <a:lstStyle/>
          <a:p>
            <a:r>
              <a:rPr lang="pl-PL" sz="2800" dirty="0" smtClean="0">
                <a:latin typeface="Times New Roman" pitchFamily="18" charset="0"/>
                <a:cs typeface="Times New Roman" pitchFamily="18" charset="0"/>
              </a:rPr>
              <a:t>T</a:t>
            </a:r>
            <a:r>
              <a:rPr lang="en-US" sz="2800" dirty="0" smtClean="0">
                <a:latin typeface="Times New Roman" pitchFamily="18" charset="0"/>
                <a:cs typeface="Times New Roman" pitchFamily="18" charset="0"/>
              </a:rPr>
              <a:t>he </a:t>
            </a:r>
            <a:r>
              <a:rPr lang="en-US" sz="2800" dirty="0">
                <a:latin typeface="Times New Roman" pitchFamily="18" charset="0"/>
                <a:cs typeface="Times New Roman" pitchFamily="18" charset="0"/>
              </a:rPr>
              <a:t>capital model, even the simplest as the compound interest </a:t>
            </a:r>
            <a:r>
              <a:rPr lang="en-US" sz="2800" dirty="0" smtClean="0">
                <a:latin typeface="Times New Roman" pitchFamily="18" charset="0"/>
                <a:cs typeface="Times New Roman" pitchFamily="18" charset="0"/>
              </a:rPr>
              <a:t>formula</a:t>
            </a:r>
            <a:r>
              <a:rPr lang="pl-PL" sz="2800" dirty="0" smtClean="0">
                <a:latin typeface="Times New Roman" pitchFamily="18" charset="0"/>
                <a:cs typeface="Times New Roman" pitchFamily="18" charset="0"/>
              </a:rPr>
              <a:t> </a:t>
            </a:r>
            <a:r>
              <a:rPr lang="pl-PL" sz="2800" dirty="0" err="1">
                <a:latin typeface="Times New Roman" pitchFamily="18" charset="0"/>
                <a:cs typeface="Times New Roman" pitchFamily="18" charset="0"/>
              </a:rPr>
              <a:t>C</a:t>
            </a:r>
            <a:r>
              <a:rPr lang="pl-PL" sz="2800" baseline="-25000" dirty="0" err="1">
                <a:latin typeface="Times New Roman" pitchFamily="18" charset="0"/>
                <a:cs typeface="Times New Roman" pitchFamily="18" charset="0"/>
              </a:rPr>
              <a:t>t</a:t>
            </a:r>
            <a:r>
              <a:rPr lang="pl-PL" sz="2800" dirty="0">
                <a:latin typeface="Times New Roman" pitchFamily="18" charset="0"/>
                <a:cs typeface="Times New Roman" pitchFamily="18" charset="0"/>
              </a:rPr>
              <a:t> = </a:t>
            </a:r>
            <a:r>
              <a:rPr lang="pl-PL" sz="2800" dirty="0" smtClean="0">
                <a:latin typeface="Times New Roman" pitchFamily="18" charset="0"/>
                <a:cs typeface="Times New Roman" pitchFamily="18" charset="0"/>
              </a:rPr>
              <a:t>C</a:t>
            </a:r>
            <a:r>
              <a:rPr lang="pl-PL" sz="2800" baseline="-25000" dirty="0" smtClean="0">
                <a:latin typeface="Times New Roman" pitchFamily="18" charset="0"/>
                <a:cs typeface="Times New Roman" pitchFamily="18" charset="0"/>
              </a:rPr>
              <a:t>0</a:t>
            </a:r>
            <a:r>
              <a:rPr lang="pl-PL" sz="2800" dirty="0" smtClean="0">
                <a:latin typeface="Times New Roman" pitchFamily="18" charset="0"/>
                <a:cs typeface="Times New Roman" pitchFamily="18" charset="0"/>
              </a:rPr>
              <a:t>e</a:t>
            </a:r>
            <a:r>
              <a:rPr lang="pl-PL" sz="2800" baseline="30000" dirty="0" smtClean="0">
                <a:latin typeface="Times New Roman" pitchFamily="18" charset="0"/>
                <a:cs typeface="Times New Roman" pitchFamily="18" charset="0"/>
              </a:rPr>
              <a:t>pt</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has a theoretical basis in the first and second law of </a:t>
            </a:r>
            <a:r>
              <a:rPr lang="en-US" sz="2800" dirty="0" smtClean="0">
                <a:latin typeface="Times New Roman" pitchFamily="18" charset="0"/>
                <a:cs typeface="Times New Roman" pitchFamily="18" charset="0"/>
              </a:rPr>
              <a:t>thermodynamics</a:t>
            </a:r>
            <a:r>
              <a:rPr lang="pl-PL"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The percentage of p depends on uncertainty and risk.</a:t>
            </a:r>
            <a:endParaRPr lang="pl-PL" sz="2800" dirty="0" smtClean="0">
              <a:latin typeface="Times New Roman" pitchFamily="18" charset="0"/>
              <a:cs typeface="Times New Roman" pitchFamily="18" charset="0"/>
            </a:endParaRPr>
          </a:p>
          <a:p>
            <a:r>
              <a:rPr lang="en-US" sz="2800" dirty="0">
                <a:latin typeface="Times New Roman" pitchFamily="18" charset="0"/>
                <a:cs typeface="Times New Roman" pitchFamily="18" charset="0"/>
              </a:rPr>
              <a:t>Uncertainty is a consequence of the second law of thermodynamics when the risk applies to our </a:t>
            </a:r>
            <a:r>
              <a:rPr lang="en-US" sz="2800" dirty="0" smtClean="0">
                <a:latin typeface="Times New Roman" pitchFamily="18" charset="0"/>
                <a:cs typeface="Times New Roman" pitchFamily="18" charset="0"/>
              </a:rPr>
              <a:t>projects</a:t>
            </a:r>
            <a:r>
              <a:rPr lang="pl-PL" sz="2800"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principle of double entry in accounting forces that capital cannot arise out of nothing. That is why we can measure economic </a:t>
            </a:r>
            <a:r>
              <a:rPr lang="en-US" sz="2800" dirty="0" smtClean="0">
                <a:latin typeface="Times New Roman" pitchFamily="18" charset="0"/>
                <a:cs typeface="Times New Roman" pitchFamily="18" charset="0"/>
              </a:rPr>
              <a:t>profit</a:t>
            </a:r>
            <a:r>
              <a:rPr lang="pl-PL" sz="2800"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spontaneous dispersion of human capital sets a fair minimum wage.</a:t>
            </a:r>
            <a:endParaRPr lang="pl-PL"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631709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sz="3600" b="1" dirty="0" smtClean="0">
                <a:solidFill>
                  <a:srgbClr val="7030A0"/>
                </a:solidFill>
                <a:latin typeface="Times New Roman" pitchFamily="18" charset="0"/>
                <a:cs typeface="Times New Roman" pitchFamily="18" charset="0"/>
              </a:rPr>
              <a:t>Prehistoric economic systems driven by labor</a:t>
            </a:r>
            <a:endParaRPr lang="en-US" sz="36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0" y="1600200"/>
            <a:ext cx="9144000" cy="5257800"/>
          </a:xfrm>
        </p:spPr>
        <p:txBody>
          <a:bodyPr>
            <a:normAutofit lnSpcReduction="10000"/>
          </a:bodyPr>
          <a:lstStyle/>
          <a:p>
            <a:r>
              <a:rPr lang="en-US" dirty="0" smtClean="0">
                <a:latin typeface="Times New Roman" pitchFamily="18" charset="0"/>
                <a:cs typeface="Times New Roman" pitchFamily="18" charset="0"/>
              </a:rPr>
              <a:t>In the history of economic thought, disputes about the emergence of early economic systems are well known.</a:t>
            </a:r>
          </a:p>
          <a:p>
            <a:r>
              <a:rPr lang="en-US" dirty="0" smtClean="0">
                <a:latin typeface="Times New Roman" pitchFamily="18" charset="0"/>
                <a:cs typeface="Times New Roman" pitchFamily="18" charset="0"/>
              </a:rPr>
              <a:t>Professor Karl Polanyi’s and others studies are a good example. (Trade and Market in the Early Empires, 1957)</a:t>
            </a:r>
          </a:p>
          <a:p>
            <a:r>
              <a:rPr lang="en-US" dirty="0" smtClean="0">
                <a:latin typeface="Times New Roman" pitchFamily="18" charset="0"/>
                <a:cs typeface="Times New Roman" pitchFamily="18" charset="0"/>
              </a:rPr>
              <a:t>I put attention to an important fact indicating the existence of an economic system sooner than previously imagined.</a:t>
            </a:r>
          </a:p>
          <a:p>
            <a:r>
              <a:rPr lang="en-US" b="1" dirty="0" smtClean="0">
                <a:latin typeface="Times New Roman" pitchFamily="18" charset="0"/>
                <a:cs typeface="Times New Roman" pitchFamily="18" charset="0"/>
              </a:rPr>
              <a:t>It is related to the particular token representing „labor unit”.</a:t>
            </a:r>
          </a:p>
          <a:p>
            <a:endParaRPr lang="en-US" dirty="0" smtClean="0">
              <a:latin typeface="Times New Roman" pitchFamily="18" charset="0"/>
              <a:cs typeface="Times New Roman" pitchFamily="18" charset="0"/>
            </a:endParaRPr>
          </a:p>
          <a:p>
            <a:endParaRPr lang="pl-PL" dirty="0"/>
          </a:p>
        </p:txBody>
      </p:sp>
    </p:spTree>
    <p:extLst>
      <p:ext uri="{BB962C8B-B14F-4D97-AF65-F5344CB8AC3E}">
        <p14:creationId xmlns:p14="http://schemas.microsoft.com/office/powerpoint/2010/main" val="3239017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274638"/>
            <a:ext cx="9144000" cy="1143000"/>
          </a:xfrm>
        </p:spPr>
        <p:txBody>
          <a:bodyPr>
            <a:noAutofit/>
          </a:bodyPr>
          <a:lstStyle/>
          <a:p>
            <a:r>
              <a:rPr lang="en-US" sz="3600" b="1" dirty="0" smtClean="0">
                <a:solidFill>
                  <a:srgbClr val="7030A0"/>
                </a:solidFill>
                <a:latin typeface="Times New Roman" pitchFamily="18" charset="0"/>
                <a:cs typeface="Times New Roman" pitchFamily="18" charset="0"/>
              </a:rPr>
              <a:t>Discoveries</a:t>
            </a:r>
            <a:r>
              <a:rPr lang="pl-PL" sz="3600" b="1" dirty="0" smtClean="0">
                <a:solidFill>
                  <a:srgbClr val="7030A0"/>
                </a:solidFill>
                <a:latin typeface="Times New Roman" pitchFamily="18" charset="0"/>
                <a:cs typeface="Times New Roman" pitchFamily="18" charset="0"/>
              </a:rPr>
              <a:t> of </a:t>
            </a:r>
            <a:r>
              <a:rPr lang="pl-PL" sz="3600" b="1" dirty="0" err="1" smtClean="0">
                <a:solidFill>
                  <a:srgbClr val="7030A0"/>
                </a:solidFill>
                <a:latin typeface="Times New Roman" pitchFamily="18" charset="0"/>
                <a:cs typeface="Times New Roman" pitchFamily="18" charset="0"/>
              </a:rPr>
              <a:t>tokens</a:t>
            </a:r>
            <a:endParaRPr lang="en-US" sz="36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107504" y="1412776"/>
            <a:ext cx="8928992" cy="5445224"/>
          </a:xfrm>
        </p:spPr>
        <p:txBody>
          <a:bodyPr>
            <a:normAutofit lnSpcReduction="10000"/>
          </a:bodyPr>
          <a:lstStyle/>
          <a:p>
            <a:pPr marL="0" indent="0" algn="just">
              <a:buNone/>
            </a:pPr>
            <a:r>
              <a:rPr lang="en-US" dirty="0" smtClean="0">
                <a:latin typeface="Times New Roman" pitchFamily="18" charset="0"/>
                <a:cs typeface="Times New Roman" pitchFamily="18" charset="0"/>
              </a:rPr>
              <a:t>Professor Denise </a:t>
            </a:r>
            <a:r>
              <a:rPr lang="en-US" dirty="0" err="1" smtClean="0">
                <a:latin typeface="Times New Roman" pitchFamily="18" charset="0"/>
                <a:cs typeface="Times New Roman" pitchFamily="18" charset="0"/>
              </a:rPr>
              <a:t>Schmandt-Besserat</a:t>
            </a:r>
            <a:r>
              <a:rPr lang="en-US" dirty="0" smtClean="0">
                <a:latin typeface="Times New Roman" pitchFamily="18" charset="0"/>
                <a:cs typeface="Times New Roman" pitchFamily="18" charset="0"/>
              </a:rPr>
              <a:t> recognized that ‘tokens’ (small clay counters) constitute an accounting system, widely used in the Near East from about 8,000 BC to 3,000 BC, that existed for five millennia. She also drew parallels between the shapes of the tokens and those of the first signs of writing, establishing accounting as the prerequisite and impetus to writing and abstract counting.</a:t>
            </a:r>
            <a:endParaRPr lang="pl-PL" dirty="0" smtClean="0">
              <a:latin typeface="Times New Roman" pitchFamily="18" charset="0"/>
              <a:cs typeface="Times New Roman" pitchFamily="18" charset="0"/>
            </a:endParaRPr>
          </a:p>
          <a:p>
            <a:pPr marL="0" indent="0" algn="just">
              <a:buNone/>
            </a:pPr>
            <a:endParaRPr lang="en-US" dirty="0" smtClean="0">
              <a:latin typeface="Times New Roman" pitchFamily="18" charset="0"/>
              <a:cs typeface="Times New Roman" pitchFamily="18" charset="0"/>
            </a:endParaRPr>
          </a:p>
          <a:p>
            <a:pPr marL="0" indent="0">
              <a:buNone/>
            </a:pPr>
            <a:r>
              <a:rPr lang="en-US" sz="2600" i="1" dirty="0" smtClean="0">
                <a:latin typeface="Times New Roman" pitchFamily="18" charset="0"/>
                <a:cs typeface="Times New Roman" pitchFamily="18" charset="0"/>
              </a:rPr>
              <a:t>R. </a:t>
            </a:r>
            <a:r>
              <a:rPr lang="en-US" sz="2600" i="1" dirty="0" err="1" smtClean="0">
                <a:latin typeface="Times New Roman" pitchFamily="18" charset="0"/>
                <a:cs typeface="Times New Roman" pitchFamily="18" charset="0"/>
              </a:rPr>
              <a:t>Mattessich</a:t>
            </a:r>
            <a:r>
              <a:rPr lang="en-US" sz="2600" i="1" dirty="0" smtClean="0">
                <a:latin typeface="Times New Roman" pitchFamily="18" charset="0"/>
                <a:cs typeface="Times New Roman" pitchFamily="18" charset="0"/>
              </a:rPr>
              <a:t> (2012). </a:t>
            </a:r>
            <a:r>
              <a:rPr lang="en-US" sz="2600" b="1" i="1" dirty="0" smtClean="0">
                <a:latin typeface="Times New Roman" pitchFamily="18" charset="0"/>
                <a:cs typeface="Times New Roman" pitchFamily="18" charset="0"/>
              </a:rPr>
              <a:t>The Beginnings of Accounting and Accounting Thought, </a:t>
            </a:r>
            <a:r>
              <a:rPr lang="en-US" sz="2600" b="1" i="1" dirty="0" err="1" smtClean="0">
                <a:latin typeface="Times New Roman" pitchFamily="18" charset="0"/>
                <a:cs typeface="Times New Roman" pitchFamily="18" charset="0"/>
              </a:rPr>
              <a:t>Routledge</a:t>
            </a:r>
            <a:r>
              <a:rPr lang="en-US" sz="2600" b="1" i="1" dirty="0" smtClean="0">
                <a:latin typeface="Times New Roman" pitchFamily="18" charset="0"/>
                <a:cs typeface="Times New Roman" pitchFamily="18" charset="0"/>
              </a:rPr>
              <a:t>, New York</a:t>
            </a:r>
            <a:endParaRPr lang="en-US" sz="2600" i="1" dirty="0">
              <a:latin typeface="Times New Roman" pitchFamily="18" charset="0"/>
              <a:cs typeface="Times New Roman" pitchFamily="18" charset="0"/>
            </a:endParaRPr>
          </a:p>
        </p:txBody>
      </p:sp>
    </p:spTree>
    <p:extLst>
      <p:ext uri="{BB962C8B-B14F-4D97-AF65-F5344CB8AC3E}">
        <p14:creationId xmlns:p14="http://schemas.microsoft.com/office/powerpoint/2010/main" val="25148175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485800"/>
            <a:ext cx="8229600" cy="1647056"/>
          </a:xfrm>
        </p:spPr>
        <p:txBody>
          <a:bodyPr>
            <a:normAutofit fontScale="90000"/>
          </a:bodyPr>
          <a:lstStyle/>
          <a:p>
            <a:pPr algn="l"/>
            <a:r>
              <a:rPr lang="en-US" sz="2800" dirty="0" smtClean="0">
                <a:latin typeface="Times New Roman" pitchFamily="18" charset="0"/>
                <a:cs typeface="Times New Roman" pitchFamily="18" charset="0"/>
              </a:rPr>
              <a:t>Photo </a:t>
            </a:r>
            <a:r>
              <a:rPr lang="en-US" sz="2800" dirty="0">
                <a:latin typeface="Times New Roman" pitchFamily="18" charset="0"/>
                <a:cs typeface="Times New Roman" pitchFamily="18" charset="0"/>
              </a:rPr>
              <a:t>1. Different clay </a:t>
            </a:r>
            <a:r>
              <a:rPr lang="en-US" sz="2800" dirty="0" smtClean="0">
                <a:latin typeface="Times New Roman" pitchFamily="18" charset="0"/>
                <a:cs typeface="Times New Roman" pitchFamily="18" charset="0"/>
              </a:rPr>
              <a:t>tokens</a:t>
            </a:r>
            <a:r>
              <a:rPr lang="pl-PL"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cone, spheres and disk represented various measures of grain; </a:t>
            </a:r>
            <a:r>
              <a:rPr lang="en-US" sz="2800" b="1" dirty="0">
                <a:latin typeface="Times New Roman" pitchFamily="18" charset="0"/>
                <a:cs typeface="Times New Roman" pitchFamily="18" charset="0"/>
              </a:rPr>
              <a:t>the tetrahedron stood for a unit of labor</a:t>
            </a:r>
            <a:r>
              <a:rPr lang="en-US" sz="2800" b="1" dirty="0" smtClean="0">
                <a:latin typeface="Times New Roman" pitchFamily="18" charset="0"/>
                <a:cs typeface="Times New Roman" pitchFamily="18" charset="0"/>
              </a:rPr>
              <a:t>.</a:t>
            </a:r>
            <a:r>
              <a:rPr lang="pl-PL" sz="2800" b="1" dirty="0" smtClean="0">
                <a:latin typeface="Times New Roman" pitchFamily="18" charset="0"/>
                <a:cs typeface="Times New Roman" pitchFamily="18" charset="0"/>
              </a:rPr>
              <a:t> </a:t>
            </a:r>
            <a:r>
              <a:rPr lang="pl-PL" sz="2800" dirty="0" smtClean="0">
                <a:latin typeface="Times New Roman" pitchFamily="18" charset="0"/>
                <a:cs typeface="Times New Roman" pitchFamily="18" charset="0"/>
              </a:rPr>
              <a:t/>
            </a:r>
            <a:br>
              <a:rPr lang="pl-PL" sz="2800" dirty="0" smtClean="0">
                <a:latin typeface="Times New Roman" pitchFamily="18" charset="0"/>
                <a:cs typeface="Times New Roman" pitchFamily="18" charset="0"/>
              </a:rPr>
            </a:br>
            <a:r>
              <a:rPr lang="pl-PL" sz="2800" dirty="0"/>
              <a:t>	</a:t>
            </a:r>
            <a:r>
              <a:rPr lang="pl-PL" sz="2800" dirty="0" smtClean="0"/>
              <a:t>	</a:t>
            </a:r>
            <a:r>
              <a:rPr lang="en-US" sz="3100" b="1" dirty="0" smtClean="0">
                <a:latin typeface="Times New Roman" pitchFamily="18" charset="0"/>
                <a:cs typeface="Times New Roman" pitchFamily="18" charset="0"/>
              </a:rPr>
              <a:t> Labor unit 8000 years ago? Fascinating!</a:t>
            </a:r>
            <a:endParaRPr lang="en-US" sz="3100" b="1" dirty="0">
              <a:latin typeface="Times New Roman" pitchFamily="18" charset="0"/>
              <a:cs typeface="Times New Roman" pitchFamily="18" charset="0"/>
            </a:endParaRPr>
          </a:p>
        </p:txBody>
      </p:sp>
      <p:pic>
        <p:nvPicPr>
          <p:cNvPr id="4" name="Symbol zastępczy zawartości 3"/>
          <p:cNvPicPr>
            <a:picLocks noGrp="1"/>
          </p:cNvPicPr>
          <p:nvPr>
            <p:ph idx="1"/>
          </p:nvPr>
        </p:nvPicPr>
        <p:blipFill>
          <a:blip r:embed="rId2" cstate="print"/>
          <a:srcRect/>
          <a:stretch>
            <a:fillRect/>
          </a:stretch>
        </p:blipFill>
        <p:spPr bwMode="auto">
          <a:xfrm>
            <a:off x="899593" y="2420888"/>
            <a:ext cx="7272808" cy="2765807"/>
          </a:xfrm>
          <a:prstGeom prst="rect">
            <a:avLst/>
          </a:prstGeom>
          <a:noFill/>
        </p:spPr>
      </p:pic>
      <p:sp>
        <p:nvSpPr>
          <p:cNvPr id="5" name="Prostokąt 4"/>
          <p:cNvSpPr/>
          <p:nvPr/>
        </p:nvSpPr>
        <p:spPr>
          <a:xfrm>
            <a:off x="341893" y="5631448"/>
            <a:ext cx="8640960" cy="1200329"/>
          </a:xfrm>
          <a:prstGeom prst="rect">
            <a:avLst/>
          </a:prstGeom>
        </p:spPr>
        <p:txBody>
          <a:bodyPr wrap="square">
            <a:spAutoFit/>
          </a:bodyPr>
          <a:lstStyle/>
          <a:p>
            <a:pPr hangingPunct="0"/>
            <a:r>
              <a:rPr lang="en-US" sz="2400" dirty="0">
                <a:latin typeface="Times New Roman" pitchFamily="18" charset="0"/>
                <a:cs typeface="Times New Roman" pitchFamily="18" charset="0"/>
              </a:rPr>
              <a:t>Source: Courtesy Denise </a:t>
            </a:r>
            <a:r>
              <a:rPr lang="en-US" sz="2400" dirty="0" err="1">
                <a:latin typeface="Times New Roman" pitchFamily="18" charset="0"/>
                <a:cs typeface="Times New Roman" pitchFamily="18" charset="0"/>
              </a:rPr>
              <a:t>Schmandt-Besserat</a:t>
            </a:r>
            <a:r>
              <a:rPr lang="en-US" sz="2400" dirty="0">
                <a:latin typeface="Times New Roman" pitchFamily="18" charset="0"/>
                <a:cs typeface="Times New Roman" pitchFamily="18" charset="0"/>
              </a:rPr>
              <a:t>, University of Texas at Austin. </a:t>
            </a:r>
            <a:r>
              <a:rPr lang="en-US" sz="2400" dirty="0" err="1">
                <a:latin typeface="Times New Roman" pitchFamily="18" charset="0"/>
                <a:cs typeface="Times New Roman" pitchFamily="18" charset="0"/>
              </a:rPr>
              <a:t>Schmandt-Besserat</a:t>
            </a:r>
            <a:r>
              <a:rPr lang="en-US" sz="2400" dirty="0">
                <a:latin typeface="Times New Roman" pitchFamily="18" charset="0"/>
                <a:cs typeface="Times New Roman" pitchFamily="18" charset="0"/>
              </a:rPr>
              <a:t> D., (2007, p. 3), </a:t>
            </a:r>
            <a:r>
              <a:rPr lang="en-US" sz="2400" i="1" dirty="0">
                <a:latin typeface="Times New Roman" pitchFamily="18" charset="0"/>
                <a:cs typeface="Times New Roman" pitchFamily="18" charset="0"/>
              </a:rPr>
              <a:t>When Writing Met Art. From Symbol to Story, </a:t>
            </a:r>
            <a:r>
              <a:rPr lang="en-US" sz="2400" dirty="0">
                <a:latin typeface="Times New Roman" pitchFamily="18" charset="0"/>
                <a:cs typeface="Times New Roman" pitchFamily="18" charset="0"/>
              </a:rPr>
              <a:t>University of Texas Press.</a:t>
            </a:r>
            <a:endParaRPr lang="pl-PL" sz="2400" dirty="0">
              <a:latin typeface="Times New Roman" pitchFamily="18" charset="0"/>
              <a:cs typeface="Times New Roman" pitchFamily="18" charset="0"/>
            </a:endParaRPr>
          </a:p>
        </p:txBody>
      </p:sp>
    </p:spTree>
    <p:extLst>
      <p:ext uri="{BB962C8B-B14F-4D97-AF65-F5344CB8AC3E}">
        <p14:creationId xmlns:p14="http://schemas.microsoft.com/office/powerpoint/2010/main" val="3394183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922114"/>
          </a:xfrm>
        </p:spPr>
        <p:txBody>
          <a:bodyPr>
            <a:normAutofit/>
          </a:bodyPr>
          <a:lstStyle/>
          <a:p>
            <a:r>
              <a:rPr lang="en-US" sz="3600" b="1" dirty="0" smtClean="0">
                <a:solidFill>
                  <a:srgbClr val="7030A0"/>
                </a:solidFill>
                <a:latin typeface="Times New Roman" pitchFamily="18" charset="0"/>
                <a:cs typeface="Times New Roman" pitchFamily="18" charset="0"/>
              </a:rPr>
              <a:t>Clay tablets and economic texts</a:t>
            </a:r>
            <a:endParaRPr lang="en-US" sz="36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108520" y="1296144"/>
            <a:ext cx="9252520" cy="5589240"/>
          </a:xfrm>
        </p:spPr>
        <p:txBody>
          <a:bodyPr>
            <a:normAutofit/>
          </a:bodyPr>
          <a:lstStyle/>
          <a:p>
            <a:pPr lvl="0">
              <a:buNone/>
            </a:pPr>
            <a:r>
              <a:rPr lang="en-US" sz="2400" dirty="0" smtClean="0"/>
              <a:t>Struve W., (1969), </a:t>
            </a:r>
            <a:r>
              <a:rPr lang="en-US" sz="2400" i="1" dirty="0" smtClean="0"/>
              <a:t>Some New Data on the Organization of Labor and on Social Structure in Sumer During the Reign of the III </a:t>
            </a:r>
            <a:r>
              <a:rPr lang="en-US" sz="2400" i="1" dirty="0" err="1" smtClean="0"/>
              <a:t>rd</a:t>
            </a:r>
            <a:r>
              <a:rPr lang="en-US" sz="2400" i="1" dirty="0" smtClean="0"/>
              <a:t> Dynasty of Ur</a:t>
            </a:r>
            <a:r>
              <a:rPr lang="en-US" sz="2400" dirty="0" smtClean="0"/>
              <a:t>, In: </a:t>
            </a:r>
            <a:r>
              <a:rPr lang="en-US" sz="2400" dirty="0" err="1" smtClean="0"/>
              <a:t>Diakonoff</a:t>
            </a:r>
            <a:r>
              <a:rPr lang="en-US" sz="2400" dirty="0" smtClean="0"/>
              <a:t>, I.M. Ancient Mesopotamia. Socio-Economic History. </a:t>
            </a:r>
            <a:r>
              <a:rPr lang="en-US" sz="2400" dirty="0" err="1" smtClean="0"/>
              <a:t>Nauka</a:t>
            </a:r>
            <a:r>
              <a:rPr lang="en-US" sz="2400" dirty="0" smtClean="0"/>
              <a:t>, </a:t>
            </a:r>
            <a:r>
              <a:rPr lang="en-US" sz="2400" dirty="0" err="1" smtClean="0"/>
              <a:t>Moskwa</a:t>
            </a:r>
            <a:r>
              <a:rPr lang="en-US" sz="2400" dirty="0" smtClean="0"/>
              <a:t>, 127-172</a:t>
            </a:r>
          </a:p>
          <a:p>
            <a:pPr>
              <a:buNone/>
            </a:pPr>
            <a:endParaRPr lang="en-US" sz="2000" dirty="0" smtClean="0"/>
          </a:p>
          <a:p>
            <a:pPr algn="just">
              <a:buNone/>
            </a:pPr>
            <a:r>
              <a:rPr lang="en-US" sz="2800" dirty="0" smtClean="0">
                <a:latin typeface="Times New Roman" pitchFamily="18" charset="0"/>
                <a:cs typeface="Times New Roman" pitchFamily="18" charset="0"/>
              </a:rPr>
              <a:t> </a:t>
            </a:r>
            <a:r>
              <a:rPr lang="pl-PL"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 …The time assigned for the performance of each labor operation is sometimes estimated in days, and sometimes in months; but in the majority of cases it is given as one day (. . .) In addition to the unit of labor force, the scribes distinguished such quantities as 5/6, 2/3, ½ etc. of a unit of labor force. The laborer whose productivity of labor was estimated at 5/6, 2/3, 1/2 etc. of a unit of labor force, received grain ratios proportionately reduced.</a:t>
            </a:r>
            <a:r>
              <a:rPr lang="pl-PL" sz="2800" dirty="0" smtClean="0">
                <a:latin typeface="Times New Roman" pitchFamily="18" charset="0"/>
                <a:cs typeface="Times New Roman" pitchFamily="18" charset="0"/>
              </a:rPr>
              <a:t>  ….”  </a:t>
            </a:r>
            <a:r>
              <a:rPr lang="en-US" sz="2800" dirty="0" smtClean="0">
                <a:latin typeface="Times New Roman" pitchFamily="18" charset="0"/>
                <a:cs typeface="Times New Roman" pitchFamily="18" charset="0"/>
              </a:rPr>
              <a:t> </a:t>
            </a:r>
          </a:p>
          <a:p>
            <a:pPr lvl="0">
              <a:buNone/>
            </a:pPr>
            <a:endParaRPr lang="en-US"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b="1" dirty="0" smtClean="0">
                <a:solidFill>
                  <a:srgbClr val="7030A0"/>
                </a:solidFill>
                <a:latin typeface="Times New Roman" pitchFamily="18" charset="0"/>
                <a:cs typeface="Times New Roman" pitchFamily="18" charset="0"/>
              </a:rPr>
              <a:t>Question and conclusion</a:t>
            </a:r>
            <a:endParaRPr lang="en-US" sz="32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0" y="1600200"/>
            <a:ext cx="9144000" cy="5069160"/>
          </a:xfrm>
        </p:spPr>
        <p:txBody>
          <a:bodyPr>
            <a:noAutofit/>
          </a:bodyPr>
          <a:lstStyle/>
          <a:p>
            <a:r>
              <a:rPr lang="en-US" sz="3600" b="1" dirty="0" smtClean="0">
                <a:solidFill>
                  <a:srgbClr val="C00000"/>
                </a:solidFill>
                <a:latin typeface="Times New Roman" pitchFamily="18" charset="0"/>
                <a:cs typeface="Times New Roman" pitchFamily="18" charset="0"/>
              </a:rPr>
              <a:t>Are we not seeing here the natural measurement of work as the product of </a:t>
            </a:r>
            <a:r>
              <a:rPr lang="pl-PL" sz="3600" b="1" dirty="0" smtClean="0">
                <a:solidFill>
                  <a:srgbClr val="C00000"/>
                </a:solidFill>
                <a:latin typeface="Times New Roman" pitchFamily="18" charset="0"/>
                <a:cs typeface="Times New Roman" pitchFamily="18" charset="0"/>
              </a:rPr>
              <a:t>the </a:t>
            </a:r>
            <a:r>
              <a:rPr lang="en-US" sz="3600" b="1" dirty="0" smtClean="0">
                <a:solidFill>
                  <a:srgbClr val="C00000"/>
                </a:solidFill>
                <a:latin typeface="Times New Roman" pitchFamily="18" charset="0"/>
                <a:cs typeface="Times New Roman" pitchFamily="18" charset="0"/>
              </a:rPr>
              <a:t>power and the time of work?</a:t>
            </a:r>
          </a:p>
          <a:p>
            <a:r>
              <a:rPr lang="en-US" sz="3600" dirty="0" smtClean="0">
                <a:latin typeface="Times New Roman" pitchFamily="18" charset="0"/>
                <a:cs typeface="Times New Roman" pitchFamily="18" charset="0"/>
              </a:rPr>
              <a:t>Tokens representing products and various units of work are the part of an prehistoric economic system. </a:t>
            </a:r>
            <a:endParaRPr lang="pl-PL" sz="3600" dirty="0" smtClean="0">
              <a:latin typeface="Times New Roman" pitchFamily="18" charset="0"/>
              <a:cs typeface="Times New Roman" pitchFamily="18" charset="0"/>
            </a:endParaRPr>
          </a:p>
          <a:p>
            <a:r>
              <a:rPr lang="en-US" sz="3600" dirty="0">
                <a:latin typeface="Times New Roman" pitchFamily="18" charset="0"/>
                <a:cs typeface="Times New Roman" pitchFamily="18" charset="0"/>
              </a:rPr>
              <a:t>Value of labor = </a:t>
            </a:r>
            <a:r>
              <a:rPr lang="en-US" sz="3600" dirty="0" smtClean="0">
                <a:latin typeface="Times New Roman" pitchFamily="18" charset="0"/>
                <a:cs typeface="Times New Roman" pitchFamily="18" charset="0"/>
              </a:rPr>
              <a:t>Worker</a:t>
            </a:r>
            <a:r>
              <a:rPr lang="pl-PL"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Productivity</a:t>
            </a:r>
            <a:r>
              <a:rPr lang="pl-PL" sz="3600"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a:t>
            </a:r>
            <a:r>
              <a:rPr lang="en-US" sz="3600" dirty="0" smtClean="0">
                <a:latin typeface="Times New Roman" pitchFamily="18" charset="0"/>
                <a:cs typeface="Times New Roman" pitchFamily="18" charset="0"/>
              </a:rPr>
              <a:t> Time</a:t>
            </a:r>
            <a:r>
              <a:rPr lang="pl-PL" sz="3600"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of labor.</a:t>
            </a:r>
          </a:p>
          <a:p>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271570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07492"/>
            <a:ext cx="8229600" cy="1421308"/>
          </a:xfrm>
        </p:spPr>
        <p:txBody>
          <a:bodyPr>
            <a:noAutofit/>
          </a:bodyPr>
          <a:lstStyle/>
          <a:p>
            <a:r>
              <a:rPr lang="en-US" sz="2800" b="1" dirty="0" smtClean="0">
                <a:solidFill>
                  <a:srgbClr val="7030A0"/>
                </a:solidFill>
                <a:latin typeface="Times New Roman" pitchFamily="18" charset="0"/>
                <a:cs typeface="Times New Roman" pitchFamily="18" charset="0"/>
              </a:rPr>
              <a:t>Tokens are not only the beginning of writing and counting, but also a proof of the existence of a coherent economic system driven by labor</a:t>
            </a:r>
            <a:endParaRPr lang="en-US" sz="28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107504" y="1600200"/>
            <a:ext cx="9036496" cy="5069160"/>
          </a:xfrm>
        </p:spPr>
        <p:txBody>
          <a:bodyPr>
            <a:noAutofit/>
          </a:bodyPr>
          <a:lstStyle/>
          <a:p>
            <a:r>
              <a:rPr lang="en-US" sz="2800" dirty="0" smtClean="0">
                <a:latin typeface="Times New Roman" pitchFamily="18" charset="0"/>
                <a:cs typeface="Times New Roman" pitchFamily="18" charset="0"/>
              </a:rPr>
              <a:t>The natural interpretation indicates that the laborer performing the work on the instructions of the managers received tokens representing the value of the work done, i.e. the tokens represented amounts due for work. To obtain the necessary livelihoods, tokens were exchanged for products such as: barley, olive oil, etc.</a:t>
            </a:r>
          </a:p>
          <a:p>
            <a:r>
              <a:rPr lang="en-US" sz="2800" dirty="0" smtClean="0">
                <a:latin typeface="Times New Roman" pitchFamily="18" charset="0"/>
                <a:cs typeface="Times New Roman" pitchFamily="18" charset="0"/>
              </a:rPr>
              <a:t>In the present system it is similar; we work, in return we receive a record of the amount due for work on the bank account, and then we exchange our receivables for the necessary products. So the work creates our money and this is the basic physical fact in economics.</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039016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116632"/>
            <a:ext cx="8229600" cy="1224136"/>
          </a:xfrm>
        </p:spPr>
        <p:txBody>
          <a:bodyPr>
            <a:normAutofit fontScale="90000"/>
          </a:bodyPr>
          <a:lstStyle/>
          <a:p>
            <a:pPr lvl="8" algn="ctr" rtl="0">
              <a:spcBef>
                <a:spcPct val="0"/>
              </a:spcBef>
            </a:pPr>
            <a:r>
              <a:rPr lang="pl-PL" sz="3600" b="1" dirty="0" smtClean="0">
                <a:solidFill>
                  <a:srgbClr val="00B050"/>
                </a:solidFill>
                <a:latin typeface="Times New Roman" pitchFamily="18" charset="0"/>
                <a:cs typeface="Times New Roman" pitchFamily="18" charset="0"/>
              </a:rPr>
              <a:t/>
            </a:r>
            <a:br>
              <a:rPr lang="pl-PL" sz="3600" b="1" dirty="0" smtClean="0">
                <a:solidFill>
                  <a:srgbClr val="00B050"/>
                </a:solidFill>
                <a:latin typeface="Times New Roman" pitchFamily="18" charset="0"/>
                <a:cs typeface="Times New Roman" pitchFamily="18" charset="0"/>
              </a:rPr>
            </a:br>
            <a:r>
              <a:rPr lang="en-US" sz="3100" b="1" dirty="0" smtClean="0">
                <a:solidFill>
                  <a:srgbClr val="C00000"/>
                </a:solidFill>
                <a:latin typeface="Times New Roman" pitchFamily="18" charset="0"/>
                <a:cs typeface="Times New Roman" pitchFamily="18" charset="0"/>
              </a:rPr>
              <a:t>Curiosity</a:t>
            </a:r>
            <a:r>
              <a:rPr lang="pl-PL" sz="3100" b="1" dirty="0" smtClean="0">
                <a:solidFill>
                  <a:srgbClr val="C00000"/>
                </a:solidFill>
                <a:latin typeface="Times New Roman" pitchFamily="18" charset="0"/>
                <a:cs typeface="Times New Roman" pitchFamily="18" charset="0"/>
              </a:rPr>
              <a:t>. </a:t>
            </a:r>
            <a:r>
              <a:rPr lang="es-US" sz="3100" b="1" dirty="0" smtClean="0">
                <a:solidFill>
                  <a:srgbClr val="C00000"/>
                </a:solidFill>
                <a:latin typeface="Times New Roman" pitchFamily="18" charset="0"/>
                <a:cs typeface="Times New Roman" pitchFamily="18" charset="0"/>
              </a:rPr>
              <a:t>Tokens appear</a:t>
            </a:r>
            <a:r>
              <a:rPr lang="pl-PL" sz="3100" b="1" dirty="0" smtClean="0">
                <a:solidFill>
                  <a:srgbClr val="C00000"/>
                </a:solidFill>
                <a:latin typeface="Times New Roman" pitchFamily="18" charset="0"/>
                <a:cs typeface="Times New Roman" pitchFamily="18" charset="0"/>
              </a:rPr>
              <a:t>s in </a:t>
            </a:r>
            <a:r>
              <a:rPr lang="pl-PL" sz="3100" b="1" dirty="0" err="1" smtClean="0">
                <a:solidFill>
                  <a:srgbClr val="C00000"/>
                </a:solidFill>
                <a:latin typeface="Times New Roman" pitchFamily="18" charset="0"/>
                <a:cs typeface="Times New Roman" pitchFamily="18" charset="0"/>
              </a:rPr>
              <a:t>Urantia</a:t>
            </a:r>
            <a:r>
              <a:rPr lang="pl-PL" sz="3100" b="1" dirty="0" smtClean="0">
                <a:solidFill>
                  <a:srgbClr val="C00000"/>
                </a:solidFill>
                <a:latin typeface="Times New Roman" pitchFamily="18" charset="0"/>
                <a:cs typeface="Times New Roman" pitchFamily="18" charset="0"/>
              </a:rPr>
              <a:t> </a:t>
            </a:r>
            <a:r>
              <a:rPr lang="pl-PL" sz="3100" b="1" dirty="0" err="1" smtClean="0">
                <a:solidFill>
                  <a:srgbClr val="C00000"/>
                </a:solidFill>
                <a:latin typeface="Times New Roman" pitchFamily="18" charset="0"/>
                <a:cs typeface="Times New Roman" pitchFamily="18" charset="0"/>
              </a:rPr>
              <a:t>Book</a:t>
            </a:r>
            <a:r>
              <a:rPr lang="pl-PL" sz="3100" b="1" dirty="0" smtClean="0">
                <a:solidFill>
                  <a:srgbClr val="C00000"/>
                </a:solidFill>
                <a:latin typeface="Times New Roman" pitchFamily="18" charset="0"/>
                <a:cs typeface="Times New Roman" pitchFamily="18" charset="0"/>
              </a:rPr>
              <a:t>, </a:t>
            </a:r>
            <a:br>
              <a:rPr lang="pl-PL" sz="3100" b="1" dirty="0" smtClean="0">
                <a:solidFill>
                  <a:srgbClr val="C00000"/>
                </a:solidFill>
                <a:latin typeface="Times New Roman" pitchFamily="18" charset="0"/>
                <a:cs typeface="Times New Roman" pitchFamily="18" charset="0"/>
              </a:rPr>
            </a:br>
            <a:r>
              <a:rPr lang="pl-PL" sz="3100" b="1" dirty="0" smtClean="0">
                <a:solidFill>
                  <a:srgbClr val="C00000"/>
                </a:solidFill>
                <a:latin typeface="Times New Roman" pitchFamily="18" charset="0"/>
                <a:cs typeface="Times New Roman" pitchFamily="18" charset="0"/>
              </a:rPr>
              <a:t>Paper 66</a:t>
            </a:r>
            <a:br>
              <a:rPr lang="pl-PL" sz="3100" b="1" dirty="0" smtClean="0">
                <a:solidFill>
                  <a:srgbClr val="C00000"/>
                </a:solidFill>
                <a:latin typeface="Times New Roman" pitchFamily="18" charset="0"/>
                <a:cs typeface="Times New Roman" pitchFamily="18" charset="0"/>
              </a:rPr>
            </a:br>
            <a:r>
              <a:rPr lang="pl-PL" sz="3100" dirty="0">
                <a:solidFill>
                  <a:srgbClr val="00B050"/>
                </a:solidFill>
                <a:latin typeface="Times New Roman" pitchFamily="18" charset="0"/>
                <a:cs typeface="Times New Roman" pitchFamily="18" charset="0"/>
              </a:rPr>
              <a:t/>
            </a:r>
            <a:br>
              <a:rPr lang="pl-PL" sz="3100" dirty="0">
                <a:solidFill>
                  <a:srgbClr val="00B050"/>
                </a:solidFill>
                <a:latin typeface="Times New Roman" pitchFamily="18" charset="0"/>
                <a:cs typeface="Times New Roman" pitchFamily="18" charset="0"/>
              </a:rPr>
            </a:br>
            <a:r>
              <a:rPr lang="en-US" sz="3600" b="1" dirty="0" smtClean="0">
                <a:latin typeface="Times New Roman" pitchFamily="18" charset="0"/>
                <a:cs typeface="Times New Roman" pitchFamily="18" charset="0"/>
              </a:rPr>
              <a:t> </a:t>
            </a:r>
            <a:endParaRPr lang="en-US" sz="3600" b="1" dirty="0">
              <a:latin typeface="Times New Roman" pitchFamily="18" charset="0"/>
              <a:cs typeface="Times New Roman" pitchFamily="18" charset="0"/>
            </a:endParaRPr>
          </a:p>
        </p:txBody>
      </p:sp>
      <p:sp>
        <p:nvSpPr>
          <p:cNvPr id="3" name="Symbol zastępczy zawartości 2"/>
          <p:cNvSpPr>
            <a:spLocks noGrp="1"/>
          </p:cNvSpPr>
          <p:nvPr>
            <p:ph idx="1"/>
          </p:nvPr>
        </p:nvSpPr>
        <p:spPr>
          <a:xfrm>
            <a:off x="395536" y="1412776"/>
            <a:ext cx="8748464" cy="5445224"/>
          </a:xfrm>
        </p:spPr>
        <p:txBody>
          <a:bodyPr>
            <a:normAutofit/>
          </a:bodyPr>
          <a:lstStyle/>
          <a:p>
            <a:pPr marL="0" indent="0">
              <a:buNone/>
            </a:pPr>
            <a:r>
              <a:rPr lang="en-US" b="1" i="1" dirty="0" smtClean="0">
                <a:latin typeface="Times New Roman" pitchFamily="18" charset="0"/>
                <a:cs typeface="Times New Roman" pitchFamily="18" charset="0"/>
              </a:rPr>
              <a:t>The </a:t>
            </a:r>
            <a:r>
              <a:rPr lang="en-US" b="1" i="1" dirty="0">
                <a:latin typeface="Times New Roman" pitchFamily="18" charset="0"/>
                <a:cs typeface="Times New Roman" pitchFamily="18" charset="0"/>
              </a:rPr>
              <a:t>commission on industry and trade</a:t>
            </a:r>
            <a:r>
              <a:rPr lang="en-US" i="1" dirty="0">
                <a:latin typeface="Times New Roman" pitchFamily="18" charset="0"/>
                <a:cs typeface="Times New Roman" pitchFamily="18" charset="0"/>
              </a:rPr>
              <a:t>.</a:t>
            </a:r>
            <a:r>
              <a:rPr lang="en-US" dirty="0">
                <a:latin typeface="Times New Roman" pitchFamily="18" charset="0"/>
                <a:cs typeface="Times New Roman" pitchFamily="18" charset="0"/>
              </a:rPr>
              <a:t> This council was employed in fostering industry within the tribes and in promoting trade between the various peace groups. Its leader was </a:t>
            </a:r>
            <a:r>
              <a:rPr lang="en-US" dirty="0" smtClean="0">
                <a:latin typeface="Times New Roman" pitchFamily="18" charset="0"/>
                <a:cs typeface="Times New Roman" pitchFamily="18" charset="0"/>
              </a:rPr>
              <a:t>Nod</a:t>
            </a:r>
            <a:r>
              <a:rPr lang="pl-PL" dirty="0" smtClean="0">
                <a:latin typeface="Times New Roman" pitchFamily="18" charset="0"/>
                <a:cs typeface="Times New Roman" pitchFamily="18" charset="0"/>
              </a:rPr>
              <a:t> (…) </a:t>
            </a: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was among these enlightened groups </a:t>
            </a:r>
            <a:r>
              <a:rPr lang="en-US" dirty="0" smtClean="0">
                <a:latin typeface="Times New Roman" pitchFamily="18" charset="0"/>
                <a:cs typeface="Times New Roman" pitchFamily="18" charset="0"/>
              </a:rPr>
              <a:t>that </a:t>
            </a:r>
            <a:r>
              <a:rPr lang="en-US" dirty="0">
                <a:latin typeface="Times New Roman" pitchFamily="18" charset="0"/>
                <a:cs typeface="Times New Roman" pitchFamily="18" charset="0"/>
              </a:rPr>
              <a:t>the first commercial credit was practiced. From a central exchange of credits they secured </a:t>
            </a:r>
            <a:r>
              <a:rPr lang="en-US" b="1" dirty="0">
                <a:latin typeface="Times New Roman" pitchFamily="18" charset="0"/>
                <a:cs typeface="Times New Roman" pitchFamily="18" charset="0"/>
              </a:rPr>
              <a:t>tokens</a:t>
            </a:r>
            <a:r>
              <a:rPr lang="en-US" dirty="0">
                <a:latin typeface="Times New Roman" pitchFamily="18" charset="0"/>
                <a:cs typeface="Times New Roman" pitchFamily="18" charset="0"/>
              </a:rPr>
              <a:t> which were accepted in lieu of the actual objects of barter. The world did not improve upon these business methods for hundreds of thousands of years</a:t>
            </a:r>
            <a:r>
              <a:rPr lang="en-US" dirty="0" smtClean="0">
                <a:latin typeface="Times New Roman" pitchFamily="18" charset="0"/>
                <a:cs typeface="Times New Roman" pitchFamily="18" charset="0"/>
              </a:rPr>
              <a:t>.</a:t>
            </a:r>
            <a:endParaRPr lang="pl-PL" dirty="0" smtClean="0">
              <a:latin typeface="Times New Roman" pitchFamily="18" charset="0"/>
              <a:cs typeface="Times New Roman" pitchFamily="18" charset="0"/>
            </a:endParaRPr>
          </a:p>
          <a:p>
            <a:pPr marL="0" indent="0">
              <a:buNone/>
            </a:pPr>
            <a:endParaRPr lang="pl-PL" sz="2000" dirty="0" smtClean="0">
              <a:latin typeface="Times New Roman" pitchFamily="18" charset="0"/>
              <a:cs typeface="Times New Roman" pitchFamily="18" charset="0"/>
            </a:endParaRPr>
          </a:p>
          <a:p>
            <a:endParaRPr lang="pl-PL" dirty="0">
              <a:latin typeface="Times New Roman" pitchFamily="18" charset="0"/>
              <a:cs typeface="Times New Roman" pitchFamily="18" charset="0"/>
            </a:endParaRPr>
          </a:p>
          <a:p>
            <a:endParaRPr lang="pl-PL" dirty="0">
              <a:latin typeface="Times New Roman" pitchFamily="18" charset="0"/>
              <a:cs typeface="Times New Roman" pitchFamily="18" charset="0"/>
            </a:endParaRPr>
          </a:p>
        </p:txBody>
      </p:sp>
    </p:spTree>
    <p:extLst>
      <p:ext uri="{BB962C8B-B14F-4D97-AF65-F5344CB8AC3E}">
        <p14:creationId xmlns:p14="http://schemas.microsoft.com/office/powerpoint/2010/main" val="196228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90056"/>
            <a:ext cx="8229600" cy="1143000"/>
          </a:xfrm>
        </p:spPr>
        <p:txBody>
          <a:bodyPr>
            <a:normAutofit/>
          </a:bodyPr>
          <a:lstStyle/>
          <a:p>
            <a:r>
              <a:rPr lang="en-AU" b="1" dirty="0" smtClean="0">
                <a:solidFill>
                  <a:srgbClr val="7030A0"/>
                </a:solidFill>
                <a:latin typeface="Times New Roman" pitchFamily="18" charset="0"/>
                <a:cs typeface="Times New Roman" pitchFamily="18" charset="0"/>
              </a:rPr>
              <a:t>Let us move to the present times</a:t>
            </a:r>
            <a:endParaRPr lang="en-AU" b="1"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3440722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476672"/>
            <a:ext cx="8229600" cy="1296144"/>
          </a:xfrm>
        </p:spPr>
        <p:txBody>
          <a:bodyPr>
            <a:normAutofit fontScale="90000"/>
          </a:bodyPr>
          <a:lstStyle/>
          <a:p>
            <a:r>
              <a:rPr lang="en-US" sz="3100" b="1" dirty="0" smtClean="0">
                <a:solidFill>
                  <a:srgbClr val="002060"/>
                </a:solidFill>
                <a:latin typeface="Times New Roman" pitchFamily="18" charset="0"/>
                <a:cs typeface="Times New Roman" pitchFamily="18" charset="0"/>
              </a:rPr>
              <a:t>Capital and labor are the complementary notions</a:t>
            </a:r>
            <a:r>
              <a:rPr lang="pl-PL" sz="3100" b="1" dirty="0" smtClean="0">
                <a:solidFill>
                  <a:srgbClr val="002060"/>
                </a:solidFill>
                <a:latin typeface="Times New Roman" pitchFamily="18" charset="0"/>
                <a:cs typeface="Times New Roman" pitchFamily="18" charset="0"/>
              </a:rPr>
              <a:t>.</a:t>
            </a:r>
            <a:br>
              <a:rPr lang="pl-PL" sz="3100" b="1" dirty="0" smtClean="0">
                <a:solidFill>
                  <a:srgbClr val="002060"/>
                </a:solidFill>
                <a:latin typeface="Times New Roman" pitchFamily="18" charset="0"/>
                <a:cs typeface="Times New Roman" pitchFamily="18" charset="0"/>
              </a:rPr>
            </a:br>
            <a:r>
              <a:rPr lang="en-US" sz="3100" b="1" dirty="0" smtClean="0">
                <a:solidFill>
                  <a:srgbClr val="002060"/>
                </a:solidFill>
                <a:latin typeface="Times New Roman" pitchFamily="18" charset="0"/>
                <a:cs typeface="Times New Roman" pitchFamily="18" charset="0"/>
              </a:rPr>
              <a:t>Labor is self financin</a:t>
            </a:r>
            <a:r>
              <a:rPr lang="en-US" sz="3300" b="1" dirty="0" smtClean="0">
                <a:solidFill>
                  <a:srgbClr val="002060"/>
                </a:solidFill>
                <a:latin typeface="Times New Roman" pitchFamily="18" charset="0"/>
                <a:cs typeface="Times New Roman" pitchFamily="18" charset="0"/>
              </a:rPr>
              <a:t>g!</a:t>
            </a:r>
            <a:r>
              <a:rPr lang="en-US" sz="3300" dirty="0" smtClean="0">
                <a:solidFill>
                  <a:srgbClr val="002060"/>
                </a:solidFill>
                <a:latin typeface="Times New Roman" pitchFamily="18" charset="0"/>
                <a:cs typeface="Times New Roman" pitchFamily="18" charset="0"/>
              </a:rPr>
              <a:t/>
            </a:r>
            <a:br>
              <a:rPr lang="en-US" sz="3300" dirty="0" smtClean="0">
                <a:solidFill>
                  <a:srgbClr val="002060"/>
                </a:solidFill>
                <a:latin typeface="Times New Roman" pitchFamily="18" charset="0"/>
                <a:cs typeface="Times New Roman" pitchFamily="18" charset="0"/>
              </a:rPr>
            </a:br>
            <a:endParaRPr lang="en-US" sz="3300" dirty="0">
              <a:solidFill>
                <a:srgbClr val="002060"/>
              </a:solidFill>
              <a:latin typeface="Times New Roman" pitchFamily="18" charset="0"/>
              <a:cs typeface="Times New Roman" pitchFamily="18" charset="0"/>
            </a:endParaRPr>
          </a:p>
        </p:txBody>
      </p:sp>
      <p:sp>
        <p:nvSpPr>
          <p:cNvPr id="3" name="Symbol zastępczy zawartości 2"/>
          <p:cNvSpPr>
            <a:spLocks noGrp="1"/>
          </p:cNvSpPr>
          <p:nvPr>
            <p:ph sz="half" idx="1"/>
          </p:nvPr>
        </p:nvSpPr>
        <p:spPr>
          <a:xfrm>
            <a:off x="457200" y="2132856"/>
            <a:ext cx="2242592" cy="4320480"/>
          </a:xfrm>
        </p:spPr>
        <p:txBody>
          <a:bodyPr>
            <a:normAutofit/>
          </a:bodyPr>
          <a:lstStyle/>
          <a:p>
            <a:endParaRPr lang="pl-PL"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Capital</a:t>
            </a:r>
          </a:p>
          <a:p>
            <a:pPr>
              <a:buNone/>
            </a:pPr>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Work</a:t>
            </a:r>
          </a:p>
          <a:p>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Money</a:t>
            </a:r>
          </a:p>
          <a:p>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endParaRPr lang="pl-PL" dirty="0" smtClean="0">
              <a:latin typeface="Times New Roman" pitchFamily="18" charset="0"/>
              <a:cs typeface="Times New Roman" pitchFamily="18" charset="0"/>
            </a:endParaRPr>
          </a:p>
          <a:p>
            <a:endParaRPr lang="pl-PL" dirty="0">
              <a:latin typeface="Times New Roman" pitchFamily="18" charset="0"/>
              <a:cs typeface="Times New Roman" pitchFamily="18" charset="0"/>
            </a:endParaRPr>
          </a:p>
        </p:txBody>
      </p:sp>
      <p:sp>
        <p:nvSpPr>
          <p:cNvPr id="4" name="Symbol zastępczy zawartości 3"/>
          <p:cNvSpPr>
            <a:spLocks noGrp="1"/>
          </p:cNvSpPr>
          <p:nvPr>
            <p:ph sz="half" idx="2"/>
          </p:nvPr>
        </p:nvSpPr>
        <p:spPr>
          <a:xfrm>
            <a:off x="2195736" y="2276872"/>
            <a:ext cx="6948264" cy="4104456"/>
          </a:xfrm>
        </p:spPr>
        <p:txBody>
          <a:bodyPr>
            <a:noAutofit/>
          </a:bodyPr>
          <a:lstStyle/>
          <a:p>
            <a:r>
              <a:rPr lang="en-US" dirty="0" smtClean="0">
                <a:latin typeface="Times New Roman" pitchFamily="18" charset="0"/>
                <a:cs typeface="Times New Roman" pitchFamily="18" charset="0"/>
              </a:rPr>
              <a:t>The abstract and potential ability of an object to perform work.</a:t>
            </a:r>
          </a:p>
          <a:p>
            <a:r>
              <a:rPr lang="en-US" dirty="0" smtClean="0">
                <a:latin typeface="Times New Roman" pitchFamily="18" charset="0"/>
                <a:cs typeface="Times New Roman" pitchFamily="18" charset="0"/>
              </a:rPr>
              <a:t>Transfer of  capital from the initial location and concentrating it in manufactured objects. The work produce the work receivables.</a:t>
            </a:r>
          </a:p>
          <a:p>
            <a:r>
              <a:rPr lang="en-US" dirty="0" smtClean="0">
                <a:latin typeface="Times New Roman" pitchFamily="18" charset="0"/>
                <a:cs typeface="Times New Roman" pitchFamily="18" charset="0"/>
              </a:rPr>
              <a:t>The work receivables are economic and legal category specifying the unconditional right to receive the value equivalent.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6637" y="2071184"/>
            <a:ext cx="9143999" cy="3281899"/>
            <a:chOff x="1370" y="11383"/>
            <a:chExt cx="8985" cy="2555"/>
          </a:xfrm>
        </p:grpSpPr>
        <p:sp>
          <p:nvSpPr>
            <p:cNvPr id="30723" name="Text Box 3"/>
            <p:cNvSpPr txBox="1">
              <a:spLocks noChangeArrowheads="1"/>
            </p:cNvSpPr>
            <p:nvPr/>
          </p:nvSpPr>
          <p:spPr bwMode="auto">
            <a:xfrm>
              <a:off x="5509" y="11431"/>
              <a:ext cx="2252" cy="103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2400" dirty="0" smtClean="0">
                  <a:latin typeface="Times New Roman" pitchFamily="18" charset="0"/>
                  <a:ea typeface="Arial" pitchFamily="34" charset="0"/>
                  <a:cs typeface="Times New Roman" pitchFamily="18" charset="0"/>
                </a:rPr>
                <a:t>Payer of salaries for public sector.</a:t>
              </a:r>
            </a:p>
            <a:p>
              <a:pPr marL="0" marR="0" lvl="0" indent="0" algn="l" defTabSz="914400" rtl="0" eaLnBrk="1" fontAlgn="base" latinLnBrk="0" hangingPunct="1">
                <a:lnSpc>
                  <a:spcPct val="100000"/>
                </a:lnSpc>
                <a:spcBef>
                  <a:spcPct val="0"/>
                </a:spcBef>
                <a:spcAft>
                  <a:spcPts val="1000"/>
                </a:spcAft>
                <a:buClrTx/>
                <a:buSzTx/>
                <a:buFontTx/>
                <a:buNone/>
                <a:tabLst/>
              </a:pPr>
              <a:r>
                <a:rPr lang="en-US" sz="2400" dirty="0" smtClean="0">
                  <a:latin typeface="Times New Roman" pitchFamily="18" charset="0"/>
                  <a:ea typeface="Arial" pitchFamily="34" charset="0"/>
                  <a:cs typeface="Times New Roman" pitchFamily="18" charset="0"/>
                </a:rPr>
                <a:t>Central Bank?</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24" name="Text Box 4"/>
            <p:cNvSpPr txBox="1">
              <a:spLocks noChangeArrowheads="1"/>
            </p:cNvSpPr>
            <p:nvPr/>
          </p:nvSpPr>
          <p:spPr bwMode="auto">
            <a:xfrm>
              <a:off x="1377" y="11749"/>
              <a:ext cx="1595" cy="7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buClrTx/>
                <a:buSzTx/>
                <a:buFontTx/>
                <a:buNone/>
                <a:tabLst/>
              </a:pPr>
              <a:r>
                <a:rPr kumimoji="0" lang="pl-PL" sz="2800" b="1" i="0" u="none" strike="noStrike" cap="none" normalizeH="0" baseline="0" dirty="0" smtClean="0">
                  <a:ln>
                    <a:noFill/>
                  </a:ln>
                  <a:solidFill>
                    <a:schemeClr val="tx1"/>
                  </a:solidFill>
                  <a:effectLst/>
                  <a:latin typeface="Times New Roman" pitchFamily="18" charset="0"/>
                  <a:cs typeface="Times New Roman" pitchFamily="18" charset="0"/>
                </a:rPr>
                <a:t>House-</a:t>
              </a:r>
            </a:p>
            <a:p>
              <a:pPr marL="0" marR="0" lvl="0" indent="0" algn="l" defTabSz="914400" rtl="0" eaLnBrk="1" fontAlgn="base" latinLnBrk="0" hangingPunct="1">
                <a:buClrTx/>
                <a:buSzTx/>
                <a:buFontTx/>
                <a:buNone/>
                <a:tabLst/>
              </a:pPr>
              <a:r>
                <a:rPr kumimoji="0" lang="pl-PL" sz="2800" b="1" i="0" u="none" strike="noStrike" cap="none" normalizeH="0" baseline="0" dirty="0" err="1" smtClean="0">
                  <a:ln>
                    <a:noFill/>
                  </a:ln>
                  <a:solidFill>
                    <a:schemeClr val="tx1"/>
                  </a:solidFill>
                  <a:effectLst/>
                  <a:latin typeface="Times New Roman" pitchFamily="18" charset="0"/>
                  <a:cs typeface="Times New Roman" pitchFamily="18" charset="0"/>
                </a:rPr>
                <a:t>holds</a:t>
              </a:r>
              <a:endParaRPr kumimoji="0" lang="pl-PL"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25" name="AutoShape 5"/>
            <p:cNvSpPr>
              <a:spLocks noChangeArrowheads="1"/>
            </p:cNvSpPr>
            <p:nvPr/>
          </p:nvSpPr>
          <p:spPr bwMode="auto">
            <a:xfrm>
              <a:off x="8139" y="11383"/>
              <a:ext cx="2216" cy="2002"/>
            </a:xfrm>
            <a:prstGeom prst="wedgeRoundRectCallout">
              <a:avLst>
                <a:gd name="adj1" fmla="val -102755"/>
                <a:gd name="adj2" fmla="val 28829"/>
                <a:gd name="adj3" fmla="val 1666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lang="en-US" sz="2000" dirty="0">
                  <a:latin typeface="Arial" pitchFamily="34" charset="0"/>
                  <a:cs typeface="Arial" pitchFamily="34" charset="0"/>
                </a:rPr>
                <a:t>The Central Bank transfers payment for work to the accounts of </a:t>
              </a:r>
              <a:r>
                <a:rPr lang="pl-PL" sz="2000" dirty="0" smtClean="0">
                  <a:latin typeface="Arial" pitchFamily="34" charset="0"/>
                  <a:cs typeface="Arial" pitchFamily="34" charset="0"/>
                </a:rPr>
                <a:t>the </a:t>
              </a:r>
              <a:r>
                <a:rPr lang="en-US" sz="2000" dirty="0" smtClean="0">
                  <a:latin typeface="Arial" pitchFamily="34" charset="0"/>
                  <a:cs typeface="Arial" pitchFamily="34" charset="0"/>
                </a:rPr>
                <a:t>public </a:t>
              </a:r>
              <a:r>
                <a:rPr lang="en-US" sz="2000" dirty="0">
                  <a:latin typeface="Arial" pitchFamily="34" charset="0"/>
                  <a:cs typeface="Arial" pitchFamily="34" charset="0"/>
                </a:rPr>
                <a:t>sector </a:t>
              </a:r>
              <a:r>
                <a:rPr lang="en-US" sz="2000" dirty="0" smtClean="0">
                  <a:latin typeface="Arial" pitchFamily="34" charset="0"/>
                  <a:cs typeface="Arial" pitchFamily="34" charset="0"/>
                </a:rPr>
                <a:t>employees</a:t>
              </a:r>
              <a:r>
                <a:rPr lang="pl-PL" sz="2000" dirty="0" smtClean="0">
                  <a:latin typeface="Arial" pitchFamily="34" charset="0"/>
                  <a:cs typeface="Arial" pitchFamily="34" charset="0"/>
                </a:rPr>
                <a:t>’</a:t>
              </a:r>
              <a:endParaRPr kumimoji="0" lang="pl-P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26" name="Text Box 6"/>
            <p:cNvSpPr txBox="1">
              <a:spLocks noChangeArrowheads="1"/>
            </p:cNvSpPr>
            <p:nvPr/>
          </p:nvSpPr>
          <p:spPr bwMode="auto">
            <a:xfrm>
              <a:off x="3457" y="11757"/>
              <a:ext cx="1827" cy="197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endParaRPr kumimoji="0" lang="pl-PL" sz="1100" b="0" i="0" u="none" strike="noStrike" cap="none" normalizeH="0" baseline="0" dirty="0" smtClean="0">
                <a:ln>
                  <a:noFill/>
                </a:ln>
                <a:solidFill>
                  <a:schemeClr val="tx1"/>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pl-PL" sz="3200" b="0" i="0" u="none" strike="noStrike" cap="none" normalizeH="0" baseline="0" dirty="0" smtClean="0">
                  <a:ln>
                    <a:noFill/>
                  </a:ln>
                  <a:solidFill>
                    <a:schemeClr val="tx1"/>
                  </a:solidFill>
                  <a:effectLst/>
                  <a:latin typeface="Times New Roman" pitchFamily="18" charset="0"/>
                  <a:cs typeface="Times New Roman" pitchFamily="18" charset="0"/>
                </a:rPr>
                <a:t>Set of the </a:t>
              </a:r>
              <a:r>
                <a:rPr kumimoji="0" lang="en-US" sz="3200" b="0" i="0" u="none" strike="noStrike" cap="none" normalizeH="0" baseline="0" dirty="0" err="1" smtClean="0">
                  <a:ln>
                    <a:noFill/>
                  </a:ln>
                  <a:solidFill>
                    <a:schemeClr val="tx1"/>
                  </a:solidFill>
                  <a:effectLst/>
                  <a:latin typeface="Times New Roman" pitchFamily="18" charset="0"/>
                  <a:cs typeface="Times New Roman" pitchFamily="18" charset="0"/>
                </a:rPr>
                <a:t>Commer</a:t>
              </a:r>
              <a:r>
                <a:rPr kumimoji="0" lang="en-US" sz="3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3200" b="0" i="0" u="none" strike="noStrike" cap="none" normalizeH="0" baseline="0" dirty="0" err="1" smtClean="0">
                  <a:ln>
                    <a:noFill/>
                  </a:ln>
                  <a:solidFill>
                    <a:schemeClr val="tx1"/>
                  </a:solidFill>
                  <a:effectLst/>
                  <a:latin typeface="Times New Roman" pitchFamily="18" charset="0"/>
                  <a:cs typeface="Times New Roman" pitchFamily="18" charset="0"/>
                </a:rPr>
                <a:t>cial</a:t>
              </a:r>
              <a:r>
                <a:rPr kumimoji="0" lang="en-US" sz="3200" b="0" i="0" u="none" strike="noStrike" cap="none" normalizeH="0" dirty="0" smtClean="0">
                  <a:ln>
                    <a:noFill/>
                  </a:ln>
                  <a:solidFill>
                    <a:schemeClr val="tx1"/>
                  </a:solidFill>
                  <a:effectLst/>
                  <a:latin typeface="Times New Roman" pitchFamily="18" charset="0"/>
                  <a:cs typeface="Times New Roman" pitchFamily="18" charset="0"/>
                </a:rPr>
                <a:t> banks</a:t>
              </a:r>
              <a:endParaRPr kumimoji="0" lang="en-US"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cxnSp>
          <p:nvCxnSpPr>
            <p:cNvPr id="30727" name="AutoShape 7"/>
            <p:cNvCxnSpPr>
              <a:cxnSpLocks noChangeShapeType="1"/>
            </p:cNvCxnSpPr>
            <p:nvPr/>
          </p:nvCxnSpPr>
          <p:spPr bwMode="auto">
            <a:xfrm>
              <a:off x="6975" y="12496"/>
              <a:ext cx="0" cy="664"/>
            </a:xfrm>
            <a:prstGeom prst="straightConnector1">
              <a:avLst/>
            </a:prstGeom>
            <a:noFill/>
            <a:ln w="9525">
              <a:solidFill>
                <a:srgbClr val="000000"/>
              </a:solidFill>
              <a:round/>
              <a:headEnd/>
              <a:tailEnd type="triangle" w="med" len="med"/>
            </a:ln>
          </p:spPr>
        </p:cxnSp>
        <p:cxnSp>
          <p:nvCxnSpPr>
            <p:cNvPr id="30728" name="AutoShape 8"/>
            <p:cNvCxnSpPr>
              <a:cxnSpLocks noChangeShapeType="1"/>
            </p:cNvCxnSpPr>
            <p:nvPr/>
          </p:nvCxnSpPr>
          <p:spPr bwMode="auto">
            <a:xfrm>
              <a:off x="2972" y="12153"/>
              <a:ext cx="485" cy="0"/>
            </a:xfrm>
            <a:prstGeom prst="straightConnector1">
              <a:avLst/>
            </a:prstGeom>
            <a:noFill/>
            <a:ln w="9525">
              <a:solidFill>
                <a:srgbClr val="000000"/>
              </a:solidFill>
              <a:round/>
              <a:headEnd type="triangle" w="med" len="med"/>
              <a:tailEnd type="triangle" w="med" len="med"/>
            </a:ln>
          </p:spPr>
        </p:cxnSp>
        <p:sp>
          <p:nvSpPr>
            <p:cNvPr id="30729" name="Text Box 9"/>
            <p:cNvSpPr txBox="1">
              <a:spLocks noChangeArrowheads="1"/>
            </p:cNvSpPr>
            <p:nvPr/>
          </p:nvSpPr>
          <p:spPr bwMode="auto">
            <a:xfrm>
              <a:off x="1370" y="12849"/>
              <a:ext cx="1542" cy="103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2800" b="1" dirty="0" smtClean="0">
                  <a:latin typeface="Times New Roman" pitchFamily="18" charset="0"/>
                  <a:ea typeface="Arial" pitchFamily="34" charset="0"/>
                  <a:cs typeface="Times New Roman" pitchFamily="18" charset="0"/>
                </a:rPr>
                <a:t>Private sector </a:t>
              </a:r>
              <a:endParaRPr kumimoji="0" lang="en-US"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30" name="Text Box 10"/>
            <p:cNvSpPr txBox="1">
              <a:spLocks noChangeArrowheads="1"/>
            </p:cNvSpPr>
            <p:nvPr/>
          </p:nvSpPr>
          <p:spPr bwMode="auto">
            <a:xfrm>
              <a:off x="6298" y="13228"/>
              <a:ext cx="1463" cy="71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800" b="1" i="0" u="none" strike="noStrike" cap="none" normalizeH="0" baseline="0" dirty="0" smtClean="0">
                  <a:ln>
                    <a:noFill/>
                  </a:ln>
                  <a:solidFill>
                    <a:schemeClr val="tx1"/>
                  </a:solidFill>
                  <a:effectLst/>
                  <a:latin typeface="Times New Roman" pitchFamily="18" charset="0"/>
                  <a:cs typeface="Times New Roman" pitchFamily="18" charset="0"/>
                </a:rPr>
                <a:t>Public sector</a:t>
              </a:r>
            </a:p>
          </p:txBody>
        </p:sp>
        <p:cxnSp>
          <p:nvCxnSpPr>
            <p:cNvPr id="30731" name="AutoShape 11"/>
            <p:cNvCxnSpPr>
              <a:cxnSpLocks noChangeShapeType="1"/>
            </p:cNvCxnSpPr>
            <p:nvPr/>
          </p:nvCxnSpPr>
          <p:spPr bwMode="auto">
            <a:xfrm>
              <a:off x="2912" y="13292"/>
              <a:ext cx="545" cy="0"/>
            </a:xfrm>
            <a:prstGeom prst="straightConnector1">
              <a:avLst/>
            </a:prstGeom>
            <a:noFill/>
            <a:ln w="9525">
              <a:solidFill>
                <a:srgbClr val="000000"/>
              </a:solidFill>
              <a:round/>
              <a:headEnd type="triangle" w="med" len="med"/>
              <a:tailEnd type="triangle" w="med" len="med"/>
            </a:ln>
          </p:spPr>
        </p:cxnSp>
        <p:cxnSp>
          <p:nvCxnSpPr>
            <p:cNvPr id="30732" name="AutoShape 12"/>
            <p:cNvCxnSpPr>
              <a:cxnSpLocks noChangeShapeType="1"/>
            </p:cNvCxnSpPr>
            <p:nvPr/>
          </p:nvCxnSpPr>
          <p:spPr bwMode="auto">
            <a:xfrm>
              <a:off x="5313" y="13388"/>
              <a:ext cx="1027" cy="12"/>
            </a:xfrm>
            <a:prstGeom prst="straightConnector1">
              <a:avLst/>
            </a:prstGeom>
            <a:noFill/>
            <a:ln w="9525">
              <a:solidFill>
                <a:srgbClr val="000000"/>
              </a:solidFill>
              <a:round/>
              <a:headEnd type="triangle" w="med" len="med"/>
              <a:tailEnd type="triangle" w="med" len="med"/>
            </a:ln>
          </p:spPr>
        </p:cxnSp>
      </p:grpSp>
      <p:sp>
        <p:nvSpPr>
          <p:cNvPr id="13" name="pole tekstowe 12"/>
          <p:cNvSpPr txBox="1"/>
          <p:nvPr/>
        </p:nvSpPr>
        <p:spPr>
          <a:xfrm>
            <a:off x="467544" y="479574"/>
            <a:ext cx="7548848" cy="1077218"/>
          </a:xfrm>
          <a:prstGeom prst="rect">
            <a:avLst/>
          </a:prstGeom>
          <a:noFill/>
        </p:spPr>
        <p:txBody>
          <a:bodyPr wrap="square" rtlCol="0">
            <a:spAutoFit/>
          </a:bodyPr>
          <a:lstStyle/>
          <a:p>
            <a:pPr algn="ctr"/>
            <a:r>
              <a:rPr lang="en-US" sz="3200" b="1" dirty="0" smtClean="0">
                <a:solidFill>
                  <a:srgbClr val="0070C0"/>
                </a:solidFill>
              </a:rPr>
              <a:t>A</a:t>
            </a:r>
            <a:r>
              <a:rPr lang="pl-PL" sz="3200" b="1" dirty="0" smtClean="0">
                <a:solidFill>
                  <a:srgbClr val="0070C0"/>
                </a:solidFill>
              </a:rPr>
              <a:t>n</a:t>
            </a:r>
            <a:r>
              <a:rPr lang="en-US" sz="3200" b="1" dirty="0" smtClean="0">
                <a:solidFill>
                  <a:srgbClr val="0070C0"/>
                </a:solidFill>
              </a:rPr>
              <a:t> organization of </a:t>
            </a:r>
            <a:r>
              <a:rPr lang="pl-PL" sz="3200" b="1" dirty="0" smtClean="0">
                <a:solidFill>
                  <a:srgbClr val="0070C0"/>
                </a:solidFill>
              </a:rPr>
              <a:t>bank system in the </a:t>
            </a:r>
            <a:r>
              <a:rPr lang="en-US" sz="3200" b="1" dirty="0" smtClean="0">
                <a:solidFill>
                  <a:srgbClr val="0070C0"/>
                </a:solidFill>
              </a:rPr>
              <a:t>money-goods economy</a:t>
            </a:r>
            <a:r>
              <a:rPr lang="pl-PL" sz="3200" b="1" dirty="0" smtClean="0">
                <a:solidFill>
                  <a:srgbClr val="0070C0"/>
                </a:solidFill>
              </a:rPr>
              <a:t> </a:t>
            </a:r>
            <a:r>
              <a:rPr lang="en-US" sz="3200" b="1" dirty="0" smtClean="0">
                <a:solidFill>
                  <a:srgbClr val="0070C0"/>
                </a:solidFill>
              </a:rPr>
              <a:t>driven by labor</a:t>
            </a:r>
            <a:endParaRPr lang="en-US" sz="3200" b="1" dirty="0">
              <a:solidFill>
                <a:srgbClr val="0070C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600" b="1" dirty="0" smtClean="0">
                <a:solidFill>
                  <a:srgbClr val="7030A0"/>
                </a:solidFill>
                <a:latin typeface="Times New Roman" pitchFamily="18" charset="0"/>
                <a:cs typeface="Times New Roman" pitchFamily="18" charset="0"/>
              </a:rPr>
              <a:t>The Equation of Exchange</a:t>
            </a:r>
            <a:endParaRPr lang="en-US" sz="3600"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107504" y="1484784"/>
            <a:ext cx="9036496" cy="5328592"/>
          </a:xfrm>
        </p:spPr>
        <p:txBody>
          <a:bodyPr>
            <a:noAutofit/>
          </a:bodyPr>
          <a:lstStyle/>
          <a:p>
            <a:r>
              <a:rPr lang="en-US" sz="4000" dirty="0" smtClean="0">
                <a:latin typeface="Times New Roman" pitchFamily="18" charset="0"/>
                <a:cs typeface="Times New Roman" pitchFamily="18" charset="0"/>
              </a:rPr>
              <a:t>The essence of the money-goods economy is the exchange of amounts due for work  (work receivables) for products and services</a:t>
            </a:r>
            <a:r>
              <a:rPr lang="pl-PL" sz="4000" dirty="0" smtClean="0">
                <a:latin typeface="Times New Roman" pitchFamily="18" charset="0"/>
                <a:cs typeface="Times New Roman" pitchFamily="18" charset="0"/>
              </a:rPr>
              <a:t>.</a:t>
            </a:r>
          </a:p>
          <a:p>
            <a:r>
              <a:rPr lang="en-US" sz="4000" dirty="0" smtClean="0">
                <a:latin typeface="Times New Roman" pitchFamily="18" charset="0"/>
                <a:cs typeface="Times New Roman" pitchFamily="18" charset="0"/>
              </a:rPr>
              <a:t>If </a:t>
            </a:r>
            <a:r>
              <a:rPr lang="en-US" sz="4000" dirty="0">
                <a:latin typeface="Times New Roman" pitchFamily="18" charset="0"/>
                <a:cs typeface="Times New Roman" pitchFamily="18" charset="0"/>
              </a:rPr>
              <a:t>you doubt, think about buying </a:t>
            </a:r>
            <a:r>
              <a:rPr lang="en-US" sz="4000" dirty="0" smtClean="0">
                <a:latin typeface="Times New Roman" pitchFamily="18" charset="0"/>
                <a:cs typeface="Times New Roman" pitchFamily="18" charset="0"/>
              </a:rPr>
              <a:t>bread</a:t>
            </a:r>
            <a:r>
              <a:rPr lang="pl-PL" sz="4000" dirty="0" smtClean="0">
                <a:latin typeface="Times New Roman" pitchFamily="18" charset="0"/>
                <a:cs typeface="Times New Roman" pitchFamily="18" charset="0"/>
              </a:rPr>
              <a:t>!</a:t>
            </a:r>
          </a:p>
          <a:p>
            <a:r>
              <a:rPr lang="en-US" sz="4000" dirty="0" smtClean="0">
                <a:latin typeface="Times New Roman" pitchFamily="18" charset="0"/>
                <a:cs typeface="Times New Roman" pitchFamily="18" charset="0"/>
              </a:rPr>
              <a:t>The labor launches two </a:t>
            </a:r>
            <a:r>
              <a:rPr lang="en-US" sz="4000" dirty="0">
                <a:latin typeface="Times New Roman" pitchFamily="18" charset="0"/>
                <a:cs typeface="Times New Roman" pitchFamily="18" charset="0"/>
              </a:rPr>
              <a:t>streams: products and </a:t>
            </a:r>
            <a:r>
              <a:rPr lang="en-US" sz="4000" dirty="0" smtClean="0">
                <a:latin typeface="Times New Roman" pitchFamily="18" charset="0"/>
                <a:cs typeface="Times New Roman" pitchFamily="18" charset="0"/>
              </a:rPr>
              <a:t>money</a:t>
            </a:r>
            <a:r>
              <a:rPr lang="pl-PL" sz="40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These streams are constantly </a:t>
            </a:r>
            <a:r>
              <a:rPr lang="en-US" sz="4000" dirty="0" smtClean="0">
                <a:latin typeface="Times New Roman" pitchFamily="18" charset="0"/>
                <a:cs typeface="Times New Roman" pitchFamily="18" charset="0"/>
              </a:rPr>
              <a:t>confronted</a:t>
            </a:r>
            <a:r>
              <a:rPr lang="pl-PL"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2806924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6" name="Group 8"/>
          <p:cNvGrpSpPr>
            <a:grpSpLocks/>
          </p:cNvGrpSpPr>
          <p:nvPr/>
        </p:nvGrpSpPr>
        <p:grpSpPr bwMode="auto">
          <a:xfrm>
            <a:off x="1573807" y="188640"/>
            <a:ext cx="5878513" cy="6515100"/>
            <a:chOff x="1392" y="3176"/>
            <a:chExt cx="9257" cy="10260"/>
          </a:xfrm>
        </p:grpSpPr>
        <p:grpSp>
          <p:nvGrpSpPr>
            <p:cNvPr id="2063" name="Group 15"/>
            <p:cNvGrpSpPr>
              <a:grpSpLocks/>
            </p:cNvGrpSpPr>
            <p:nvPr/>
          </p:nvGrpSpPr>
          <p:grpSpPr bwMode="auto">
            <a:xfrm>
              <a:off x="1392" y="3176"/>
              <a:ext cx="8641" cy="10260"/>
              <a:chOff x="714" y="2520"/>
              <a:chExt cx="9936" cy="12307"/>
            </a:xfrm>
          </p:grpSpPr>
          <p:grpSp>
            <p:nvGrpSpPr>
              <p:cNvPr id="2072" name="Group 24"/>
              <p:cNvGrpSpPr>
                <a:grpSpLocks/>
              </p:cNvGrpSpPr>
              <p:nvPr/>
            </p:nvGrpSpPr>
            <p:grpSpPr bwMode="auto">
              <a:xfrm>
                <a:off x="714" y="2520"/>
                <a:ext cx="9936" cy="12307"/>
                <a:chOff x="714" y="2520"/>
                <a:chExt cx="9936" cy="12307"/>
              </a:xfrm>
            </p:grpSpPr>
            <p:grpSp>
              <p:nvGrpSpPr>
                <p:cNvPr id="2083" name="Group 35"/>
                <p:cNvGrpSpPr>
                  <a:grpSpLocks/>
                </p:cNvGrpSpPr>
                <p:nvPr/>
              </p:nvGrpSpPr>
              <p:grpSpPr bwMode="auto">
                <a:xfrm>
                  <a:off x="714" y="2520"/>
                  <a:ext cx="9936" cy="12307"/>
                  <a:chOff x="720" y="2525"/>
                  <a:chExt cx="9936" cy="12307"/>
                </a:xfrm>
              </p:grpSpPr>
              <p:grpSp>
                <p:nvGrpSpPr>
                  <p:cNvPr id="2106" name="Group 58"/>
                  <p:cNvGrpSpPr>
                    <a:grpSpLocks/>
                  </p:cNvGrpSpPr>
                  <p:nvPr/>
                </p:nvGrpSpPr>
                <p:grpSpPr bwMode="auto">
                  <a:xfrm>
                    <a:off x="4320" y="2525"/>
                    <a:ext cx="3168" cy="1904"/>
                    <a:chOff x="4752" y="7344"/>
                    <a:chExt cx="3168" cy="1904"/>
                  </a:xfrm>
                </p:grpSpPr>
                <p:sp>
                  <p:nvSpPr>
                    <p:cNvPr id="2108" name="AutoShape 60"/>
                    <p:cNvSpPr>
                      <a:spLocks noChangeArrowheads="1"/>
                    </p:cNvSpPr>
                    <p:nvPr/>
                  </p:nvSpPr>
                  <p:spPr bwMode="auto">
                    <a:xfrm>
                      <a:off x="4752" y="7344"/>
                      <a:ext cx="3168" cy="187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107" name="Text Box 59"/>
                    <p:cNvSpPr txBox="1">
                      <a:spLocks noChangeArrowheads="1"/>
                    </p:cNvSpPr>
                    <p:nvPr/>
                  </p:nvSpPr>
                  <p:spPr bwMode="auto">
                    <a:xfrm>
                      <a:off x="4886" y="7488"/>
                      <a:ext cx="2890" cy="17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Market Exchange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GDP – M = 0</a:t>
                      </a:r>
                      <a:endParaRPr kumimoji="0" lang="pl-PL"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GDP = </a:t>
                      </a:r>
                      <a:r>
                        <a:rPr kumimoji="0" lang="en-US" sz="12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aW</a:t>
                      </a: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endParaRPr kumimoji="0" lang="pl-PL"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(1-a)W</a:t>
                      </a:r>
                      <a:r>
                        <a:rPr lang="en-US" sz="1200" dirty="0">
                          <a:latin typeface="Times New Roman" pitchFamily="18" charset="0"/>
                          <a:cs typeface="Times New Roman" pitchFamily="18" charset="0"/>
                        </a:rPr>
                        <a:t> × </a:t>
                      </a: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k + ΔS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103" name="Group 55"/>
                  <p:cNvGrpSpPr>
                    <a:grpSpLocks/>
                  </p:cNvGrpSpPr>
                  <p:nvPr/>
                </p:nvGrpSpPr>
                <p:grpSpPr bwMode="auto">
                  <a:xfrm>
                    <a:off x="4608" y="13248"/>
                    <a:ext cx="2736" cy="1584"/>
                    <a:chOff x="4752" y="7344"/>
                    <a:chExt cx="3168" cy="1872"/>
                  </a:xfrm>
                </p:grpSpPr>
                <p:sp>
                  <p:nvSpPr>
                    <p:cNvPr id="2105" name="AutoShape 57"/>
                    <p:cNvSpPr>
                      <a:spLocks noChangeArrowheads="1"/>
                    </p:cNvSpPr>
                    <p:nvPr/>
                  </p:nvSpPr>
                  <p:spPr bwMode="auto">
                    <a:xfrm>
                      <a:off x="4752" y="7344"/>
                      <a:ext cx="3168" cy="1872"/>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104" name="Text Box 56"/>
                    <p:cNvSpPr txBox="1">
                      <a:spLocks noChangeArrowheads="1"/>
                    </p:cNvSpPr>
                    <p:nvPr/>
                  </p:nvSpPr>
                  <p:spPr bwMode="auto">
                    <a:xfrm>
                      <a:off x="5040" y="7488"/>
                      <a:ext cx="2736"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Human capital of employees H</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 – cost of labor</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100" name="Group 52"/>
                  <p:cNvGrpSpPr>
                    <a:grpSpLocks/>
                  </p:cNvGrpSpPr>
                  <p:nvPr/>
                </p:nvGrpSpPr>
                <p:grpSpPr bwMode="auto">
                  <a:xfrm>
                    <a:off x="720" y="10800"/>
                    <a:ext cx="2016" cy="2448"/>
                    <a:chOff x="1152" y="8640"/>
                    <a:chExt cx="1872" cy="2448"/>
                  </a:xfrm>
                </p:grpSpPr>
                <p:sp>
                  <p:nvSpPr>
                    <p:cNvPr id="2102" name="Oval 54"/>
                    <p:cNvSpPr>
                      <a:spLocks noChangeArrowheads="1"/>
                    </p:cNvSpPr>
                    <p:nvPr/>
                  </p:nvSpPr>
                  <p:spPr bwMode="auto">
                    <a:xfrm>
                      <a:off x="1152" y="8640"/>
                      <a:ext cx="1872" cy="2448"/>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101" name="Text Box 53"/>
                    <p:cNvSpPr txBox="1">
                      <a:spLocks noChangeArrowheads="1"/>
                    </p:cNvSpPr>
                    <p:nvPr/>
                  </p:nvSpPr>
                  <p:spPr bwMode="auto">
                    <a:xfrm>
                      <a:off x="1440" y="8928"/>
                      <a:ext cx="1296" cy="17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Assets</a:t>
                      </a:r>
                      <a:endParaRPr kumimoji="0" lang="en-A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l-PL"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a:t>
                      </a:r>
                      <a:endParaRPr kumimoji="0" lang="pl-PL"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097" name="Group 49"/>
                  <p:cNvGrpSpPr>
                    <a:grpSpLocks/>
                  </p:cNvGrpSpPr>
                  <p:nvPr/>
                </p:nvGrpSpPr>
                <p:grpSpPr bwMode="auto">
                  <a:xfrm>
                    <a:off x="1716" y="6192"/>
                    <a:ext cx="2347" cy="2304"/>
                    <a:chOff x="2004" y="5184"/>
                    <a:chExt cx="2347" cy="2304"/>
                  </a:xfrm>
                </p:grpSpPr>
                <p:sp>
                  <p:nvSpPr>
                    <p:cNvPr id="2099" name="AutoShape 51"/>
                    <p:cNvSpPr>
                      <a:spLocks noChangeArrowheads="1"/>
                    </p:cNvSpPr>
                    <p:nvPr/>
                  </p:nvSpPr>
                  <p:spPr bwMode="auto">
                    <a:xfrm>
                      <a:off x="2160" y="5184"/>
                      <a:ext cx="2160" cy="2304"/>
                    </a:xfrm>
                    <a:prstGeom prst="octagon">
                      <a:avLst>
                        <a:gd name="adj" fmla="val 2928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98" name="Text Box 50"/>
                    <p:cNvSpPr txBox="1">
                      <a:spLocks noChangeArrowheads="1"/>
                    </p:cNvSpPr>
                    <p:nvPr/>
                  </p:nvSpPr>
                  <p:spPr bwMode="auto">
                    <a:xfrm>
                      <a:off x="2004" y="5326"/>
                      <a:ext cx="2347" cy="18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pl-PL" sz="1200" b="1" dirty="0" smtClean="0">
                          <a:latin typeface="Times New Roman" pitchFamily="18" charset="0"/>
                          <a:cs typeface="Times New Roman" pitchFamily="18" charset="0"/>
                        </a:rPr>
                        <a:t>PM</a:t>
                      </a:r>
                      <a:r>
                        <a:rPr kumimoji="0" lang="pl-PL" sz="1200" b="1" i="0" u="none" strike="noStrike" cap="none" normalizeH="0" baseline="0" dirty="0" smtClean="0">
                          <a:ln>
                            <a:noFill/>
                          </a:ln>
                          <a:solidFill>
                            <a:schemeClr val="tx1"/>
                          </a:solidFill>
                          <a:effectLst/>
                          <a:latin typeface="Times New Roman" pitchFamily="18" charset="0"/>
                          <a:cs typeface="Times New Roman" pitchFamily="18" charset="0"/>
                        </a:rPr>
                        <a:t>F</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 = W</a:t>
                      </a:r>
                      <a:r>
                        <a:rPr lang="en-US" sz="1200" dirty="0">
                          <a:latin typeface="Times New Roman" pitchFamily="18" charset="0"/>
                          <a:cs typeface="Times New Roman" pitchFamily="18" charset="0"/>
                        </a:rPr>
                        <a:t> × </a:t>
                      </a: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Q – labor productivity</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grpSp>
                <p:nvGrpSpPr>
                  <p:cNvPr id="2094" name="Group 46"/>
                  <p:cNvGrpSpPr>
                    <a:grpSpLocks/>
                  </p:cNvGrpSpPr>
                  <p:nvPr/>
                </p:nvGrpSpPr>
                <p:grpSpPr bwMode="auto">
                  <a:xfrm>
                    <a:off x="8496" y="6192"/>
                    <a:ext cx="2160" cy="2318"/>
                    <a:chOff x="2160" y="5184"/>
                    <a:chExt cx="2160" cy="2318"/>
                  </a:xfrm>
                </p:grpSpPr>
                <p:sp>
                  <p:nvSpPr>
                    <p:cNvPr id="2096" name="AutoShape 48"/>
                    <p:cNvSpPr>
                      <a:spLocks noChangeArrowheads="1"/>
                    </p:cNvSpPr>
                    <p:nvPr/>
                  </p:nvSpPr>
                  <p:spPr bwMode="auto">
                    <a:xfrm>
                      <a:off x="2160" y="5184"/>
                      <a:ext cx="2160" cy="2304"/>
                    </a:xfrm>
                    <a:prstGeom prst="octagon">
                      <a:avLst>
                        <a:gd name="adj" fmla="val 29287"/>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95" name="Text Box 47"/>
                    <p:cNvSpPr txBox="1">
                      <a:spLocks noChangeArrowheads="1"/>
                    </p:cNvSpPr>
                    <p:nvPr/>
                  </p:nvSpPr>
                  <p:spPr bwMode="auto">
                    <a:xfrm>
                      <a:off x="2160" y="5190"/>
                      <a:ext cx="2160" cy="23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Times New Roman" pitchFamily="18" charset="0"/>
                          <a:cs typeface="Times New Roman" pitchFamily="18" charset="0"/>
                        </a:rPr>
                        <a:t>Credi</a:t>
                      </a:r>
                      <a:r>
                        <a:rPr kumimoji="0" lang="pl-PL" sz="1200" b="1" i="0" u="none" strike="noStrike" cap="none" normalizeH="0" baseline="0" dirty="0" smtClean="0">
                          <a:ln>
                            <a:noFill/>
                          </a:ln>
                          <a:solidFill>
                            <a:schemeClr val="tx1"/>
                          </a:solidFill>
                          <a:effectLst/>
                          <a:latin typeface="Times New Roman" pitchFamily="18" charset="0"/>
                          <a:cs typeface="Times New Roman" pitchFamily="18" charset="0"/>
                        </a:rPr>
                        <a:t>t</a:t>
                      </a:r>
                      <a:endParaRPr kumimoji="0" lang="en-US" sz="12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Creation Function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lvl="0" algn="ctr" eaLnBrk="0" fontAlgn="base" hangingPunct="0">
                        <a:spcBef>
                          <a:spcPct val="0"/>
                        </a:spcBef>
                        <a:spcAft>
                          <a:spcPct val="0"/>
                        </a:spcAf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(1-a)W</a:t>
                      </a:r>
                      <a:r>
                        <a:rPr lang="en-US" sz="1200" dirty="0">
                          <a:latin typeface="Times New Roman" pitchFamily="18" charset="0"/>
                          <a:cs typeface="Times New Roman" pitchFamily="18" charset="0"/>
                        </a:rPr>
                        <a:t> × </a:t>
                      </a: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k</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Saving Level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grpSp>
              <p:sp>
                <p:nvSpPr>
                  <p:cNvPr id="2093" name="Freeform 45"/>
                  <p:cNvSpPr>
                    <a:spLocks/>
                  </p:cNvSpPr>
                  <p:nvPr/>
                </p:nvSpPr>
                <p:spPr bwMode="auto">
                  <a:xfrm>
                    <a:off x="3168" y="8496"/>
                    <a:ext cx="1440" cy="5328"/>
                  </a:xfrm>
                  <a:custGeom>
                    <a:avLst/>
                    <a:gdLst/>
                    <a:ahLst/>
                    <a:cxnLst>
                      <a:cxn ang="0">
                        <a:pos x="1296" y="5040"/>
                      </a:cxn>
                      <a:cxn ang="0">
                        <a:pos x="288" y="2304"/>
                      </a:cxn>
                      <a:cxn ang="0">
                        <a:pos x="0" y="0"/>
                      </a:cxn>
                    </a:cxnLst>
                    <a:rect l="0" t="0" r="r" b="b"/>
                    <a:pathLst>
                      <a:path w="1296" h="5040">
                        <a:moveTo>
                          <a:pt x="1296" y="5040"/>
                        </a:moveTo>
                        <a:cubicBezTo>
                          <a:pt x="900" y="4092"/>
                          <a:pt x="504" y="3144"/>
                          <a:pt x="288" y="2304"/>
                        </a:cubicBezTo>
                        <a:cubicBezTo>
                          <a:pt x="72" y="1464"/>
                          <a:pt x="36" y="732"/>
                          <a:pt x="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92" name="Freeform 44"/>
                  <p:cNvSpPr>
                    <a:spLocks/>
                  </p:cNvSpPr>
                  <p:nvPr/>
                </p:nvSpPr>
                <p:spPr bwMode="auto">
                  <a:xfrm>
                    <a:off x="2592" y="8496"/>
                    <a:ext cx="2016" cy="6048"/>
                  </a:xfrm>
                  <a:custGeom>
                    <a:avLst/>
                    <a:gdLst/>
                    <a:ahLst/>
                    <a:cxnLst>
                      <a:cxn ang="0">
                        <a:pos x="2208" y="5760"/>
                      </a:cxn>
                      <a:cxn ang="0">
                        <a:pos x="336" y="2592"/>
                      </a:cxn>
                      <a:cxn ang="0">
                        <a:pos x="192" y="0"/>
                      </a:cxn>
                    </a:cxnLst>
                    <a:rect l="0" t="0" r="r" b="b"/>
                    <a:pathLst>
                      <a:path w="2208" h="5760">
                        <a:moveTo>
                          <a:pt x="2208" y="5760"/>
                        </a:moveTo>
                        <a:cubicBezTo>
                          <a:pt x="1440" y="4656"/>
                          <a:pt x="672" y="3552"/>
                          <a:pt x="336" y="2592"/>
                        </a:cubicBezTo>
                        <a:cubicBezTo>
                          <a:pt x="0" y="1632"/>
                          <a:pt x="96" y="816"/>
                          <a:pt x="192"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91" name="Freeform 43"/>
                  <p:cNvSpPr>
                    <a:spLocks/>
                  </p:cNvSpPr>
                  <p:nvPr/>
                </p:nvSpPr>
                <p:spPr bwMode="auto">
                  <a:xfrm>
                    <a:off x="1872" y="8265"/>
                    <a:ext cx="408" cy="2535"/>
                  </a:xfrm>
                  <a:custGeom>
                    <a:avLst/>
                    <a:gdLst/>
                    <a:ahLst/>
                    <a:cxnLst>
                      <a:cxn ang="0">
                        <a:pos x="48" y="2448"/>
                      </a:cxn>
                      <a:cxn ang="0">
                        <a:pos x="48" y="864"/>
                      </a:cxn>
                      <a:cxn ang="0">
                        <a:pos x="336" y="0"/>
                      </a:cxn>
                    </a:cxnLst>
                    <a:rect l="0" t="0" r="r" b="b"/>
                    <a:pathLst>
                      <a:path w="336" h="2448">
                        <a:moveTo>
                          <a:pt x="48" y="2448"/>
                        </a:moveTo>
                        <a:cubicBezTo>
                          <a:pt x="24" y="1860"/>
                          <a:pt x="0" y="1272"/>
                          <a:pt x="48" y="864"/>
                        </a:cubicBezTo>
                        <a:cubicBezTo>
                          <a:pt x="96" y="456"/>
                          <a:pt x="216" y="228"/>
                          <a:pt x="336"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90" name="Freeform 42"/>
                  <p:cNvSpPr>
                    <a:spLocks/>
                  </p:cNvSpPr>
                  <p:nvPr/>
                </p:nvSpPr>
                <p:spPr bwMode="auto">
                  <a:xfrm>
                    <a:off x="1440" y="7980"/>
                    <a:ext cx="555" cy="2820"/>
                  </a:xfrm>
                  <a:custGeom>
                    <a:avLst/>
                    <a:gdLst/>
                    <a:ahLst/>
                    <a:cxnLst>
                      <a:cxn ang="0">
                        <a:pos x="72" y="2736"/>
                      </a:cxn>
                      <a:cxn ang="0">
                        <a:pos x="72" y="1008"/>
                      </a:cxn>
                      <a:cxn ang="0">
                        <a:pos x="504" y="0"/>
                      </a:cxn>
                    </a:cxnLst>
                    <a:rect l="0" t="0" r="r" b="b"/>
                    <a:pathLst>
                      <a:path w="504" h="2736">
                        <a:moveTo>
                          <a:pt x="72" y="2736"/>
                        </a:moveTo>
                        <a:cubicBezTo>
                          <a:pt x="36" y="2100"/>
                          <a:pt x="0" y="1464"/>
                          <a:pt x="72" y="1008"/>
                        </a:cubicBezTo>
                        <a:cubicBezTo>
                          <a:pt x="144" y="552"/>
                          <a:pt x="324" y="276"/>
                          <a:pt x="504"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9" name="Freeform 41"/>
                  <p:cNvSpPr>
                    <a:spLocks/>
                  </p:cNvSpPr>
                  <p:nvPr/>
                </p:nvSpPr>
                <p:spPr bwMode="auto">
                  <a:xfrm>
                    <a:off x="2976" y="3744"/>
                    <a:ext cx="1344" cy="2448"/>
                  </a:xfrm>
                  <a:custGeom>
                    <a:avLst/>
                    <a:gdLst/>
                    <a:ahLst/>
                    <a:cxnLst>
                      <a:cxn ang="0">
                        <a:pos x="192" y="2448"/>
                      </a:cxn>
                      <a:cxn ang="0">
                        <a:pos x="192" y="576"/>
                      </a:cxn>
                      <a:cxn ang="0">
                        <a:pos x="1344" y="0"/>
                      </a:cxn>
                    </a:cxnLst>
                    <a:rect l="0" t="0" r="r" b="b"/>
                    <a:pathLst>
                      <a:path w="1344" h="2448">
                        <a:moveTo>
                          <a:pt x="192" y="2448"/>
                        </a:moveTo>
                        <a:cubicBezTo>
                          <a:pt x="96" y="1716"/>
                          <a:pt x="0" y="984"/>
                          <a:pt x="192" y="576"/>
                        </a:cubicBezTo>
                        <a:cubicBezTo>
                          <a:pt x="384" y="168"/>
                          <a:pt x="864" y="84"/>
                          <a:pt x="1344"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8" name="Freeform 40"/>
                  <p:cNvSpPr>
                    <a:spLocks/>
                  </p:cNvSpPr>
                  <p:nvPr/>
                </p:nvSpPr>
                <p:spPr bwMode="auto">
                  <a:xfrm>
                    <a:off x="2304" y="3168"/>
                    <a:ext cx="2016" cy="3024"/>
                  </a:xfrm>
                  <a:custGeom>
                    <a:avLst/>
                    <a:gdLst/>
                    <a:ahLst/>
                    <a:cxnLst>
                      <a:cxn ang="0">
                        <a:pos x="408" y="3024"/>
                      </a:cxn>
                      <a:cxn ang="0">
                        <a:pos x="264" y="720"/>
                      </a:cxn>
                      <a:cxn ang="0">
                        <a:pos x="1992" y="0"/>
                      </a:cxn>
                    </a:cxnLst>
                    <a:rect l="0" t="0" r="r" b="b"/>
                    <a:pathLst>
                      <a:path w="1992" h="3024">
                        <a:moveTo>
                          <a:pt x="408" y="3024"/>
                        </a:moveTo>
                        <a:cubicBezTo>
                          <a:pt x="204" y="2124"/>
                          <a:pt x="0" y="1224"/>
                          <a:pt x="264" y="720"/>
                        </a:cubicBezTo>
                        <a:cubicBezTo>
                          <a:pt x="528" y="216"/>
                          <a:pt x="1260" y="108"/>
                          <a:pt x="1992"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7" name="Freeform 39"/>
                  <p:cNvSpPr>
                    <a:spLocks/>
                  </p:cNvSpPr>
                  <p:nvPr/>
                </p:nvSpPr>
                <p:spPr bwMode="auto">
                  <a:xfrm>
                    <a:off x="7182" y="3591"/>
                    <a:ext cx="906" cy="10089"/>
                  </a:xfrm>
                  <a:custGeom>
                    <a:avLst/>
                    <a:gdLst/>
                    <a:ahLst/>
                    <a:cxnLst>
                      <a:cxn ang="0">
                        <a:pos x="216" y="10656"/>
                      </a:cxn>
                      <a:cxn ang="0">
                        <a:pos x="1080" y="8496"/>
                      </a:cxn>
                      <a:cxn ang="0">
                        <a:pos x="72" y="5040"/>
                      </a:cxn>
                      <a:cxn ang="0">
                        <a:pos x="648" y="2160"/>
                      </a:cxn>
                      <a:cxn ang="0">
                        <a:pos x="936" y="432"/>
                      </a:cxn>
                      <a:cxn ang="0">
                        <a:pos x="360" y="0"/>
                      </a:cxn>
                    </a:cxnLst>
                    <a:rect l="0" t="0" r="r" b="b"/>
                    <a:pathLst>
                      <a:path w="1104" h="10656">
                        <a:moveTo>
                          <a:pt x="216" y="10656"/>
                        </a:moveTo>
                        <a:cubicBezTo>
                          <a:pt x="660" y="10044"/>
                          <a:pt x="1104" y="9432"/>
                          <a:pt x="1080" y="8496"/>
                        </a:cubicBezTo>
                        <a:cubicBezTo>
                          <a:pt x="1056" y="7560"/>
                          <a:pt x="144" y="6096"/>
                          <a:pt x="72" y="5040"/>
                        </a:cubicBezTo>
                        <a:cubicBezTo>
                          <a:pt x="0" y="3984"/>
                          <a:pt x="504" y="2928"/>
                          <a:pt x="648" y="2160"/>
                        </a:cubicBezTo>
                        <a:cubicBezTo>
                          <a:pt x="792" y="1392"/>
                          <a:pt x="984" y="792"/>
                          <a:pt x="936" y="432"/>
                        </a:cubicBezTo>
                        <a:cubicBezTo>
                          <a:pt x="888" y="72"/>
                          <a:pt x="624" y="36"/>
                          <a:pt x="36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6" name="Freeform 38"/>
                  <p:cNvSpPr>
                    <a:spLocks/>
                  </p:cNvSpPr>
                  <p:nvPr/>
                </p:nvSpPr>
                <p:spPr bwMode="auto">
                  <a:xfrm>
                    <a:off x="7344" y="8496"/>
                    <a:ext cx="2448" cy="5904"/>
                  </a:xfrm>
                  <a:custGeom>
                    <a:avLst/>
                    <a:gdLst/>
                    <a:ahLst/>
                    <a:cxnLst>
                      <a:cxn ang="0">
                        <a:pos x="0" y="6048"/>
                      </a:cxn>
                      <a:cxn ang="0">
                        <a:pos x="1872" y="3024"/>
                      </a:cxn>
                      <a:cxn ang="0">
                        <a:pos x="2592" y="0"/>
                      </a:cxn>
                    </a:cxnLst>
                    <a:rect l="0" t="0" r="r" b="b"/>
                    <a:pathLst>
                      <a:path w="2592" h="6048">
                        <a:moveTo>
                          <a:pt x="0" y="6048"/>
                        </a:moveTo>
                        <a:cubicBezTo>
                          <a:pt x="720" y="5040"/>
                          <a:pt x="1440" y="4032"/>
                          <a:pt x="1872" y="3024"/>
                        </a:cubicBezTo>
                        <a:cubicBezTo>
                          <a:pt x="2304" y="2016"/>
                          <a:pt x="2472" y="504"/>
                          <a:pt x="2592"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5" name="Freeform 37"/>
                  <p:cNvSpPr>
                    <a:spLocks/>
                  </p:cNvSpPr>
                  <p:nvPr/>
                </p:nvSpPr>
                <p:spPr bwMode="auto">
                  <a:xfrm>
                    <a:off x="7488" y="3024"/>
                    <a:ext cx="2712" cy="3168"/>
                  </a:xfrm>
                  <a:custGeom>
                    <a:avLst/>
                    <a:gdLst/>
                    <a:ahLst/>
                    <a:cxnLst>
                      <a:cxn ang="0">
                        <a:pos x="2448" y="3168"/>
                      </a:cxn>
                      <a:cxn ang="0">
                        <a:pos x="2304" y="576"/>
                      </a:cxn>
                      <a:cxn ang="0">
                        <a:pos x="0" y="0"/>
                      </a:cxn>
                    </a:cxnLst>
                    <a:rect l="0" t="0" r="r" b="b"/>
                    <a:pathLst>
                      <a:path w="2712" h="3168">
                        <a:moveTo>
                          <a:pt x="2448" y="3168"/>
                        </a:moveTo>
                        <a:cubicBezTo>
                          <a:pt x="2580" y="2136"/>
                          <a:pt x="2712" y="1104"/>
                          <a:pt x="2304" y="576"/>
                        </a:cubicBezTo>
                        <a:cubicBezTo>
                          <a:pt x="1896" y="48"/>
                          <a:pt x="948" y="24"/>
                          <a:pt x="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4" name="Freeform 36"/>
                  <p:cNvSpPr>
                    <a:spLocks/>
                  </p:cNvSpPr>
                  <p:nvPr/>
                </p:nvSpPr>
                <p:spPr bwMode="auto">
                  <a:xfrm>
                    <a:off x="7776" y="3534"/>
                    <a:ext cx="1743" cy="7266"/>
                  </a:xfrm>
                  <a:custGeom>
                    <a:avLst/>
                    <a:gdLst/>
                    <a:ahLst/>
                    <a:cxnLst>
                      <a:cxn ang="0">
                        <a:pos x="1656" y="2640"/>
                      </a:cxn>
                      <a:cxn ang="0">
                        <a:pos x="1656" y="1056"/>
                      </a:cxn>
                      <a:cxn ang="0">
                        <a:pos x="1080" y="480"/>
                      </a:cxn>
                      <a:cxn ang="0">
                        <a:pos x="72" y="3936"/>
                      </a:cxn>
                      <a:cxn ang="0">
                        <a:pos x="648" y="7104"/>
                      </a:cxn>
                      <a:cxn ang="0">
                        <a:pos x="1512" y="4944"/>
                      </a:cxn>
                    </a:cxnLst>
                    <a:rect l="0" t="0" r="r" b="b"/>
                    <a:pathLst>
                      <a:path w="1752" h="7272">
                        <a:moveTo>
                          <a:pt x="1656" y="2640"/>
                        </a:moveTo>
                        <a:cubicBezTo>
                          <a:pt x="1704" y="2028"/>
                          <a:pt x="1752" y="1416"/>
                          <a:pt x="1656" y="1056"/>
                        </a:cubicBezTo>
                        <a:cubicBezTo>
                          <a:pt x="1560" y="696"/>
                          <a:pt x="1344" y="0"/>
                          <a:pt x="1080" y="480"/>
                        </a:cubicBezTo>
                        <a:cubicBezTo>
                          <a:pt x="816" y="960"/>
                          <a:pt x="144" y="2832"/>
                          <a:pt x="72" y="3936"/>
                        </a:cubicBezTo>
                        <a:cubicBezTo>
                          <a:pt x="0" y="5040"/>
                          <a:pt x="408" y="6936"/>
                          <a:pt x="648" y="7104"/>
                        </a:cubicBezTo>
                        <a:cubicBezTo>
                          <a:pt x="888" y="7272"/>
                          <a:pt x="1200" y="6108"/>
                          <a:pt x="1512" y="4944"/>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grpSp>
            <p:sp>
              <p:nvSpPr>
                <p:cNvPr id="2082" name="Rectangle 34"/>
                <p:cNvSpPr>
                  <a:spLocks noChangeArrowheads="1"/>
                </p:cNvSpPr>
                <p:nvPr/>
              </p:nvSpPr>
              <p:spPr bwMode="auto">
                <a:xfrm>
                  <a:off x="7464" y="3036"/>
                  <a:ext cx="36" cy="55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1" name="Rectangle 33"/>
                <p:cNvSpPr>
                  <a:spLocks noChangeArrowheads="1"/>
                </p:cNvSpPr>
                <p:nvPr/>
              </p:nvSpPr>
              <p:spPr bwMode="auto">
                <a:xfrm>
                  <a:off x="4284" y="3180"/>
                  <a:ext cx="48" cy="55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80" name="Rectangle 32"/>
                <p:cNvSpPr>
                  <a:spLocks noChangeArrowheads="1"/>
                </p:cNvSpPr>
                <p:nvPr/>
              </p:nvSpPr>
              <p:spPr bwMode="auto">
                <a:xfrm>
                  <a:off x="4590" y="13824"/>
                  <a:ext cx="54" cy="68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9" name="Rectangle 31"/>
                <p:cNvSpPr>
                  <a:spLocks noChangeArrowheads="1"/>
                </p:cNvSpPr>
                <p:nvPr/>
              </p:nvSpPr>
              <p:spPr bwMode="auto">
                <a:xfrm>
                  <a:off x="7302" y="13674"/>
                  <a:ext cx="48" cy="7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8" name="Rectangle 30"/>
                <p:cNvSpPr>
                  <a:spLocks noChangeArrowheads="1"/>
                </p:cNvSpPr>
                <p:nvPr/>
              </p:nvSpPr>
              <p:spPr bwMode="auto">
                <a:xfrm>
                  <a:off x="9270" y="8430"/>
                  <a:ext cx="510" cy="10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7" name="Rectangle 29"/>
                <p:cNvSpPr>
                  <a:spLocks noChangeArrowheads="1"/>
                </p:cNvSpPr>
                <p:nvPr/>
              </p:nvSpPr>
              <p:spPr bwMode="auto">
                <a:xfrm>
                  <a:off x="9438" y="6150"/>
                  <a:ext cx="492" cy="11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6" name="Rectangle 28"/>
                <p:cNvSpPr>
                  <a:spLocks noChangeArrowheads="1"/>
                </p:cNvSpPr>
                <p:nvPr/>
              </p:nvSpPr>
              <p:spPr bwMode="auto">
                <a:xfrm>
                  <a:off x="2718" y="6132"/>
                  <a:ext cx="438" cy="9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5" name="Rectangle 27"/>
                <p:cNvSpPr>
                  <a:spLocks noChangeArrowheads="1"/>
                </p:cNvSpPr>
                <p:nvPr/>
              </p:nvSpPr>
              <p:spPr bwMode="auto">
                <a:xfrm>
                  <a:off x="2766" y="8436"/>
                  <a:ext cx="402" cy="8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4" name="Rectangle 26"/>
                <p:cNvSpPr>
                  <a:spLocks noChangeArrowheads="1"/>
                </p:cNvSpPr>
                <p:nvPr/>
              </p:nvSpPr>
              <p:spPr bwMode="auto">
                <a:xfrm>
                  <a:off x="1992" y="7998"/>
                  <a:ext cx="312" cy="25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3" name="Rectangle 25"/>
                <p:cNvSpPr>
                  <a:spLocks noChangeArrowheads="1"/>
                </p:cNvSpPr>
                <p:nvPr/>
              </p:nvSpPr>
              <p:spPr bwMode="auto">
                <a:xfrm>
                  <a:off x="1524" y="10764"/>
                  <a:ext cx="390" cy="8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grpSp>
          <p:sp>
            <p:nvSpPr>
              <p:cNvPr id="2071" name="Freeform 23"/>
              <p:cNvSpPr>
                <a:spLocks/>
              </p:cNvSpPr>
              <p:nvPr/>
            </p:nvSpPr>
            <p:spPr bwMode="auto">
              <a:xfrm>
                <a:off x="4260" y="13542"/>
                <a:ext cx="480" cy="618"/>
              </a:xfrm>
              <a:custGeom>
                <a:avLst/>
                <a:gdLst/>
                <a:ahLst/>
                <a:cxnLst>
                  <a:cxn ang="0">
                    <a:pos x="480" y="618"/>
                  </a:cxn>
                  <a:cxn ang="0">
                    <a:pos x="300" y="498"/>
                  </a:cxn>
                  <a:cxn ang="0">
                    <a:pos x="0" y="0"/>
                  </a:cxn>
                </a:cxnLst>
                <a:rect l="0" t="0" r="r" b="b"/>
                <a:pathLst>
                  <a:path w="480" h="618">
                    <a:moveTo>
                      <a:pt x="480" y="618"/>
                    </a:moveTo>
                    <a:cubicBezTo>
                      <a:pt x="430" y="609"/>
                      <a:pt x="380" y="601"/>
                      <a:pt x="300" y="498"/>
                    </a:cubicBezTo>
                    <a:cubicBezTo>
                      <a:pt x="220" y="395"/>
                      <a:pt x="53" y="85"/>
                      <a:pt x="0" y="0"/>
                    </a:cubicBezTo>
                  </a:path>
                </a:pathLst>
              </a:cu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70" name="Freeform 22"/>
              <p:cNvSpPr>
                <a:spLocks/>
              </p:cNvSpPr>
              <p:nvPr/>
            </p:nvSpPr>
            <p:spPr bwMode="auto">
              <a:xfrm>
                <a:off x="7152" y="13542"/>
                <a:ext cx="528" cy="588"/>
              </a:xfrm>
              <a:custGeom>
                <a:avLst/>
                <a:gdLst/>
                <a:ahLst/>
                <a:cxnLst>
                  <a:cxn ang="0">
                    <a:pos x="0" y="588"/>
                  </a:cxn>
                  <a:cxn ang="0">
                    <a:pos x="288" y="360"/>
                  </a:cxn>
                  <a:cxn ang="0">
                    <a:pos x="528" y="0"/>
                  </a:cxn>
                </a:cxnLst>
                <a:rect l="0" t="0" r="r" b="b"/>
                <a:pathLst>
                  <a:path w="528" h="588">
                    <a:moveTo>
                      <a:pt x="0" y="588"/>
                    </a:moveTo>
                    <a:cubicBezTo>
                      <a:pt x="100" y="523"/>
                      <a:pt x="200" y="458"/>
                      <a:pt x="288" y="360"/>
                    </a:cubicBezTo>
                    <a:cubicBezTo>
                      <a:pt x="376" y="262"/>
                      <a:pt x="452" y="131"/>
                      <a:pt x="528" y="0"/>
                    </a:cubicBez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9" name="Line 21"/>
              <p:cNvSpPr>
                <a:spLocks noChangeShapeType="1"/>
              </p:cNvSpPr>
              <p:nvPr/>
            </p:nvSpPr>
            <p:spPr bwMode="auto">
              <a:xfrm flipV="1">
                <a:off x="1692" y="10272"/>
                <a:ext cx="0" cy="708"/>
              </a:xfrm>
              <a:prstGeom prst="line">
                <a:avLst/>
              </a:pr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8" name="Freeform 20"/>
              <p:cNvSpPr>
                <a:spLocks/>
              </p:cNvSpPr>
              <p:nvPr/>
            </p:nvSpPr>
            <p:spPr bwMode="auto">
              <a:xfrm>
                <a:off x="8544" y="9966"/>
                <a:ext cx="654" cy="1356"/>
              </a:xfrm>
              <a:custGeom>
                <a:avLst/>
                <a:gdLst/>
                <a:ahLst/>
                <a:cxnLst>
                  <a:cxn ang="0">
                    <a:pos x="0" y="1458"/>
                  </a:cxn>
                  <a:cxn ang="0">
                    <a:pos x="468" y="678"/>
                  </a:cxn>
                  <a:cxn ang="0">
                    <a:pos x="720" y="0"/>
                  </a:cxn>
                </a:cxnLst>
                <a:rect l="0" t="0" r="r" b="b"/>
                <a:pathLst>
                  <a:path w="720" h="1458">
                    <a:moveTo>
                      <a:pt x="0" y="1458"/>
                    </a:moveTo>
                    <a:cubicBezTo>
                      <a:pt x="174" y="1189"/>
                      <a:pt x="348" y="921"/>
                      <a:pt x="468" y="678"/>
                    </a:cubicBezTo>
                    <a:cubicBezTo>
                      <a:pt x="588" y="435"/>
                      <a:pt x="680" y="115"/>
                      <a:pt x="720" y="0"/>
                    </a:cubicBezTo>
                  </a:path>
                </a:pathLst>
              </a:cu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7" name="Freeform 19"/>
              <p:cNvSpPr>
                <a:spLocks/>
              </p:cNvSpPr>
              <p:nvPr/>
            </p:nvSpPr>
            <p:spPr bwMode="auto">
              <a:xfrm>
                <a:off x="7920" y="10032"/>
                <a:ext cx="612" cy="1290"/>
              </a:xfrm>
              <a:custGeom>
                <a:avLst/>
                <a:gdLst/>
                <a:ahLst/>
                <a:cxnLst>
                  <a:cxn ang="0">
                    <a:pos x="612" y="1290"/>
                  </a:cxn>
                  <a:cxn ang="0">
                    <a:pos x="210" y="600"/>
                  </a:cxn>
                  <a:cxn ang="0">
                    <a:pos x="0" y="0"/>
                  </a:cxn>
                </a:cxnLst>
                <a:rect l="0" t="0" r="r" b="b"/>
                <a:pathLst>
                  <a:path w="612" h="1290">
                    <a:moveTo>
                      <a:pt x="612" y="1290"/>
                    </a:moveTo>
                    <a:cubicBezTo>
                      <a:pt x="462" y="1052"/>
                      <a:pt x="312" y="815"/>
                      <a:pt x="210" y="600"/>
                    </a:cubicBezTo>
                    <a:cubicBezTo>
                      <a:pt x="108" y="385"/>
                      <a:pt x="38" y="100"/>
                      <a:pt x="0" y="0"/>
                    </a:cubicBezTo>
                  </a:path>
                </a:pathLst>
              </a:cu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6" name="Freeform 18"/>
              <p:cNvSpPr>
                <a:spLocks/>
              </p:cNvSpPr>
              <p:nvPr/>
            </p:nvSpPr>
            <p:spPr bwMode="auto">
              <a:xfrm>
                <a:off x="2820" y="3579"/>
                <a:ext cx="762" cy="600"/>
              </a:xfrm>
              <a:custGeom>
                <a:avLst/>
                <a:gdLst/>
                <a:ahLst/>
                <a:cxnLst>
                  <a:cxn ang="0">
                    <a:pos x="0" y="600"/>
                  </a:cxn>
                  <a:cxn ang="0">
                    <a:pos x="252" y="258"/>
                  </a:cxn>
                  <a:cxn ang="0">
                    <a:pos x="762" y="0"/>
                  </a:cxn>
                </a:cxnLst>
                <a:rect l="0" t="0" r="r" b="b"/>
                <a:pathLst>
                  <a:path w="762" h="600">
                    <a:moveTo>
                      <a:pt x="0" y="600"/>
                    </a:moveTo>
                    <a:cubicBezTo>
                      <a:pt x="62" y="479"/>
                      <a:pt x="125" y="358"/>
                      <a:pt x="252" y="258"/>
                    </a:cubicBezTo>
                    <a:cubicBezTo>
                      <a:pt x="379" y="158"/>
                      <a:pt x="677" y="43"/>
                      <a:pt x="762" y="0"/>
                    </a:cubicBezTo>
                  </a:path>
                </a:pathLst>
              </a:cu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5" name="Freeform 17"/>
              <p:cNvSpPr>
                <a:spLocks/>
              </p:cNvSpPr>
              <p:nvPr/>
            </p:nvSpPr>
            <p:spPr bwMode="auto">
              <a:xfrm>
                <a:off x="8100" y="3300"/>
                <a:ext cx="1440" cy="630"/>
              </a:xfrm>
              <a:custGeom>
                <a:avLst/>
                <a:gdLst/>
                <a:ahLst/>
                <a:cxnLst>
                  <a:cxn ang="0">
                    <a:pos x="1440" y="630"/>
                  </a:cxn>
                  <a:cxn ang="0">
                    <a:pos x="930" y="132"/>
                  </a:cxn>
                  <a:cxn ang="0">
                    <a:pos x="0" y="0"/>
                  </a:cxn>
                </a:cxnLst>
                <a:rect l="0" t="0" r="r" b="b"/>
                <a:pathLst>
                  <a:path w="1440" h="630">
                    <a:moveTo>
                      <a:pt x="1440" y="630"/>
                    </a:moveTo>
                    <a:cubicBezTo>
                      <a:pt x="1305" y="433"/>
                      <a:pt x="1170" y="237"/>
                      <a:pt x="930" y="132"/>
                    </a:cubicBezTo>
                    <a:cubicBezTo>
                      <a:pt x="690" y="27"/>
                      <a:pt x="345" y="13"/>
                      <a:pt x="0" y="0"/>
                    </a:cubicBezTo>
                  </a:path>
                </a:pathLst>
              </a:custGeom>
              <a:noFill/>
              <a:ln w="127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sp>
            <p:nvSpPr>
              <p:cNvPr id="2064" name="Freeform 16"/>
              <p:cNvSpPr>
                <a:spLocks/>
              </p:cNvSpPr>
              <p:nvPr/>
            </p:nvSpPr>
            <p:spPr bwMode="auto">
              <a:xfrm>
                <a:off x="8340" y="3324"/>
                <a:ext cx="335" cy="810"/>
              </a:xfrm>
              <a:custGeom>
                <a:avLst/>
                <a:gdLst/>
                <a:ahLst/>
                <a:cxnLst>
                  <a:cxn ang="0">
                    <a:pos x="0" y="810"/>
                  </a:cxn>
                  <a:cxn ang="0">
                    <a:pos x="432" y="372"/>
                  </a:cxn>
                  <a:cxn ang="0">
                    <a:pos x="210" y="0"/>
                  </a:cxn>
                </a:cxnLst>
                <a:rect l="0" t="0" r="r" b="b"/>
                <a:pathLst>
                  <a:path w="467" h="810">
                    <a:moveTo>
                      <a:pt x="0" y="810"/>
                    </a:moveTo>
                    <a:cubicBezTo>
                      <a:pt x="198" y="658"/>
                      <a:pt x="397" y="507"/>
                      <a:pt x="432" y="372"/>
                    </a:cubicBezTo>
                    <a:cubicBezTo>
                      <a:pt x="467" y="237"/>
                      <a:pt x="250" y="62"/>
                      <a:pt x="210" y="0"/>
                    </a:cubicBezTo>
                  </a:path>
                </a:pathLst>
              </a:cu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pl-PL" sz="1200">
                  <a:latin typeface="Times New Roman" pitchFamily="18" charset="0"/>
                  <a:cs typeface="Times New Roman" pitchFamily="18" charset="0"/>
                </a:endParaRPr>
              </a:p>
            </p:txBody>
          </p:sp>
        </p:grpSp>
        <p:sp>
          <p:nvSpPr>
            <p:cNvPr id="2062" name="Text Box 14"/>
            <p:cNvSpPr txBox="1">
              <a:spLocks noChangeArrowheads="1"/>
            </p:cNvSpPr>
            <p:nvPr/>
          </p:nvSpPr>
          <p:spPr bwMode="auto">
            <a:xfrm>
              <a:off x="4237" y="10341"/>
              <a:ext cx="1426" cy="8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200" b="0" i="1"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W = r H</a:t>
              </a:r>
              <a:endParaRPr kumimoji="0" lang="pl-PL"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61" name="Text Box 13"/>
            <p:cNvSpPr txBox="1">
              <a:spLocks noChangeArrowheads="1"/>
            </p:cNvSpPr>
            <p:nvPr/>
          </p:nvSpPr>
          <p:spPr bwMode="auto">
            <a:xfrm>
              <a:off x="6747" y="10392"/>
              <a:ext cx="1205" cy="8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2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W = r H</a:t>
              </a:r>
              <a:endParaRPr kumimoji="0" lang="pl-PL"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60" name="Text Box 12"/>
            <p:cNvSpPr txBox="1">
              <a:spLocks noChangeArrowheads="1"/>
            </p:cNvSpPr>
            <p:nvPr/>
          </p:nvSpPr>
          <p:spPr bwMode="auto">
            <a:xfrm>
              <a:off x="7532" y="8278"/>
              <a:ext cx="1096" cy="8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200" b="0" i="1"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aW</a:t>
              </a: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59" name="Text Box 11"/>
            <p:cNvSpPr txBox="1">
              <a:spLocks noChangeArrowheads="1"/>
            </p:cNvSpPr>
            <p:nvPr/>
          </p:nvSpPr>
          <p:spPr bwMode="auto">
            <a:xfrm>
              <a:off x="9238" y="8393"/>
              <a:ext cx="1365" cy="7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200" b="0" i="1"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(1-a)W</a:t>
              </a: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58" name="Text Box 10"/>
            <p:cNvSpPr txBox="1">
              <a:spLocks noChangeArrowheads="1"/>
            </p:cNvSpPr>
            <p:nvPr/>
          </p:nvSpPr>
          <p:spPr bwMode="auto">
            <a:xfrm>
              <a:off x="8195" y="5322"/>
              <a:ext cx="933" cy="611"/>
            </a:xfrm>
            <a:prstGeom prst="rect">
              <a:avLst/>
            </a:prstGeom>
            <a:noFill/>
            <a:ln w="9525">
              <a:noFill/>
              <a:miter lim="800000"/>
              <a:headEnd/>
              <a:tailEnd/>
            </a:ln>
          </p:spPr>
          <p:txBody>
            <a:bodyPr vert="horz" wrap="non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(1-a)Wk</a:t>
              </a: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pl-PL"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ΔS</a:t>
              </a: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pl-PL" sz="1200" b="0" i="0" u="none" strike="noStrike" cap="none" normalizeH="0" baseline="0" smtClean="0">
                <a:ln>
                  <a:noFill/>
                </a:ln>
                <a:solidFill>
                  <a:schemeClr val="tx1"/>
                </a:solidFill>
                <a:effectLst/>
                <a:latin typeface="Times New Roman" pitchFamily="18" charset="0"/>
                <a:cs typeface="Times New Roman" pitchFamily="18" charset="0"/>
              </a:endParaRPr>
            </a:p>
          </p:txBody>
        </p:sp>
        <p:sp>
          <p:nvSpPr>
            <p:cNvPr id="2057" name="Text Box 9"/>
            <p:cNvSpPr txBox="1">
              <a:spLocks noChangeArrowheads="1"/>
            </p:cNvSpPr>
            <p:nvPr/>
          </p:nvSpPr>
          <p:spPr bwMode="auto">
            <a:xfrm>
              <a:off x="9225" y="3217"/>
              <a:ext cx="1424" cy="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 –Total of Money </a:t>
              </a:r>
              <a:endParaRPr kumimoji="0" lang="pl-PL" sz="1200" b="1" i="0" u="none" strike="noStrike" cap="none" normalizeH="0" baseline="0" dirty="0" smtClean="0">
                <a:ln>
                  <a:noFill/>
                </a:ln>
                <a:solidFill>
                  <a:schemeClr val="tx1"/>
                </a:solidFill>
                <a:effectLst/>
                <a:latin typeface="Times New Roman" pitchFamily="18" charset="0"/>
                <a:cs typeface="Times New Roman" pitchFamily="18" charset="0"/>
              </a:endParaRPr>
            </a:p>
          </p:txBody>
        </p:sp>
      </p:grpSp>
      <p:sp>
        <p:nvSpPr>
          <p:cNvPr id="2055" name="Text Box 7"/>
          <p:cNvSpPr txBox="1">
            <a:spLocks noChangeArrowheads="1"/>
          </p:cNvSpPr>
          <p:nvPr/>
        </p:nvSpPr>
        <p:spPr bwMode="auto">
          <a:xfrm>
            <a:off x="1446213" y="1770063"/>
            <a:ext cx="439737" cy="369887"/>
          </a:xfrm>
          <a:prstGeom prst="rect">
            <a:avLst/>
          </a:prstGeom>
          <a:noFill/>
          <a:ln w="9525">
            <a:noFill/>
            <a:miter lim="800000"/>
            <a:headEnd/>
            <a:tailEnd/>
          </a:ln>
        </p:spPr>
        <p:txBody>
          <a:bodyPr vert="horz" wrap="non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GDP</a:t>
            </a:r>
            <a:endParaRPr kumimoji="0" lang="pl-PL"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122" name="Rectangle 74"/>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922114"/>
          </a:xfrm>
        </p:spPr>
        <p:txBody>
          <a:bodyPr>
            <a:normAutofit/>
          </a:bodyPr>
          <a:lstStyle/>
          <a:p>
            <a:r>
              <a:rPr lang="en-US" sz="4000" b="1" dirty="0" smtClean="0">
                <a:solidFill>
                  <a:srgbClr val="7030A0"/>
                </a:solidFill>
              </a:rPr>
              <a:t>The Pay Equation of Exchange</a:t>
            </a:r>
            <a:endParaRPr lang="en-US" sz="4000" b="1" dirty="0">
              <a:solidFill>
                <a:srgbClr val="7030A0"/>
              </a:solidFill>
            </a:endParaRPr>
          </a:p>
        </p:txBody>
      </p:sp>
      <p:sp>
        <p:nvSpPr>
          <p:cNvPr id="3" name="Symbol zastępczy zawartości 2"/>
          <p:cNvSpPr>
            <a:spLocks noGrp="1"/>
          </p:cNvSpPr>
          <p:nvPr>
            <p:ph idx="1"/>
          </p:nvPr>
        </p:nvSpPr>
        <p:spPr>
          <a:xfrm>
            <a:off x="179512" y="1268760"/>
            <a:ext cx="8964488" cy="5328592"/>
          </a:xfrm>
        </p:spPr>
        <p:txBody>
          <a:bodyPr>
            <a:normAutofit/>
          </a:bodyPr>
          <a:lstStyle/>
          <a:p>
            <a:pPr marL="0" indent="0">
              <a:buNone/>
            </a:pPr>
            <a:r>
              <a:rPr lang="en-US" sz="3600" b="1" dirty="0" smtClean="0">
                <a:solidFill>
                  <a:srgbClr val="C00000"/>
                </a:solidFill>
              </a:rPr>
              <a:t>GDP = GDPR(1 + i) = </a:t>
            </a:r>
            <a:r>
              <a:rPr lang="en-US" sz="3600" b="1" dirty="0" err="1" smtClean="0">
                <a:solidFill>
                  <a:srgbClr val="C00000"/>
                </a:solidFill>
              </a:rPr>
              <a:t>a×W</a:t>
            </a:r>
            <a:r>
              <a:rPr lang="en-US" sz="3600" b="1" dirty="0" smtClean="0">
                <a:solidFill>
                  <a:srgbClr val="C00000"/>
                </a:solidFill>
              </a:rPr>
              <a:t> + (1 - a)×</a:t>
            </a:r>
            <a:r>
              <a:rPr lang="en-US" sz="3600" b="1" dirty="0" err="1" smtClean="0">
                <a:solidFill>
                  <a:srgbClr val="C00000"/>
                </a:solidFill>
              </a:rPr>
              <a:t>W×k</a:t>
            </a:r>
            <a:r>
              <a:rPr lang="en-US" sz="3600" b="1" dirty="0" smtClean="0">
                <a:solidFill>
                  <a:srgbClr val="C00000"/>
                </a:solidFill>
              </a:rPr>
              <a:t> + </a:t>
            </a:r>
            <a:r>
              <a:rPr lang="en-US" sz="3600" b="1" dirty="0" err="1" smtClean="0">
                <a:solidFill>
                  <a:srgbClr val="C00000"/>
                </a:solidFill>
              </a:rPr>
              <a:t>d×W</a:t>
            </a:r>
            <a:endParaRPr lang="en-US" sz="3600" b="1" dirty="0" smtClean="0">
              <a:solidFill>
                <a:srgbClr val="C00000"/>
              </a:solidFill>
            </a:endParaRPr>
          </a:p>
          <a:p>
            <a:pPr>
              <a:buNone/>
            </a:pPr>
            <a:r>
              <a:rPr lang="en-US" sz="3600" b="1" dirty="0" smtClean="0"/>
              <a:t>			</a:t>
            </a:r>
            <a:r>
              <a:rPr lang="en-US" sz="3600" b="1" dirty="0" smtClean="0">
                <a:solidFill>
                  <a:srgbClr val="0070C0"/>
                </a:solidFill>
              </a:rPr>
              <a:t>If it's assumed i = 0, then</a:t>
            </a:r>
            <a:r>
              <a:rPr lang="en-US" sz="3600" b="1" dirty="0" smtClean="0"/>
              <a:t>:</a:t>
            </a:r>
            <a:endParaRPr lang="en-US" sz="3600" b="1" dirty="0" smtClean="0">
              <a:solidFill>
                <a:srgbClr val="7030A0"/>
              </a:solidFill>
            </a:endParaRPr>
          </a:p>
          <a:p>
            <a:r>
              <a:rPr lang="pl-PL" sz="3600" b="1" dirty="0" smtClean="0"/>
              <a:t>GDP</a:t>
            </a:r>
            <a:r>
              <a:rPr lang="en-US" sz="3600" b="1" dirty="0" smtClean="0"/>
              <a:t> = </a:t>
            </a:r>
            <a:r>
              <a:rPr lang="pl-PL" sz="3600" b="1" dirty="0" smtClean="0"/>
              <a:t>GDPR </a:t>
            </a:r>
            <a:r>
              <a:rPr lang="en-US" sz="3600" b="1" dirty="0" smtClean="0"/>
              <a:t>= a × W + (1- a) × W × k + d × W</a:t>
            </a:r>
          </a:p>
          <a:p>
            <a:r>
              <a:rPr lang="en-US" sz="3600" b="1" dirty="0" smtClean="0"/>
              <a:t>Q = </a:t>
            </a:r>
            <a:r>
              <a:rPr lang="en-US" sz="3600" b="1" dirty="0" err="1" smtClean="0"/>
              <a:t>Q</a:t>
            </a:r>
            <a:r>
              <a:rPr lang="en-US" sz="3600" b="1" baseline="-25000" dirty="0" err="1" smtClean="0"/>
              <a:t>r</a:t>
            </a:r>
            <a:r>
              <a:rPr lang="en-US" sz="3600" b="1" dirty="0" smtClean="0"/>
              <a:t> = a + (1 – a) × k + d</a:t>
            </a:r>
          </a:p>
          <a:p>
            <a:r>
              <a:rPr lang="en-US" sz="3600" b="1" dirty="0" smtClean="0"/>
              <a:t>k = (</a:t>
            </a:r>
            <a:r>
              <a:rPr lang="en-US" sz="3600" b="1" dirty="0" err="1" smtClean="0"/>
              <a:t>Q</a:t>
            </a:r>
            <a:r>
              <a:rPr lang="en-US" sz="3600" b="1" baseline="-25000" dirty="0" err="1" smtClean="0"/>
              <a:t>r</a:t>
            </a:r>
            <a:r>
              <a:rPr lang="en-US" sz="3600" b="1" dirty="0" smtClean="0"/>
              <a:t> – a - d)/(1 – a)</a:t>
            </a:r>
            <a:r>
              <a:rPr lang="pl-PL" sz="3600" b="1" dirty="0" smtClean="0"/>
              <a:t> and</a:t>
            </a:r>
            <a:endParaRPr lang="en-US" sz="3600" b="1" dirty="0" smtClean="0"/>
          </a:p>
          <a:p>
            <a:r>
              <a:rPr lang="en-US" sz="3600" b="1" dirty="0" smtClean="0"/>
              <a:t>Total credit = W × (</a:t>
            </a:r>
            <a:r>
              <a:rPr lang="en-US" sz="3600" b="1" dirty="0" err="1" smtClean="0"/>
              <a:t>Q</a:t>
            </a:r>
            <a:r>
              <a:rPr lang="en-US" sz="3600" b="1" baseline="-25000" dirty="0" err="1" smtClean="0"/>
              <a:t>r</a:t>
            </a:r>
            <a:r>
              <a:rPr lang="en-US" sz="3600" b="1" dirty="0" smtClean="0"/>
              <a:t> - a - d). </a:t>
            </a:r>
            <a:endParaRPr lang="pl-PL" sz="3600" b="1" dirty="0" smtClean="0"/>
          </a:p>
          <a:p>
            <a:r>
              <a:rPr lang="en-US" sz="3600" b="1" dirty="0" smtClean="0"/>
              <a:t>This amount of credit must be granted!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AU" b="1" dirty="0" smtClean="0">
                <a:solidFill>
                  <a:srgbClr val="7030A0"/>
                </a:solidFill>
                <a:latin typeface="Times New Roman" pitchFamily="18" charset="0"/>
                <a:cs typeface="Times New Roman" pitchFamily="18" charset="0"/>
              </a:rPr>
              <a:t>Work productivity index Q as the fundamental control factor </a:t>
            </a:r>
            <a:endParaRPr lang="en-AU" b="1" dirty="0">
              <a:solidFill>
                <a:srgbClr val="7030A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179512" y="1600200"/>
            <a:ext cx="8784976" cy="5141168"/>
          </a:xfrm>
        </p:spPr>
        <p:txBody>
          <a:bodyPr>
            <a:normAutofit fontScale="92500" lnSpcReduction="10000"/>
          </a:bodyPr>
          <a:lstStyle/>
          <a:p>
            <a:pPr marL="0" indent="0" algn="ctr">
              <a:lnSpc>
                <a:spcPct val="150000"/>
              </a:lnSpc>
              <a:buNone/>
            </a:pPr>
            <a:r>
              <a:rPr lang="en-US" b="1" dirty="0" smtClean="0">
                <a:solidFill>
                  <a:srgbClr val="002060"/>
                </a:solidFill>
                <a:latin typeface="Times New Roman" pitchFamily="18" charset="0"/>
                <a:cs typeface="Times New Roman" pitchFamily="18" charset="0"/>
              </a:rPr>
              <a:t>Q = </a:t>
            </a:r>
            <a:r>
              <a:rPr lang="pl-PL" b="1" dirty="0" smtClean="0">
                <a:solidFill>
                  <a:srgbClr val="002060"/>
                </a:solidFill>
                <a:latin typeface="Times New Roman" pitchFamily="18" charset="0"/>
                <a:cs typeface="Times New Roman" pitchFamily="18" charset="0"/>
              </a:rPr>
              <a:t>GDP </a:t>
            </a:r>
            <a:r>
              <a:rPr lang="en-US" b="1" dirty="0" smtClean="0">
                <a:solidFill>
                  <a:srgbClr val="002060"/>
                </a:solidFill>
                <a:latin typeface="Times New Roman" pitchFamily="18" charset="0"/>
                <a:cs typeface="Times New Roman" pitchFamily="18" charset="0"/>
              </a:rPr>
              <a:t>/ W</a:t>
            </a:r>
            <a:endParaRPr lang="pl-PL" b="1" dirty="0" smtClean="0">
              <a:solidFill>
                <a:srgbClr val="002060"/>
              </a:solidFill>
              <a:latin typeface="Times New Roman" pitchFamily="18" charset="0"/>
              <a:cs typeface="Times New Roman" pitchFamily="18" charset="0"/>
            </a:endParaRPr>
          </a:p>
          <a:p>
            <a:pPr marL="0" indent="0">
              <a:lnSpc>
                <a:spcPct val="150000"/>
              </a:lnSpc>
              <a:buNone/>
            </a:pPr>
            <a:r>
              <a:rPr lang="en-US" b="1" dirty="0" smtClean="0">
                <a:solidFill>
                  <a:srgbClr val="002060"/>
                </a:solidFill>
                <a:latin typeface="Times New Roman" pitchFamily="18" charset="0"/>
                <a:cs typeface="Times New Roman" pitchFamily="18" charset="0"/>
              </a:rPr>
              <a:t> where W – total compensations</a:t>
            </a:r>
          </a:p>
          <a:p>
            <a:pPr marL="0" indent="0">
              <a:lnSpc>
                <a:spcPct val="150000"/>
              </a:lnSpc>
              <a:buNone/>
            </a:pPr>
            <a:r>
              <a:rPr lang="en-US" b="1" dirty="0" smtClean="0">
                <a:solidFill>
                  <a:srgbClr val="002060"/>
                </a:solidFill>
                <a:latin typeface="Times New Roman" pitchFamily="18" charset="0"/>
                <a:cs typeface="Times New Roman" pitchFamily="18" charset="0"/>
              </a:rPr>
              <a:t>Poland: 	Q = 2.07, 	USA:	Q = 3.67</a:t>
            </a:r>
          </a:p>
          <a:p>
            <a:pPr marL="0" indent="0">
              <a:lnSpc>
                <a:spcPct val="150000"/>
              </a:lnSpc>
              <a:buNone/>
            </a:pPr>
            <a:r>
              <a:rPr lang="en-US" b="1" dirty="0" smtClean="0">
                <a:solidFill>
                  <a:srgbClr val="002060"/>
                </a:solidFill>
                <a:latin typeface="Times New Roman" pitchFamily="18" charset="0"/>
                <a:cs typeface="Times New Roman" pitchFamily="18" charset="0"/>
              </a:rPr>
              <a:t>Q </a:t>
            </a:r>
            <a:r>
              <a:rPr lang="en-US" b="1" dirty="0" smtClean="0">
                <a:solidFill>
                  <a:srgbClr val="C00000"/>
                </a:solidFill>
                <a:latin typeface="Times New Roman" pitchFamily="18" charset="0"/>
                <a:cs typeface="Times New Roman" pitchFamily="18" charset="0"/>
              </a:rPr>
              <a:t>does not decrease, so inflation does not increase</a:t>
            </a:r>
          </a:p>
          <a:p>
            <a:pPr marL="0" indent="0">
              <a:lnSpc>
                <a:spcPct val="150000"/>
              </a:lnSpc>
              <a:buNone/>
            </a:pPr>
            <a:r>
              <a:rPr lang="en-US" b="1" dirty="0" smtClean="0">
                <a:solidFill>
                  <a:srgbClr val="002060"/>
                </a:solidFill>
                <a:latin typeface="Times New Roman" pitchFamily="18" charset="0"/>
                <a:cs typeface="Times New Roman" pitchFamily="18" charset="0"/>
              </a:rPr>
              <a:t>Q is a function of important economic indicators, such as</a:t>
            </a:r>
            <a:r>
              <a:rPr lang="pl-PL" b="1" dirty="0" smtClean="0">
                <a:solidFill>
                  <a:srgbClr val="002060"/>
                </a:solidFill>
                <a:latin typeface="Times New Roman" pitchFamily="18" charset="0"/>
                <a:cs typeface="Times New Roman" pitchFamily="18" charset="0"/>
              </a:rPr>
              <a:t>: </a:t>
            </a:r>
            <a:r>
              <a:rPr lang="en-US" b="1" dirty="0" smtClean="0">
                <a:solidFill>
                  <a:srgbClr val="002060"/>
                </a:solidFill>
                <a:latin typeface="Times New Roman" pitchFamily="18" charset="0"/>
                <a:cs typeface="Times New Roman" pitchFamily="18" charset="0"/>
              </a:rPr>
              <a:t>pays, technical equipment of work, assets profitability, and operational efficiency.</a:t>
            </a:r>
            <a:endParaRPr lang="en-US" b="1" dirty="0">
              <a:solidFill>
                <a:srgbClr val="00206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778098"/>
          </a:xfrm>
        </p:spPr>
        <p:txBody>
          <a:bodyPr>
            <a:normAutofit/>
          </a:bodyPr>
          <a:lstStyle/>
          <a:p>
            <a:r>
              <a:rPr lang="en-US" sz="4000" b="1" dirty="0" smtClean="0">
                <a:solidFill>
                  <a:srgbClr val="002060"/>
                </a:solidFill>
                <a:latin typeface="Times New Roman" pitchFamily="18" charset="0"/>
                <a:cs typeface="Times New Roman" pitchFamily="18" charset="0"/>
              </a:rPr>
              <a:t>Ending notes</a:t>
            </a:r>
            <a:endParaRPr lang="en-US" sz="4000" b="1" dirty="0">
              <a:solidFill>
                <a:srgbClr val="002060"/>
              </a:solidFill>
              <a:latin typeface="Times New Roman" pitchFamily="18" charset="0"/>
              <a:cs typeface="Times New Roman" pitchFamily="18" charset="0"/>
            </a:endParaRPr>
          </a:p>
        </p:txBody>
      </p:sp>
      <p:sp>
        <p:nvSpPr>
          <p:cNvPr id="3" name="Symbol zastępczy zawartości 2"/>
          <p:cNvSpPr>
            <a:spLocks noGrp="1"/>
          </p:cNvSpPr>
          <p:nvPr>
            <p:ph idx="1"/>
          </p:nvPr>
        </p:nvSpPr>
        <p:spPr>
          <a:xfrm>
            <a:off x="0" y="1124744"/>
            <a:ext cx="9144000" cy="5733256"/>
          </a:xfrm>
        </p:spPr>
        <p:txBody>
          <a:bodyPr>
            <a:normAutofit fontScale="92500" lnSpcReduction="10000"/>
          </a:bodyPr>
          <a:lstStyle/>
          <a:p>
            <a:r>
              <a:rPr lang="en-US" sz="3600" b="1" dirty="0" smtClean="0">
                <a:solidFill>
                  <a:srgbClr val="002060"/>
                </a:solidFill>
                <a:latin typeface="Times New Roman" pitchFamily="18" charset="0"/>
                <a:cs typeface="Times New Roman" pitchFamily="18" charset="0"/>
              </a:rPr>
              <a:t>Labor is self financing</a:t>
            </a:r>
            <a:r>
              <a:rPr lang="pl-PL" sz="3600" b="1" dirty="0" smtClean="0">
                <a:solidFill>
                  <a:srgbClr val="002060"/>
                </a:solidFill>
                <a:latin typeface="Times New Roman" pitchFamily="18" charset="0"/>
                <a:cs typeface="Times New Roman" pitchFamily="18" charset="0"/>
              </a:rPr>
              <a:t>. </a:t>
            </a:r>
            <a:r>
              <a:rPr lang="en-US" sz="3600" b="1" dirty="0" smtClean="0">
                <a:solidFill>
                  <a:srgbClr val="002060"/>
                </a:solidFill>
                <a:latin typeface="Times New Roman" pitchFamily="18" charset="0"/>
                <a:cs typeface="Times New Roman" pitchFamily="18" charset="0"/>
              </a:rPr>
              <a:t>Labor create</a:t>
            </a:r>
            <a:r>
              <a:rPr lang="pl-PL" sz="3600" b="1" dirty="0" smtClean="0">
                <a:solidFill>
                  <a:srgbClr val="002060"/>
                </a:solidFill>
                <a:latin typeface="Times New Roman" pitchFamily="18" charset="0"/>
                <a:cs typeface="Times New Roman" pitchFamily="18" charset="0"/>
              </a:rPr>
              <a:t>s</a:t>
            </a:r>
            <a:r>
              <a:rPr lang="en-US" sz="3600" b="1" dirty="0" smtClean="0">
                <a:solidFill>
                  <a:srgbClr val="002060"/>
                </a:solidFill>
                <a:latin typeface="Times New Roman" pitchFamily="18" charset="0"/>
                <a:cs typeface="Times New Roman" pitchFamily="18" charset="0"/>
              </a:rPr>
              <a:t> money</a:t>
            </a:r>
            <a:r>
              <a:rPr lang="pl-PL" sz="3600" b="1" dirty="0" smtClean="0">
                <a:solidFill>
                  <a:srgbClr val="002060"/>
                </a:solidFill>
                <a:latin typeface="Times New Roman" pitchFamily="18" charset="0"/>
                <a:cs typeface="Times New Roman" pitchFamily="18" charset="0"/>
              </a:rPr>
              <a:t>!</a:t>
            </a:r>
            <a:endParaRPr lang="en-US" sz="3600" b="1" dirty="0" smtClean="0">
              <a:solidFill>
                <a:srgbClr val="002060"/>
              </a:solidFill>
              <a:latin typeface="Times New Roman" pitchFamily="18" charset="0"/>
              <a:cs typeface="Times New Roman" pitchFamily="18" charset="0"/>
            </a:endParaRPr>
          </a:p>
          <a:p>
            <a:r>
              <a:rPr lang="en-US" sz="3600" b="1" dirty="0" smtClean="0">
                <a:solidFill>
                  <a:srgbClr val="002060"/>
                </a:solidFill>
                <a:latin typeface="Times New Roman" pitchFamily="18" charset="0"/>
                <a:cs typeface="Times New Roman" pitchFamily="18" charset="0"/>
              </a:rPr>
              <a:t>Deflation in developed economies is caused by the financing of public sector work with taxes</a:t>
            </a:r>
            <a:r>
              <a:rPr lang="pl-PL" sz="3600" b="1" dirty="0" smtClean="0">
                <a:solidFill>
                  <a:srgbClr val="002060"/>
                </a:solidFill>
                <a:latin typeface="Times New Roman" pitchFamily="18" charset="0"/>
                <a:cs typeface="Times New Roman" pitchFamily="18" charset="0"/>
              </a:rPr>
              <a:t>;</a:t>
            </a:r>
            <a:endParaRPr lang="en-US" sz="3600" b="1" dirty="0" smtClean="0">
              <a:solidFill>
                <a:srgbClr val="002060"/>
              </a:solidFill>
              <a:latin typeface="Times New Roman" pitchFamily="18" charset="0"/>
              <a:cs typeface="Times New Roman" pitchFamily="18" charset="0"/>
            </a:endParaRPr>
          </a:p>
          <a:p>
            <a:r>
              <a:rPr lang="en-US" sz="3600" b="1" dirty="0" smtClean="0">
                <a:solidFill>
                  <a:srgbClr val="002060"/>
                </a:solidFill>
                <a:latin typeface="Times New Roman" pitchFamily="18" charset="0"/>
                <a:cs typeface="Times New Roman" pitchFamily="18" charset="0"/>
              </a:rPr>
              <a:t>The contemporary Central Bank can do nothing for good of economy but it has tools </a:t>
            </a:r>
            <a:r>
              <a:rPr lang="pl-PL" sz="3600" b="1" dirty="0" smtClean="0">
                <a:solidFill>
                  <a:srgbClr val="002060"/>
                </a:solidFill>
                <a:latin typeface="Times New Roman" pitchFamily="18" charset="0"/>
                <a:cs typeface="Times New Roman" pitchFamily="18" charset="0"/>
              </a:rPr>
              <a:t>to</a:t>
            </a:r>
            <a:r>
              <a:rPr lang="en-US" sz="3600" b="1" dirty="0" smtClean="0">
                <a:solidFill>
                  <a:srgbClr val="002060"/>
                </a:solidFill>
                <a:latin typeface="Times New Roman" pitchFamily="18" charset="0"/>
                <a:cs typeface="Times New Roman" pitchFamily="18" charset="0"/>
              </a:rPr>
              <a:t> destroy it;</a:t>
            </a:r>
          </a:p>
          <a:p>
            <a:r>
              <a:rPr lang="en-US" sz="3600" b="1" dirty="0" smtClean="0">
                <a:solidFill>
                  <a:srgbClr val="002060"/>
                </a:solidFill>
                <a:latin typeface="Times New Roman" pitchFamily="18" charset="0"/>
                <a:cs typeface="Times New Roman" pitchFamily="18" charset="0"/>
              </a:rPr>
              <a:t>The future Central Bank will be a payer of compensations for the public sector under control of labor productivity</a:t>
            </a:r>
            <a:r>
              <a:rPr lang="pl-PL" sz="3600" b="1" dirty="0" smtClean="0">
                <a:solidFill>
                  <a:srgbClr val="002060"/>
                </a:solidFill>
                <a:latin typeface="Times New Roman" pitchFamily="18" charset="0"/>
                <a:cs typeface="Times New Roman" pitchFamily="18" charset="0"/>
              </a:rPr>
              <a:t> (</a:t>
            </a:r>
            <a:r>
              <a:rPr lang="en-AU" sz="3600" b="1" dirty="0" smtClean="0">
                <a:solidFill>
                  <a:srgbClr val="002060"/>
                </a:solidFill>
                <a:latin typeface="Times New Roman" pitchFamily="18" charset="0"/>
                <a:cs typeface="Times New Roman" pitchFamily="18" charset="0"/>
              </a:rPr>
              <a:t>index</a:t>
            </a:r>
            <a:r>
              <a:rPr lang="pl-PL" sz="3600" b="1" dirty="0" smtClean="0">
                <a:solidFill>
                  <a:srgbClr val="002060"/>
                </a:solidFill>
                <a:latin typeface="Times New Roman" pitchFamily="18" charset="0"/>
                <a:cs typeface="Times New Roman" pitchFamily="18" charset="0"/>
              </a:rPr>
              <a:t> Q);</a:t>
            </a:r>
            <a:endParaRPr lang="en-US" sz="3600" b="1" dirty="0" smtClean="0">
              <a:solidFill>
                <a:srgbClr val="002060"/>
              </a:solidFill>
              <a:latin typeface="Times New Roman" pitchFamily="18" charset="0"/>
              <a:cs typeface="Times New Roman" pitchFamily="18" charset="0"/>
            </a:endParaRPr>
          </a:p>
          <a:p>
            <a:r>
              <a:rPr lang="en-US" sz="3600" b="1" dirty="0" smtClean="0">
                <a:solidFill>
                  <a:srgbClr val="002060"/>
                </a:solidFill>
                <a:latin typeface="Times New Roman" pitchFamily="18" charset="0"/>
                <a:cs typeface="Times New Roman" pitchFamily="18" charset="0"/>
              </a:rPr>
              <a:t>Scientific economics</a:t>
            </a:r>
            <a:r>
              <a:rPr lang="pl-PL" sz="3600" b="1" dirty="0" smtClean="0">
                <a:solidFill>
                  <a:srgbClr val="002060"/>
                </a:solidFill>
                <a:latin typeface="Times New Roman" pitchFamily="18" charset="0"/>
                <a:cs typeface="Times New Roman" pitchFamily="18" charset="0"/>
              </a:rPr>
              <a:t> </a:t>
            </a:r>
            <a:r>
              <a:rPr lang="en-US" sz="3600" b="1" dirty="0">
                <a:solidFill>
                  <a:srgbClr val="002060"/>
                </a:solidFill>
                <a:latin typeface="Times New Roman" pitchFamily="18" charset="0"/>
                <a:cs typeface="Times New Roman" pitchFamily="18" charset="0"/>
              </a:rPr>
              <a:t>is consistent with the concepts of </a:t>
            </a:r>
            <a:r>
              <a:rPr lang="en-US" sz="3600" b="1" dirty="0" smtClean="0">
                <a:solidFill>
                  <a:srgbClr val="002060"/>
                </a:solidFill>
                <a:latin typeface="Times New Roman" pitchFamily="18" charset="0"/>
                <a:cs typeface="Times New Roman" pitchFamily="18" charset="0"/>
              </a:rPr>
              <a:t>physics</a:t>
            </a:r>
            <a:r>
              <a:rPr lang="pl-PL" sz="3600" b="1" dirty="0" smtClean="0">
                <a:solidFill>
                  <a:srgbClr val="002060"/>
                </a:solidFill>
                <a:latin typeface="Times New Roman" pitchFamily="18" charset="0"/>
                <a:cs typeface="Times New Roman" pitchFamily="18" charset="0"/>
              </a:rPr>
              <a:t> and</a:t>
            </a:r>
            <a:r>
              <a:rPr lang="en-US" sz="3600" b="1" dirty="0" smtClean="0">
                <a:solidFill>
                  <a:srgbClr val="002060"/>
                </a:solidFill>
                <a:latin typeface="Times New Roman" pitchFamily="18" charset="0"/>
                <a:cs typeface="Times New Roman" pitchFamily="18" charset="0"/>
              </a:rPr>
              <a:t> is self regulating</a:t>
            </a:r>
            <a:r>
              <a:rPr lang="pl-PL" sz="3600" b="1" dirty="0" smtClean="0">
                <a:solidFill>
                  <a:srgbClr val="002060"/>
                </a:solidFill>
                <a:latin typeface="Times New Roman" pitchFamily="18" charset="0"/>
                <a:cs typeface="Times New Roman" pitchFamily="18" charset="0"/>
              </a:rPr>
              <a:t>.</a:t>
            </a:r>
            <a:endParaRPr lang="en-US" sz="3600" b="1" dirty="0" smtClean="0">
              <a:solidFill>
                <a:srgbClr val="002060"/>
              </a:solidFill>
              <a:latin typeface="Times New Roman" pitchFamily="18" charset="0"/>
              <a:cs typeface="Times New Roman" pitchFamily="18" charset="0"/>
            </a:endParaRPr>
          </a:p>
          <a:p>
            <a:pPr>
              <a:buNone/>
            </a:pPr>
            <a:endParaRPr lang="en-US" sz="3600" b="1" dirty="0" smtClean="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349670" y="1052736"/>
            <a:ext cx="8444684" cy="923330"/>
          </a:xfrm>
          <a:prstGeom prst="rect">
            <a:avLst/>
          </a:prstGeom>
          <a:noFill/>
        </p:spPr>
        <p:txBody>
          <a:bodyPr wrap="none" lIns="91440" tIns="45720" rIns="91440" bIns="45720">
            <a:spAutoFit/>
          </a:bodyPr>
          <a:lstStyle/>
          <a:p>
            <a:pPr algn="ct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 for your attention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2" name="AutoShape 2" descr="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3" name="AutoShape 4" descr="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5" name="AutoShape 6" descr="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6" name="AutoShape 8" descr="log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7" name="AutoShape 10" descr="logo"/>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sp>
        <p:nvSpPr>
          <p:cNvPr id="8" name="AutoShape 12" descr="logo"/>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dirty="0"/>
          </a:p>
        </p:txBody>
      </p:sp>
      <p:pic>
        <p:nvPicPr>
          <p:cNvPr id="1037" name="Picture 13" descr="C:\Program Files\Microsoft Office\MEDIA\CAGCAT10\j033236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2062750"/>
            <a:ext cx="5472608" cy="4409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TotalTime>
  <Words>1148</Words>
  <Application>Microsoft Office PowerPoint</Application>
  <PresentationFormat>Pokaz na ekranie (4:3)</PresentationFormat>
  <Paragraphs>110</Paragraphs>
  <Slides>18</Slides>
  <Notes>2</Notes>
  <HiddenSlides>0</HiddenSlides>
  <MMClips>0</MMClips>
  <ScaleCrop>false</ScaleCrop>
  <HeadingPairs>
    <vt:vector size="4" baseType="variant">
      <vt:variant>
        <vt:lpstr>Motyw</vt:lpstr>
      </vt:variant>
      <vt:variant>
        <vt:i4>1</vt:i4>
      </vt:variant>
      <vt:variant>
        <vt:lpstr>Tytuły slajdów</vt:lpstr>
      </vt:variant>
      <vt:variant>
        <vt:i4>18</vt:i4>
      </vt:variant>
    </vt:vector>
  </HeadingPairs>
  <TitlesOfParts>
    <vt:vector size="19" baseType="lpstr">
      <vt:lpstr>Motyw pakietu Office</vt:lpstr>
      <vt:lpstr>    Thermodynamics 2.0. International Conference June 2020, Worcester, Massachusetts, USA   A Physical Basis of Economics          </vt:lpstr>
      <vt:lpstr>Thermodynamics of Integration </vt:lpstr>
      <vt:lpstr>Prehistoric economic systems driven by labor</vt:lpstr>
      <vt:lpstr>Discoveries of tokens</vt:lpstr>
      <vt:lpstr>Photo 1. Different clay tokens. The cone, spheres and disk represented various measures of grain; the tetrahedron stood for a unit of labor.     Labor unit 8000 years ago? Fascinating!</vt:lpstr>
      <vt:lpstr>Clay tablets and economic texts</vt:lpstr>
      <vt:lpstr>Question and conclusion</vt:lpstr>
      <vt:lpstr>Tokens are not only the beginning of writing and counting, but also a proof of the existence of a coherent economic system driven by labor</vt:lpstr>
      <vt:lpstr> Curiosity. Tokens appears in Urantia Book,  Paper 66   </vt:lpstr>
      <vt:lpstr>Let us move to the present times</vt:lpstr>
      <vt:lpstr>Capital and labor are the complementary notions. Labor is self financing! </vt:lpstr>
      <vt:lpstr>Prezentacja programu PowerPoint</vt:lpstr>
      <vt:lpstr>The Equation of Exchange</vt:lpstr>
      <vt:lpstr>Prezentacja programu PowerPoint</vt:lpstr>
      <vt:lpstr>The Pay Equation of Exchange</vt:lpstr>
      <vt:lpstr>Work productivity index Q as the fundamental control factor </vt:lpstr>
      <vt:lpstr>Ending notes</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Geopolityczne przesłanki i ekonomiczne podstawy  Unii Walutowej Europy Centralnej</dc:title>
  <dc:creator>Alijan</dc:creator>
  <cp:lastModifiedBy>Mieczyslaw</cp:lastModifiedBy>
  <cp:revision>273</cp:revision>
  <dcterms:created xsi:type="dcterms:W3CDTF">2014-06-28T10:58:37Z</dcterms:created>
  <dcterms:modified xsi:type="dcterms:W3CDTF">2020-06-15T09:57:05Z</dcterms:modified>
</cp:coreProperties>
</file>