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271" r:id="rId21"/>
    <p:sldId id="275" r:id="rId22"/>
    <p:sldId id="274" r:id="rId23"/>
    <p:sldId id="277" r:id="rId24"/>
    <p:sldId id="278" r:id="rId25"/>
    <p:sldId id="276" r:id="rId26"/>
    <p:sldId id="280" r:id="rId27"/>
    <p:sldId id="281" r:id="rId28"/>
    <p:sldId id="282" r:id="rId29"/>
    <p:sldId id="283" r:id="rId30"/>
    <p:sldId id="284" r:id="rId31"/>
    <p:sldId id="285" r:id="rId32"/>
    <p:sldId id="279" r:id="rId33"/>
    <p:sldId id="287" r:id="rId34"/>
    <p:sldId id="288" r:id="rId35"/>
    <p:sldId id="289" r:id="rId36"/>
    <p:sldId id="290" r:id="rId37"/>
    <p:sldId id="291" r:id="rId38"/>
    <p:sldId id="292" r:id="rId39"/>
    <p:sldId id="336" r:id="rId40"/>
    <p:sldId id="293" r:id="rId41"/>
    <p:sldId id="322" r:id="rId42"/>
    <p:sldId id="273" r:id="rId43"/>
    <p:sldId id="294" r:id="rId44"/>
    <p:sldId id="295" r:id="rId45"/>
    <p:sldId id="296" r:id="rId46"/>
    <p:sldId id="297" r:id="rId47"/>
    <p:sldId id="337" r:id="rId48"/>
    <p:sldId id="286" r:id="rId49"/>
    <p:sldId id="339" r:id="rId50"/>
    <p:sldId id="298" r:id="rId51"/>
    <p:sldId id="328" r:id="rId52"/>
    <p:sldId id="329" r:id="rId53"/>
    <p:sldId id="299" r:id="rId54"/>
    <p:sldId id="300" r:id="rId55"/>
    <p:sldId id="301" r:id="rId56"/>
    <p:sldId id="302" r:id="rId57"/>
    <p:sldId id="305" r:id="rId58"/>
    <p:sldId id="306" r:id="rId59"/>
    <p:sldId id="307" r:id="rId60"/>
    <p:sldId id="308" r:id="rId61"/>
    <p:sldId id="309" r:id="rId62"/>
    <p:sldId id="310" r:id="rId63"/>
    <p:sldId id="311" r:id="rId64"/>
    <p:sldId id="340" r:id="rId65"/>
    <p:sldId id="312" r:id="rId66"/>
    <p:sldId id="313" r:id="rId67"/>
    <p:sldId id="314" r:id="rId68"/>
    <p:sldId id="303" r:id="rId69"/>
    <p:sldId id="304" r:id="rId70"/>
    <p:sldId id="315" r:id="rId71"/>
    <p:sldId id="316" r:id="rId72"/>
    <p:sldId id="317" r:id="rId73"/>
    <p:sldId id="318" r:id="rId74"/>
    <p:sldId id="319" r:id="rId75"/>
    <p:sldId id="325" r:id="rId76"/>
    <p:sldId id="331" r:id="rId77"/>
    <p:sldId id="330" r:id="rId78"/>
    <p:sldId id="326" r:id="rId79"/>
    <p:sldId id="323" r:id="rId80"/>
    <p:sldId id="324" r:id="rId81"/>
    <p:sldId id="320" r:id="rId82"/>
    <p:sldId id="321" r:id="rId83"/>
    <p:sldId id="335" r:id="rId84"/>
    <p:sldId id="333" r:id="rId85"/>
    <p:sldId id="332" r:id="rId86"/>
    <p:sldId id="338" r:id="rId87"/>
    <p:sldId id="334"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7E66F8-13C8-654E-93E1-1E026D0C95C6}">
          <p14:sldIdLst>
            <p14:sldId id="256"/>
            <p14:sldId id="257"/>
          </p14:sldIdLst>
        </p14:section>
        <p14:section name="Game Theory" id="{3FB0CB25-83D5-D345-8B7C-06C28CB54287}">
          <p14:sldIdLst>
            <p14:sldId id="258"/>
            <p14:sldId id="259"/>
            <p14:sldId id="260"/>
            <p14:sldId id="261"/>
          </p14:sldIdLst>
        </p14:section>
        <p14:section name="Gibbs" id="{73D48B5D-60EB-D247-9AA7-6EC619B20BE3}">
          <p14:sldIdLst>
            <p14:sldId id="262"/>
            <p14:sldId id="263"/>
            <p14:sldId id="264"/>
            <p14:sldId id="265"/>
            <p14:sldId id="266"/>
            <p14:sldId id="267"/>
            <p14:sldId id="268"/>
          </p14:sldIdLst>
        </p14:section>
        <p14:section name="Jaynes' Generalization" id="{3FBC38D5-07D2-2443-A01E-1F73055F8B66}">
          <p14:sldIdLst>
            <p14:sldId id="269"/>
            <p14:sldId id="270"/>
            <p14:sldId id="272"/>
            <p14:sldId id="271"/>
            <p14:sldId id="275"/>
            <p14:sldId id="274"/>
            <p14:sldId id="277"/>
            <p14:sldId id="278"/>
            <p14:sldId id="276"/>
            <p14:sldId id="280"/>
            <p14:sldId id="281"/>
            <p14:sldId id="282"/>
            <p14:sldId id="283"/>
            <p14:sldId id="284"/>
            <p14:sldId id="285"/>
            <p14:sldId id="279"/>
            <p14:sldId id="287"/>
            <p14:sldId id="288"/>
            <p14:sldId id="289"/>
            <p14:sldId id="290"/>
            <p14:sldId id="291"/>
            <p14:sldId id="292"/>
          </p14:sldIdLst>
        </p14:section>
        <p14:section name="Derivation" id="{9422AC3C-5338-F846-9925-6BD6BFEEC387}">
          <p14:sldIdLst>
            <p14:sldId id="336"/>
            <p14:sldId id="293"/>
            <p14:sldId id="322"/>
            <p14:sldId id="273"/>
            <p14:sldId id="294"/>
            <p14:sldId id="295"/>
            <p14:sldId id="296"/>
            <p14:sldId id="297"/>
            <p14:sldId id="337"/>
            <p14:sldId id="286"/>
            <p14:sldId id="339"/>
          </p14:sldIdLst>
        </p14:section>
        <p14:section name="Application" id="{8C703527-45F8-CD49-B3C4-6BDD8333C398}">
          <p14:sldIdLst>
            <p14:sldId id="298"/>
            <p14:sldId id="328"/>
            <p14:sldId id="329"/>
            <p14:sldId id="299"/>
            <p14:sldId id="300"/>
            <p14:sldId id="301"/>
            <p14:sldId id="302"/>
            <p14:sldId id="305"/>
            <p14:sldId id="306"/>
            <p14:sldId id="307"/>
            <p14:sldId id="308"/>
            <p14:sldId id="309"/>
            <p14:sldId id="310"/>
            <p14:sldId id="311"/>
            <p14:sldId id="340"/>
            <p14:sldId id="312"/>
            <p14:sldId id="313"/>
            <p14:sldId id="314"/>
            <p14:sldId id="303"/>
            <p14:sldId id="304"/>
            <p14:sldId id="315"/>
            <p14:sldId id="316"/>
            <p14:sldId id="317"/>
            <p14:sldId id="318"/>
            <p14:sldId id="319"/>
            <p14:sldId id="325"/>
            <p14:sldId id="331"/>
            <p14:sldId id="330"/>
            <p14:sldId id="326"/>
            <p14:sldId id="323"/>
            <p14:sldId id="324"/>
            <p14:sldId id="320"/>
            <p14:sldId id="321"/>
            <p14:sldId id="335"/>
            <p14:sldId id="333"/>
            <p14:sldId id="332"/>
            <p14:sldId id="338"/>
            <p14:sldId id="33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FDD9BE-DA00-894E-9880-88C2743F3457}" v="1976" dt="2020-06-25T16:45:18.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9"/>
    <p:restoredTop sz="94667"/>
  </p:normalViewPr>
  <p:slideViewPr>
    <p:cSldViewPr snapToGrid="0" snapToObjects="1">
      <p:cViewPr varScale="1">
        <p:scale>
          <a:sx n="110" d="100"/>
          <a:sy n="110" d="100"/>
        </p:scale>
        <p:origin x="4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3A108-A6F6-404E-991E-53C12661736F}" type="datetimeFigureOut">
              <a:rPr lang="en-US" smtClean="0"/>
              <a:t>7/21/20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F5B53-B0E4-B24F-9F79-9202CA1A061F}" type="slidenum">
              <a:rPr lang="en-US" smtClean="0"/>
              <a:t>‹#›</a:t>
            </a:fld>
            <a:endParaRPr lang="en-US"/>
          </a:p>
        </p:txBody>
      </p:sp>
    </p:spTree>
    <p:extLst>
      <p:ext uri="{BB962C8B-B14F-4D97-AF65-F5344CB8AC3E}">
        <p14:creationId xmlns:p14="http://schemas.microsoft.com/office/powerpoint/2010/main" val="4064322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a:t>
            </a:fld>
            <a:endParaRPr lang="en-US"/>
          </a:p>
        </p:txBody>
      </p:sp>
    </p:spTree>
    <p:extLst>
      <p:ext uri="{BB962C8B-B14F-4D97-AF65-F5344CB8AC3E}">
        <p14:creationId xmlns:p14="http://schemas.microsoft.com/office/powerpoint/2010/main" val="1004566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a:t>
            </a:fld>
            <a:endParaRPr lang="en-US"/>
          </a:p>
        </p:txBody>
      </p:sp>
    </p:spTree>
    <p:extLst>
      <p:ext uri="{BB962C8B-B14F-4D97-AF65-F5344CB8AC3E}">
        <p14:creationId xmlns:p14="http://schemas.microsoft.com/office/powerpoint/2010/main" val="4005094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a:t>
            </a:fld>
            <a:endParaRPr lang="en-US"/>
          </a:p>
        </p:txBody>
      </p:sp>
    </p:spTree>
    <p:extLst>
      <p:ext uri="{BB962C8B-B14F-4D97-AF65-F5344CB8AC3E}">
        <p14:creationId xmlns:p14="http://schemas.microsoft.com/office/powerpoint/2010/main" val="3927142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a:t>
            </a:fld>
            <a:endParaRPr lang="en-US"/>
          </a:p>
        </p:txBody>
      </p:sp>
    </p:spTree>
    <p:extLst>
      <p:ext uri="{BB962C8B-B14F-4D97-AF65-F5344CB8AC3E}">
        <p14:creationId xmlns:p14="http://schemas.microsoft.com/office/powerpoint/2010/main" val="324170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a:t>
            </a:fld>
            <a:endParaRPr lang="en-US"/>
          </a:p>
        </p:txBody>
      </p:sp>
    </p:spTree>
    <p:extLst>
      <p:ext uri="{BB962C8B-B14F-4D97-AF65-F5344CB8AC3E}">
        <p14:creationId xmlns:p14="http://schemas.microsoft.com/office/powerpoint/2010/main" val="2690262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9</a:t>
            </a:fld>
            <a:endParaRPr lang="en-US"/>
          </a:p>
        </p:txBody>
      </p:sp>
    </p:spTree>
    <p:extLst>
      <p:ext uri="{BB962C8B-B14F-4D97-AF65-F5344CB8AC3E}">
        <p14:creationId xmlns:p14="http://schemas.microsoft.com/office/powerpoint/2010/main" val="394353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10</a:t>
            </a:fld>
            <a:endParaRPr lang="en-US"/>
          </a:p>
        </p:txBody>
      </p:sp>
    </p:spTree>
    <p:extLst>
      <p:ext uri="{BB962C8B-B14F-4D97-AF65-F5344CB8AC3E}">
        <p14:creationId xmlns:p14="http://schemas.microsoft.com/office/powerpoint/2010/main" val="450560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11</a:t>
            </a:fld>
            <a:endParaRPr lang="en-US"/>
          </a:p>
        </p:txBody>
      </p:sp>
    </p:spTree>
    <p:extLst>
      <p:ext uri="{BB962C8B-B14F-4D97-AF65-F5344CB8AC3E}">
        <p14:creationId xmlns:p14="http://schemas.microsoft.com/office/powerpoint/2010/main" val="319164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12</a:t>
            </a:fld>
            <a:endParaRPr lang="en-US"/>
          </a:p>
        </p:txBody>
      </p:sp>
    </p:spTree>
    <p:extLst>
      <p:ext uri="{BB962C8B-B14F-4D97-AF65-F5344CB8AC3E}">
        <p14:creationId xmlns:p14="http://schemas.microsoft.com/office/powerpoint/2010/main" val="3844595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13</a:t>
            </a:fld>
            <a:endParaRPr lang="en-US"/>
          </a:p>
        </p:txBody>
      </p:sp>
    </p:spTree>
    <p:extLst>
      <p:ext uri="{BB962C8B-B14F-4D97-AF65-F5344CB8AC3E}">
        <p14:creationId xmlns:p14="http://schemas.microsoft.com/office/powerpoint/2010/main" val="1579425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14</a:t>
            </a:fld>
            <a:endParaRPr lang="en-US"/>
          </a:p>
        </p:txBody>
      </p:sp>
    </p:spTree>
    <p:extLst>
      <p:ext uri="{BB962C8B-B14F-4D97-AF65-F5344CB8AC3E}">
        <p14:creationId xmlns:p14="http://schemas.microsoft.com/office/powerpoint/2010/main" val="617835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15</a:t>
            </a:fld>
            <a:endParaRPr lang="en-US"/>
          </a:p>
        </p:txBody>
      </p:sp>
    </p:spTree>
    <p:extLst>
      <p:ext uri="{BB962C8B-B14F-4D97-AF65-F5344CB8AC3E}">
        <p14:creationId xmlns:p14="http://schemas.microsoft.com/office/powerpoint/2010/main" val="2597593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16</a:t>
            </a:fld>
            <a:endParaRPr lang="en-US"/>
          </a:p>
        </p:txBody>
      </p:sp>
    </p:spTree>
    <p:extLst>
      <p:ext uri="{BB962C8B-B14F-4D97-AF65-F5344CB8AC3E}">
        <p14:creationId xmlns:p14="http://schemas.microsoft.com/office/powerpoint/2010/main" val="441093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17</a:t>
            </a:fld>
            <a:endParaRPr lang="en-US"/>
          </a:p>
        </p:txBody>
      </p:sp>
    </p:spTree>
    <p:extLst>
      <p:ext uri="{BB962C8B-B14F-4D97-AF65-F5344CB8AC3E}">
        <p14:creationId xmlns:p14="http://schemas.microsoft.com/office/powerpoint/2010/main" val="421246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18</a:t>
            </a:fld>
            <a:endParaRPr lang="en-US"/>
          </a:p>
        </p:txBody>
      </p:sp>
    </p:spTree>
    <p:extLst>
      <p:ext uri="{BB962C8B-B14F-4D97-AF65-F5344CB8AC3E}">
        <p14:creationId xmlns:p14="http://schemas.microsoft.com/office/powerpoint/2010/main" val="193651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19</a:t>
            </a:fld>
            <a:endParaRPr lang="en-US"/>
          </a:p>
        </p:txBody>
      </p:sp>
    </p:spTree>
    <p:extLst>
      <p:ext uri="{BB962C8B-B14F-4D97-AF65-F5344CB8AC3E}">
        <p14:creationId xmlns:p14="http://schemas.microsoft.com/office/powerpoint/2010/main" val="1714983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20</a:t>
            </a:fld>
            <a:endParaRPr lang="en-US"/>
          </a:p>
        </p:txBody>
      </p:sp>
    </p:spTree>
    <p:extLst>
      <p:ext uri="{BB962C8B-B14F-4D97-AF65-F5344CB8AC3E}">
        <p14:creationId xmlns:p14="http://schemas.microsoft.com/office/powerpoint/2010/main" val="1952990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21</a:t>
            </a:fld>
            <a:endParaRPr lang="en-US"/>
          </a:p>
        </p:txBody>
      </p:sp>
    </p:spTree>
    <p:extLst>
      <p:ext uri="{BB962C8B-B14F-4D97-AF65-F5344CB8AC3E}">
        <p14:creationId xmlns:p14="http://schemas.microsoft.com/office/powerpoint/2010/main" val="153320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22</a:t>
            </a:fld>
            <a:endParaRPr lang="en-US"/>
          </a:p>
        </p:txBody>
      </p:sp>
    </p:spTree>
    <p:extLst>
      <p:ext uri="{BB962C8B-B14F-4D97-AF65-F5344CB8AC3E}">
        <p14:creationId xmlns:p14="http://schemas.microsoft.com/office/powerpoint/2010/main" val="3065658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23</a:t>
            </a:fld>
            <a:endParaRPr lang="en-US"/>
          </a:p>
        </p:txBody>
      </p:sp>
    </p:spTree>
    <p:extLst>
      <p:ext uri="{BB962C8B-B14F-4D97-AF65-F5344CB8AC3E}">
        <p14:creationId xmlns:p14="http://schemas.microsoft.com/office/powerpoint/2010/main" val="448620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24</a:t>
            </a:fld>
            <a:endParaRPr lang="en-US"/>
          </a:p>
        </p:txBody>
      </p:sp>
    </p:spTree>
    <p:extLst>
      <p:ext uri="{BB962C8B-B14F-4D97-AF65-F5344CB8AC3E}">
        <p14:creationId xmlns:p14="http://schemas.microsoft.com/office/powerpoint/2010/main" val="2789211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25</a:t>
            </a:fld>
            <a:endParaRPr lang="en-US"/>
          </a:p>
        </p:txBody>
      </p:sp>
    </p:spTree>
    <p:extLst>
      <p:ext uri="{BB962C8B-B14F-4D97-AF65-F5344CB8AC3E}">
        <p14:creationId xmlns:p14="http://schemas.microsoft.com/office/powerpoint/2010/main" val="643412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26</a:t>
            </a:fld>
            <a:endParaRPr lang="en-US"/>
          </a:p>
        </p:txBody>
      </p:sp>
    </p:spTree>
    <p:extLst>
      <p:ext uri="{BB962C8B-B14F-4D97-AF65-F5344CB8AC3E}">
        <p14:creationId xmlns:p14="http://schemas.microsoft.com/office/powerpoint/2010/main" val="1623740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27</a:t>
            </a:fld>
            <a:endParaRPr lang="en-US"/>
          </a:p>
        </p:txBody>
      </p:sp>
    </p:spTree>
    <p:extLst>
      <p:ext uri="{BB962C8B-B14F-4D97-AF65-F5344CB8AC3E}">
        <p14:creationId xmlns:p14="http://schemas.microsoft.com/office/powerpoint/2010/main" val="2054644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28</a:t>
            </a:fld>
            <a:endParaRPr lang="en-US"/>
          </a:p>
        </p:txBody>
      </p:sp>
    </p:spTree>
    <p:extLst>
      <p:ext uri="{BB962C8B-B14F-4D97-AF65-F5344CB8AC3E}">
        <p14:creationId xmlns:p14="http://schemas.microsoft.com/office/powerpoint/2010/main" val="359201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29</a:t>
            </a:fld>
            <a:endParaRPr lang="en-US"/>
          </a:p>
        </p:txBody>
      </p:sp>
    </p:spTree>
    <p:extLst>
      <p:ext uri="{BB962C8B-B14F-4D97-AF65-F5344CB8AC3E}">
        <p14:creationId xmlns:p14="http://schemas.microsoft.com/office/powerpoint/2010/main" val="1880343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30</a:t>
            </a:fld>
            <a:endParaRPr lang="en-US"/>
          </a:p>
        </p:txBody>
      </p:sp>
    </p:spTree>
    <p:extLst>
      <p:ext uri="{BB962C8B-B14F-4D97-AF65-F5344CB8AC3E}">
        <p14:creationId xmlns:p14="http://schemas.microsoft.com/office/powerpoint/2010/main" val="3399794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31</a:t>
            </a:fld>
            <a:endParaRPr lang="en-US"/>
          </a:p>
        </p:txBody>
      </p:sp>
    </p:spTree>
    <p:extLst>
      <p:ext uri="{BB962C8B-B14F-4D97-AF65-F5344CB8AC3E}">
        <p14:creationId xmlns:p14="http://schemas.microsoft.com/office/powerpoint/2010/main" val="1416510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32</a:t>
            </a:fld>
            <a:endParaRPr lang="en-US"/>
          </a:p>
        </p:txBody>
      </p:sp>
    </p:spTree>
    <p:extLst>
      <p:ext uri="{BB962C8B-B14F-4D97-AF65-F5344CB8AC3E}">
        <p14:creationId xmlns:p14="http://schemas.microsoft.com/office/powerpoint/2010/main" val="485144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33</a:t>
            </a:fld>
            <a:endParaRPr lang="en-US"/>
          </a:p>
        </p:txBody>
      </p:sp>
    </p:spTree>
    <p:extLst>
      <p:ext uri="{BB962C8B-B14F-4D97-AF65-F5344CB8AC3E}">
        <p14:creationId xmlns:p14="http://schemas.microsoft.com/office/powerpoint/2010/main" val="5451442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34</a:t>
            </a:fld>
            <a:endParaRPr lang="en-US"/>
          </a:p>
        </p:txBody>
      </p:sp>
    </p:spTree>
    <p:extLst>
      <p:ext uri="{BB962C8B-B14F-4D97-AF65-F5344CB8AC3E}">
        <p14:creationId xmlns:p14="http://schemas.microsoft.com/office/powerpoint/2010/main" val="2745422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35</a:t>
            </a:fld>
            <a:endParaRPr lang="en-US"/>
          </a:p>
        </p:txBody>
      </p:sp>
    </p:spTree>
    <p:extLst>
      <p:ext uri="{BB962C8B-B14F-4D97-AF65-F5344CB8AC3E}">
        <p14:creationId xmlns:p14="http://schemas.microsoft.com/office/powerpoint/2010/main" val="155648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37</a:t>
            </a:fld>
            <a:endParaRPr lang="en-US"/>
          </a:p>
        </p:txBody>
      </p:sp>
    </p:spTree>
    <p:extLst>
      <p:ext uri="{BB962C8B-B14F-4D97-AF65-F5344CB8AC3E}">
        <p14:creationId xmlns:p14="http://schemas.microsoft.com/office/powerpoint/2010/main" val="511799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38</a:t>
            </a:fld>
            <a:endParaRPr lang="en-US"/>
          </a:p>
        </p:txBody>
      </p:sp>
    </p:spTree>
    <p:extLst>
      <p:ext uri="{BB962C8B-B14F-4D97-AF65-F5344CB8AC3E}">
        <p14:creationId xmlns:p14="http://schemas.microsoft.com/office/powerpoint/2010/main" val="12810892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39</a:t>
            </a:fld>
            <a:endParaRPr lang="en-US"/>
          </a:p>
        </p:txBody>
      </p:sp>
    </p:spTree>
    <p:extLst>
      <p:ext uri="{BB962C8B-B14F-4D97-AF65-F5344CB8AC3E}">
        <p14:creationId xmlns:p14="http://schemas.microsoft.com/office/powerpoint/2010/main" val="2395549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40</a:t>
            </a:fld>
            <a:endParaRPr lang="en-US"/>
          </a:p>
        </p:txBody>
      </p:sp>
    </p:spTree>
    <p:extLst>
      <p:ext uri="{BB962C8B-B14F-4D97-AF65-F5344CB8AC3E}">
        <p14:creationId xmlns:p14="http://schemas.microsoft.com/office/powerpoint/2010/main" val="1334723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41</a:t>
            </a:fld>
            <a:endParaRPr lang="en-US"/>
          </a:p>
        </p:txBody>
      </p:sp>
    </p:spTree>
    <p:extLst>
      <p:ext uri="{BB962C8B-B14F-4D97-AF65-F5344CB8AC3E}">
        <p14:creationId xmlns:p14="http://schemas.microsoft.com/office/powerpoint/2010/main" val="17906931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42</a:t>
            </a:fld>
            <a:endParaRPr lang="en-US"/>
          </a:p>
        </p:txBody>
      </p:sp>
    </p:spTree>
    <p:extLst>
      <p:ext uri="{BB962C8B-B14F-4D97-AF65-F5344CB8AC3E}">
        <p14:creationId xmlns:p14="http://schemas.microsoft.com/office/powerpoint/2010/main" val="4165422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43</a:t>
            </a:fld>
            <a:endParaRPr lang="en-US"/>
          </a:p>
        </p:txBody>
      </p:sp>
    </p:spTree>
    <p:extLst>
      <p:ext uri="{BB962C8B-B14F-4D97-AF65-F5344CB8AC3E}">
        <p14:creationId xmlns:p14="http://schemas.microsoft.com/office/powerpoint/2010/main" val="3078680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44</a:t>
            </a:fld>
            <a:endParaRPr lang="en-US"/>
          </a:p>
        </p:txBody>
      </p:sp>
    </p:spTree>
    <p:extLst>
      <p:ext uri="{BB962C8B-B14F-4D97-AF65-F5344CB8AC3E}">
        <p14:creationId xmlns:p14="http://schemas.microsoft.com/office/powerpoint/2010/main" val="2576778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45</a:t>
            </a:fld>
            <a:endParaRPr lang="en-US"/>
          </a:p>
        </p:txBody>
      </p:sp>
    </p:spTree>
    <p:extLst>
      <p:ext uri="{BB962C8B-B14F-4D97-AF65-F5344CB8AC3E}">
        <p14:creationId xmlns:p14="http://schemas.microsoft.com/office/powerpoint/2010/main" val="23367670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46</a:t>
            </a:fld>
            <a:endParaRPr lang="en-US"/>
          </a:p>
        </p:txBody>
      </p:sp>
    </p:spTree>
    <p:extLst>
      <p:ext uri="{BB962C8B-B14F-4D97-AF65-F5344CB8AC3E}">
        <p14:creationId xmlns:p14="http://schemas.microsoft.com/office/powerpoint/2010/main" val="1953132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47</a:t>
            </a:fld>
            <a:endParaRPr lang="en-US"/>
          </a:p>
        </p:txBody>
      </p:sp>
    </p:spTree>
    <p:extLst>
      <p:ext uri="{BB962C8B-B14F-4D97-AF65-F5344CB8AC3E}">
        <p14:creationId xmlns:p14="http://schemas.microsoft.com/office/powerpoint/2010/main" val="38117272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48</a:t>
            </a:fld>
            <a:endParaRPr lang="en-US"/>
          </a:p>
        </p:txBody>
      </p:sp>
    </p:spTree>
    <p:extLst>
      <p:ext uri="{BB962C8B-B14F-4D97-AF65-F5344CB8AC3E}">
        <p14:creationId xmlns:p14="http://schemas.microsoft.com/office/powerpoint/2010/main" val="19399666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49</a:t>
            </a:fld>
            <a:endParaRPr lang="en-US"/>
          </a:p>
        </p:txBody>
      </p:sp>
    </p:spTree>
    <p:extLst>
      <p:ext uri="{BB962C8B-B14F-4D97-AF65-F5344CB8AC3E}">
        <p14:creationId xmlns:p14="http://schemas.microsoft.com/office/powerpoint/2010/main" val="25807400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50</a:t>
            </a:fld>
            <a:endParaRPr lang="en-US"/>
          </a:p>
        </p:txBody>
      </p:sp>
    </p:spTree>
    <p:extLst>
      <p:ext uri="{BB962C8B-B14F-4D97-AF65-F5344CB8AC3E}">
        <p14:creationId xmlns:p14="http://schemas.microsoft.com/office/powerpoint/2010/main" val="19667395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51</a:t>
            </a:fld>
            <a:endParaRPr lang="en-US"/>
          </a:p>
        </p:txBody>
      </p:sp>
    </p:spTree>
    <p:extLst>
      <p:ext uri="{BB962C8B-B14F-4D97-AF65-F5344CB8AC3E}">
        <p14:creationId xmlns:p14="http://schemas.microsoft.com/office/powerpoint/2010/main" val="179774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52</a:t>
            </a:fld>
            <a:endParaRPr lang="en-US"/>
          </a:p>
        </p:txBody>
      </p:sp>
    </p:spTree>
    <p:extLst>
      <p:ext uri="{BB962C8B-B14F-4D97-AF65-F5344CB8AC3E}">
        <p14:creationId xmlns:p14="http://schemas.microsoft.com/office/powerpoint/2010/main" val="38244015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53</a:t>
            </a:fld>
            <a:endParaRPr lang="en-US"/>
          </a:p>
        </p:txBody>
      </p:sp>
    </p:spTree>
    <p:extLst>
      <p:ext uri="{BB962C8B-B14F-4D97-AF65-F5344CB8AC3E}">
        <p14:creationId xmlns:p14="http://schemas.microsoft.com/office/powerpoint/2010/main" val="6995151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54</a:t>
            </a:fld>
            <a:endParaRPr lang="en-US"/>
          </a:p>
        </p:txBody>
      </p:sp>
    </p:spTree>
    <p:extLst>
      <p:ext uri="{BB962C8B-B14F-4D97-AF65-F5344CB8AC3E}">
        <p14:creationId xmlns:p14="http://schemas.microsoft.com/office/powerpoint/2010/main" val="22483836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55</a:t>
            </a:fld>
            <a:endParaRPr lang="en-US"/>
          </a:p>
        </p:txBody>
      </p:sp>
    </p:spTree>
    <p:extLst>
      <p:ext uri="{BB962C8B-B14F-4D97-AF65-F5344CB8AC3E}">
        <p14:creationId xmlns:p14="http://schemas.microsoft.com/office/powerpoint/2010/main" val="4226615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56</a:t>
            </a:fld>
            <a:endParaRPr lang="en-US"/>
          </a:p>
        </p:txBody>
      </p:sp>
    </p:spTree>
    <p:extLst>
      <p:ext uri="{BB962C8B-B14F-4D97-AF65-F5344CB8AC3E}">
        <p14:creationId xmlns:p14="http://schemas.microsoft.com/office/powerpoint/2010/main" val="3781495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57</a:t>
            </a:fld>
            <a:endParaRPr lang="en-US"/>
          </a:p>
        </p:txBody>
      </p:sp>
    </p:spTree>
    <p:extLst>
      <p:ext uri="{BB962C8B-B14F-4D97-AF65-F5344CB8AC3E}">
        <p14:creationId xmlns:p14="http://schemas.microsoft.com/office/powerpoint/2010/main" val="39129101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58</a:t>
            </a:fld>
            <a:endParaRPr lang="en-US"/>
          </a:p>
        </p:txBody>
      </p:sp>
    </p:spTree>
    <p:extLst>
      <p:ext uri="{BB962C8B-B14F-4D97-AF65-F5344CB8AC3E}">
        <p14:creationId xmlns:p14="http://schemas.microsoft.com/office/powerpoint/2010/main" val="33826783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59</a:t>
            </a:fld>
            <a:endParaRPr lang="en-US"/>
          </a:p>
        </p:txBody>
      </p:sp>
    </p:spTree>
    <p:extLst>
      <p:ext uri="{BB962C8B-B14F-4D97-AF65-F5344CB8AC3E}">
        <p14:creationId xmlns:p14="http://schemas.microsoft.com/office/powerpoint/2010/main" val="4693386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60</a:t>
            </a:fld>
            <a:endParaRPr lang="en-US"/>
          </a:p>
        </p:txBody>
      </p:sp>
    </p:spTree>
    <p:extLst>
      <p:ext uri="{BB962C8B-B14F-4D97-AF65-F5344CB8AC3E}">
        <p14:creationId xmlns:p14="http://schemas.microsoft.com/office/powerpoint/2010/main" val="26192447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61</a:t>
            </a:fld>
            <a:endParaRPr lang="en-US"/>
          </a:p>
        </p:txBody>
      </p:sp>
    </p:spTree>
    <p:extLst>
      <p:ext uri="{BB962C8B-B14F-4D97-AF65-F5344CB8AC3E}">
        <p14:creationId xmlns:p14="http://schemas.microsoft.com/office/powerpoint/2010/main" val="34510167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62</a:t>
            </a:fld>
            <a:endParaRPr lang="en-US"/>
          </a:p>
        </p:txBody>
      </p:sp>
    </p:spTree>
    <p:extLst>
      <p:ext uri="{BB962C8B-B14F-4D97-AF65-F5344CB8AC3E}">
        <p14:creationId xmlns:p14="http://schemas.microsoft.com/office/powerpoint/2010/main" val="11204515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63</a:t>
            </a:fld>
            <a:endParaRPr lang="en-US"/>
          </a:p>
        </p:txBody>
      </p:sp>
    </p:spTree>
    <p:extLst>
      <p:ext uri="{BB962C8B-B14F-4D97-AF65-F5344CB8AC3E}">
        <p14:creationId xmlns:p14="http://schemas.microsoft.com/office/powerpoint/2010/main" val="300436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64</a:t>
            </a:fld>
            <a:endParaRPr lang="en-US"/>
          </a:p>
        </p:txBody>
      </p:sp>
    </p:spTree>
    <p:extLst>
      <p:ext uri="{BB962C8B-B14F-4D97-AF65-F5344CB8AC3E}">
        <p14:creationId xmlns:p14="http://schemas.microsoft.com/office/powerpoint/2010/main" val="35189664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65</a:t>
            </a:fld>
            <a:endParaRPr lang="en-US"/>
          </a:p>
        </p:txBody>
      </p:sp>
    </p:spTree>
    <p:extLst>
      <p:ext uri="{BB962C8B-B14F-4D97-AF65-F5344CB8AC3E}">
        <p14:creationId xmlns:p14="http://schemas.microsoft.com/office/powerpoint/2010/main" val="38476838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66</a:t>
            </a:fld>
            <a:endParaRPr lang="en-US"/>
          </a:p>
        </p:txBody>
      </p:sp>
    </p:spTree>
    <p:extLst>
      <p:ext uri="{BB962C8B-B14F-4D97-AF65-F5344CB8AC3E}">
        <p14:creationId xmlns:p14="http://schemas.microsoft.com/office/powerpoint/2010/main" val="2087664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67</a:t>
            </a:fld>
            <a:endParaRPr lang="en-US"/>
          </a:p>
        </p:txBody>
      </p:sp>
    </p:spTree>
    <p:extLst>
      <p:ext uri="{BB962C8B-B14F-4D97-AF65-F5344CB8AC3E}">
        <p14:creationId xmlns:p14="http://schemas.microsoft.com/office/powerpoint/2010/main" val="10423639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68</a:t>
            </a:fld>
            <a:endParaRPr lang="en-US"/>
          </a:p>
        </p:txBody>
      </p:sp>
    </p:spTree>
    <p:extLst>
      <p:ext uri="{BB962C8B-B14F-4D97-AF65-F5344CB8AC3E}">
        <p14:creationId xmlns:p14="http://schemas.microsoft.com/office/powerpoint/2010/main" val="13700091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69</a:t>
            </a:fld>
            <a:endParaRPr lang="en-US"/>
          </a:p>
        </p:txBody>
      </p:sp>
    </p:spTree>
    <p:extLst>
      <p:ext uri="{BB962C8B-B14F-4D97-AF65-F5344CB8AC3E}">
        <p14:creationId xmlns:p14="http://schemas.microsoft.com/office/powerpoint/2010/main" val="5800477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70</a:t>
            </a:fld>
            <a:endParaRPr lang="en-US"/>
          </a:p>
        </p:txBody>
      </p:sp>
    </p:spTree>
    <p:extLst>
      <p:ext uri="{BB962C8B-B14F-4D97-AF65-F5344CB8AC3E}">
        <p14:creationId xmlns:p14="http://schemas.microsoft.com/office/powerpoint/2010/main" val="17976377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71</a:t>
            </a:fld>
            <a:endParaRPr lang="en-US"/>
          </a:p>
        </p:txBody>
      </p:sp>
    </p:spTree>
    <p:extLst>
      <p:ext uri="{BB962C8B-B14F-4D97-AF65-F5344CB8AC3E}">
        <p14:creationId xmlns:p14="http://schemas.microsoft.com/office/powerpoint/2010/main" val="42880055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72</a:t>
            </a:fld>
            <a:endParaRPr lang="en-US"/>
          </a:p>
        </p:txBody>
      </p:sp>
    </p:spTree>
    <p:extLst>
      <p:ext uri="{BB962C8B-B14F-4D97-AF65-F5344CB8AC3E}">
        <p14:creationId xmlns:p14="http://schemas.microsoft.com/office/powerpoint/2010/main" val="35238897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73</a:t>
            </a:fld>
            <a:endParaRPr lang="en-US"/>
          </a:p>
        </p:txBody>
      </p:sp>
    </p:spTree>
    <p:extLst>
      <p:ext uri="{BB962C8B-B14F-4D97-AF65-F5344CB8AC3E}">
        <p14:creationId xmlns:p14="http://schemas.microsoft.com/office/powerpoint/2010/main" val="21329158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74</a:t>
            </a:fld>
            <a:endParaRPr lang="en-US"/>
          </a:p>
        </p:txBody>
      </p:sp>
    </p:spTree>
    <p:extLst>
      <p:ext uri="{BB962C8B-B14F-4D97-AF65-F5344CB8AC3E}">
        <p14:creationId xmlns:p14="http://schemas.microsoft.com/office/powerpoint/2010/main" val="40910795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75</a:t>
            </a:fld>
            <a:endParaRPr lang="en-US"/>
          </a:p>
        </p:txBody>
      </p:sp>
    </p:spTree>
    <p:extLst>
      <p:ext uri="{BB962C8B-B14F-4D97-AF65-F5344CB8AC3E}">
        <p14:creationId xmlns:p14="http://schemas.microsoft.com/office/powerpoint/2010/main" val="33862732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76</a:t>
            </a:fld>
            <a:endParaRPr lang="en-US"/>
          </a:p>
        </p:txBody>
      </p:sp>
    </p:spTree>
    <p:extLst>
      <p:ext uri="{BB962C8B-B14F-4D97-AF65-F5344CB8AC3E}">
        <p14:creationId xmlns:p14="http://schemas.microsoft.com/office/powerpoint/2010/main" val="27125790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77</a:t>
            </a:fld>
            <a:endParaRPr lang="en-US"/>
          </a:p>
        </p:txBody>
      </p:sp>
    </p:spTree>
    <p:extLst>
      <p:ext uri="{BB962C8B-B14F-4D97-AF65-F5344CB8AC3E}">
        <p14:creationId xmlns:p14="http://schemas.microsoft.com/office/powerpoint/2010/main" val="28147676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78</a:t>
            </a:fld>
            <a:endParaRPr lang="en-US"/>
          </a:p>
        </p:txBody>
      </p:sp>
    </p:spTree>
    <p:extLst>
      <p:ext uri="{BB962C8B-B14F-4D97-AF65-F5344CB8AC3E}">
        <p14:creationId xmlns:p14="http://schemas.microsoft.com/office/powerpoint/2010/main" val="11854005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79</a:t>
            </a:fld>
            <a:endParaRPr lang="en-US"/>
          </a:p>
        </p:txBody>
      </p:sp>
    </p:spTree>
    <p:extLst>
      <p:ext uri="{BB962C8B-B14F-4D97-AF65-F5344CB8AC3E}">
        <p14:creationId xmlns:p14="http://schemas.microsoft.com/office/powerpoint/2010/main" val="35836485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80</a:t>
            </a:fld>
            <a:endParaRPr lang="en-US"/>
          </a:p>
        </p:txBody>
      </p:sp>
    </p:spTree>
    <p:extLst>
      <p:ext uri="{BB962C8B-B14F-4D97-AF65-F5344CB8AC3E}">
        <p14:creationId xmlns:p14="http://schemas.microsoft.com/office/powerpoint/2010/main" val="8783736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81</a:t>
            </a:fld>
            <a:endParaRPr lang="en-US"/>
          </a:p>
        </p:txBody>
      </p:sp>
    </p:spTree>
    <p:extLst>
      <p:ext uri="{BB962C8B-B14F-4D97-AF65-F5344CB8AC3E}">
        <p14:creationId xmlns:p14="http://schemas.microsoft.com/office/powerpoint/2010/main" val="26275304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82</a:t>
            </a:fld>
            <a:endParaRPr lang="en-US"/>
          </a:p>
        </p:txBody>
      </p:sp>
    </p:spTree>
    <p:extLst>
      <p:ext uri="{BB962C8B-B14F-4D97-AF65-F5344CB8AC3E}">
        <p14:creationId xmlns:p14="http://schemas.microsoft.com/office/powerpoint/2010/main" val="25488621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83</a:t>
            </a:fld>
            <a:endParaRPr lang="en-US"/>
          </a:p>
        </p:txBody>
      </p:sp>
    </p:spTree>
    <p:extLst>
      <p:ext uri="{BB962C8B-B14F-4D97-AF65-F5344CB8AC3E}">
        <p14:creationId xmlns:p14="http://schemas.microsoft.com/office/powerpoint/2010/main" val="16997719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9F5B53-B0E4-B24F-9F79-9202CA1A061F}" type="slidenum">
              <a:rPr lang="en-US" smtClean="0"/>
              <a:t>84</a:t>
            </a:fld>
            <a:endParaRPr lang="en-US"/>
          </a:p>
        </p:txBody>
      </p:sp>
    </p:spTree>
    <p:extLst>
      <p:ext uri="{BB962C8B-B14F-4D97-AF65-F5344CB8AC3E}">
        <p14:creationId xmlns:p14="http://schemas.microsoft.com/office/powerpoint/2010/main" val="1460852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5F17-3634-E745-AD42-735DF5A280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4B9936-E3F1-0D4D-842C-67F9424EA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BEB6EA-E3AE-AF4E-9C13-618128B28E58}"/>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81822B8A-3F40-FE4A-9E44-EE60E9FEA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E3EB5-EA1B-6E41-99C7-9D10461C6597}"/>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2357603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F158A-D9DE-8C48-B6F2-7E754DB6A0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8D2C8B-74EB-D247-BE95-23CF3138D0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F931F-9A12-7B4D-8520-D65807155BBC}"/>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816889CB-9AA2-2341-AF6C-14CC2CE34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61D90-7676-A141-8A0E-9649E75C0500}"/>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1784816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732A-A02A-C347-A0D7-DA52007E22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9ECE86-BD5A-D342-A7DB-3089C7B631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694B85-0CAB-EB46-92A0-A973068F69CA}"/>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3447194C-4858-204A-8595-E5F7B42A5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DFB89-34B0-3E4E-8DA7-F6C87A8BE555}"/>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422117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AB37-F785-1B48-A545-154272A941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F5FC8-C790-2B48-A503-AD956CCF47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759B65-BD15-BE44-8601-D71EBE0795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D1D0B3-AE41-BE47-B9E1-423CD3E63037}"/>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6" name="Footer Placeholder 5">
            <a:extLst>
              <a:ext uri="{FF2B5EF4-FFF2-40B4-BE49-F238E27FC236}">
                <a16:creationId xmlns:a16="http://schemas.microsoft.com/office/drawing/2014/main" id="{2B477FED-A8C3-B64A-8013-D5BD218C5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AD83FB-6693-3F43-A3A7-C21B1E489D6E}"/>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184848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87DD9-FAF2-CF4D-9244-55A8E6EBD2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9C91D1-B300-0149-8E59-8864C58E2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3CF6EC-9010-9C4F-A308-45E3524368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472D95-2BCD-C842-BE3E-AA2EECFF19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A00064-C5FC-3F49-AE5D-B5F4B3AA6D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3AC0B3-D821-4C4D-AD22-ACE48BDB364C}"/>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8" name="Footer Placeholder 7">
            <a:extLst>
              <a:ext uri="{FF2B5EF4-FFF2-40B4-BE49-F238E27FC236}">
                <a16:creationId xmlns:a16="http://schemas.microsoft.com/office/drawing/2014/main" id="{57804B11-A6F3-5446-BA67-5EB1C812A7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BFDC71-02C8-6642-AFEB-1DC8CB7C17BA}"/>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96231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C265E-D518-7A4E-97C1-A8A64A8162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C8C2AC-6468-4948-9CDA-A007FAEE81B9}"/>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4" name="Footer Placeholder 3">
            <a:extLst>
              <a:ext uri="{FF2B5EF4-FFF2-40B4-BE49-F238E27FC236}">
                <a16:creationId xmlns:a16="http://schemas.microsoft.com/office/drawing/2014/main" id="{1587BDBF-03F7-3B4D-AC27-F3F5DA7B60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377B6F-5C7A-D14A-96C1-E12155A78C39}"/>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194672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7499F8-AC70-9A4E-AAD2-79F95789AA41}"/>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3" name="Footer Placeholder 2">
            <a:extLst>
              <a:ext uri="{FF2B5EF4-FFF2-40B4-BE49-F238E27FC236}">
                <a16:creationId xmlns:a16="http://schemas.microsoft.com/office/drawing/2014/main" id="{EE530EC2-3DA3-764C-A8D2-9302EFC42F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63811B-7EC5-1747-A1F3-7124EF3D7B90}"/>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2752889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66AC5-3236-064C-A10F-A80AD555E1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FAE3DC-8D40-C341-8A3E-1C3ACD5265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496C6-1E15-CE46-B2EF-A32858018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84EAE6-6353-0A43-B734-ED9350FE52BF}"/>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6" name="Footer Placeholder 5">
            <a:extLst>
              <a:ext uri="{FF2B5EF4-FFF2-40B4-BE49-F238E27FC236}">
                <a16:creationId xmlns:a16="http://schemas.microsoft.com/office/drawing/2014/main" id="{AD819AEC-EA5F-E84C-8838-FF8C26228D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6F1F88-DF4A-5849-A763-BEABB44D5BA1}"/>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1583156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ADDA-F1A7-9F4F-83FC-078A3F875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9C0483-83E0-9847-99DF-81A2A92B58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1AA6FC-8B8C-4045-8AB3-5D8BDD933A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9963C-4788-F449-887F-190980F32128}"/>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6" name="Footer Placeholder 5">
            <a:extLst>
              <a:ext uri="{FF2B5EF4-FFF2-40B4-BE49-F238E27FC236}">
                <a16:creationId xmlns:a16="http://schemas.microsoft.com/office/drawing/2014/main" id="{7AADFA55-A4AC-A644-B9A3-43573D73B3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E08C7-5154-CF4D-9178-B35E902278A7}"/>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3850917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0B79-5DC0-CE4C-B2F1-D90E2B2FC7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2B76E0-411E-5B4D-A141-21E1CCE21F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65D0DC-D243-C34D-A432-0D7CEE52B560}"/>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6E9F9C86-876F-CF4C-B350-23477DF31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F0907-0673-1F42-A24C-E6A8925EB794}"/>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4235613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07DEC7-BF36-7647-A07A-AF3EE74DC5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3DDB3E-8546-614F-94EE-FDB75A095A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9A6EC-C7E1-5140-92DC-73004BEB9996}"/>
              </a:ext>
            </a:extLst>
          </p:cNvPr>
          <p:cNvSpPr>
            <a:spLocks noGrp="1"/>
          </p:cNvSpPr>
          <p:nvPr>
            <p:ph type="dt" sz="half" idx="10"/>
          </p:nvPr>
        </p:nvSpPr>
        <p:spPr/>
        <p:txBody>
          <a:body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E92CB2DA-A90A-2F40-85E0-0CED2F3DC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5A2101-3F14-D541-A321-4A3C603853AC}"/>
              </a:ext>
            </a:extLst>
          </p:cNvPr>
          <p:cNvSpPr>
            <a:spLocks noGrp="1"/>
          </p:cNvSpPr>
          <p:nvPr>
            <p:ph type="sldNum" sz="quarter" idx="12"/>
          </p:nvPr>
        </p:nvSpPr>
        <p:spPr/>
        <p:txBody>
          <a:bodyPr/>
          <a:lstStyle/>
          <a:p>
            <a:fld id="{C6DEEF72-6652-5140-8914-B2275055EB2F}" type="slidenum">
              <a:rPr lang="en-US" smtClean="0"/>
              <a:t>‹#›</a:t>
            </a:fld>
            <a:endParaRPr lang="en-US"/>
          </a:p>
        </p:txBody>
      </p:sp>
    </p:spTree>
    <p:extLst>
      <p:ext uri="{BB962C8B-B14F-4D97-AF65-F5344CB8AC3E}">
        <p14:creationId xmlns:p14="http://schemas.microsoft.com/office/powerpoint/2010/main" val="420184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728BA8-44C4-8B4C-932C-58225E15AA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A012AF-349A-F64A-BC11-7B978BB62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58586-B045-8847-86C4-3E68286D1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371951-85C0-5B4C-A4E0-89FADC9DDEB0}" type="datetimeFigureOut">
              <a:rPr lang="en-US" smtClean="0"/>
              <a:t>7/21/20</a:t>
            </a:fld>
            <a:endParaRPr lang="en-US"/>
          </a:p>
        </p:txBody>
      </p:sp>
      <p:sp>
        <p:nvSpPr>
          <p:cNvPr id="5" name="Footer Placeholder 4">
            <a:extLst>
              <a:ext uri="{FF2B5EF4-FFF2-40B4-BE49-F238E27FC236}">
                <a16:creationId xmlns:a16="http://schemas.microsoft.com/office/drawing/2014/main" id="{E2821603-F0ED-6245-9CF6-DC889273F8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E4250C-387E-E145-B192-6CB1AF1C0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DEEF72-6652-5140-8914-B2275055EB2F}" type="slidenum">
              <a:rPr lang="en-US" smtClean="0"/>
              <a:t>‹#›</a:t>
            </a:fld>
            <a:endParaRPr lang="en-US"/>
          </a:p>
        </p:txBody>
      </p:sp>
    </p:spTree>
    <p:extLst>
      <p:ext uri="{BB962C8B-B14F-4D97-AF65-F5344CB8AC3E}">
        <p14:creationId xmlns:p14="http://schemas.microsoft.com/office/powerpoint/2010/main" val="3681591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B4798-89DE-6E4A-AE72-ECDE2F3BB396}"/>
              </a:ext>
            </a:extLst>
          </p:cNvPr>
          <p:cNvSpPr>
            <a:spLocks noGrp="1"/>
          </p:cNvSpPr>
          <p:nvPr>
            <p:ph type="ctrTitle"/>
          </p:nvPr>
        </p:nvSpPr>
        <p:spPr/>
        <p:txBody>
          <a:bodyPr>
            <a:normAutofit/>
          </a:bodyPr>
          <a:lstStyle/>
          <a:p>
            <a:r>
              <a:rPr lang="en-US" dirty="0">
                <a:solidFill>
                  <a:schemeClr val="bg1"/>
                </a:solidFill>
              </a:rPr>
              <a:t>Generalizing Statistical Mechanics</a:t>
            </a:r>
            <a:br>
              <a:rPr lang="en-US" dirty="0">
                <a:solidFill>
                  <a:schemeClr val="bg1"/>
                </a:solidFill>
              </a:rPr>
            </a:br>
            <a:r>
              <a:rPr lang="en-US" sz="4000" dirty="0">
                <a:solidFill>
                  <a:schemeClr val="bg1"/>
                </a:solidFill>
              </a:rPr>
              <a:t>Applications in Economics</a:t>
            </a:r>
            <a:endParaRPr lang="en-US" dirty="0">
              <a:solidFill>
                <a:schemeClr val="bg1"/>
              </a:solidFill>
            </a:endParaRPr>
          </a:p>
        </p:txBody>
      </p:sp>
      <p:sp>
        <p:nvSpPr>
          <p:cNvPr id="3" name="Subtitle 2">
            <a:extLst>
              <a:ext uri="{FF2B5EF4-FFF2-40B4-BE49-F238E27FC236}">
                <a16:creationId xmlns:a16="http://schemas.microsoft.com/office/drawing/2014/main" id="{B2AAD36E-F8A4-AC40-8552-901BC960B34D}"/>
              </a:ext>
            </a:extLst>
          </p:cNvPr>
          <p:cNvSpPr>
            <a:spLocks noGrp="1"/>
          </p:cNvSpPr>
          <p:nvPr>
            <p:ph type="subTitle" idx="1"/>
          </p:nvPr>
        </p:nvSpPr>
        <p:spPr/>
        <p:txBody>
          <a:bodyPr/>
          <a:lstStyle/>
          <a:p>
            <a:r>
              <a:rPr lang="en-US" dirty="0">
                <a:solidFill>
                  <a:schemeClr val="bg1"/>
                </a:solidFill>
              </a:rPr>
              <a:t>Cal Abel</a:t>
            </a:r>
          </a:p>
          <a:p>
            <a:r>
              <a:rPr lang="en-US" dirty="0">
                <a:solidFill>
                  <a:schemeClr val="bg1"/>
                </a:solidFill>
              </a:rPr>
              <a:t>Signal Power and Light, Inc.</a:t>
            </a:r>
          </a:p>
        </p:txBody>
      </p:sp>
    </p:spTree>
    <p:extLst>
      <p:ext uri="{BB962C8B-B14F-4D97-AF65-F5344CB8AC3E}">
        <p14:creationId xmlns:p14="http://schemas.microsoft.com/office/powerpoint/2010/main" val="3302539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“Microeconomics cannot be aggregated into macroeconomics.” –General Sentiment</a:t>
            </a:r>
          </a:p>
        </p:txBody>
      </p:sp>
    </p:spTree>
    <p:extLst>
      <p:ext uri="{BB962C8B-B14F-4D97-AF65-F5344CB8AC3E}">
        <p14:creationId xmlns:p14="http://schemas.microsoft.com/office/powerpoint/2010/main" val="3991692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58550EBB-2DBB-9343-8CFB-112104B82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2011" y="-10"/>
            <a:ext cx="49799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89791FC-B72B-2A40-98E9-C237EBBAC6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0" r="11621"/>
          <a:stretch/>
        </p:blipFill>
        <p:spPr bwMode="auto">
          <a:xfrm>
            <a:off x="2" y="10"/>
            <a:ext cx="406359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3889601-DC28-E846-9582-735AB1FE20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52" r="8474"/>
          <a:stretch/>
        </p:blipFill>
        <p:spPr bwMode="auto">
          <a:xfrm>
            <a:off x="4064204" y="10"/>
            <a:ext cx="40635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95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pPr algn="ctr"/>
            <a:r>
              <a:rPr lang="en-US" dirty="0">
                <a:solidFill>
                  <a:schemeClr val="bg1"/>
                </a:solidFill>
              </a:rPr>
              <a:t>Theory of Measurement</a:t>
            </a:r>
            <a:br>
              <a:rPr lang="en-US" dirty="0">
                <a:solidFill>
                  <a:schemeClr val="bg1"/>
                </a:solidFill>
              </a:rPr>
            </a:br>
            <a:r>
              <a:rPr lang="en-US" dirty="0">
                <a:solidFill>
                  <a:schemeClr val="bg1"/>
                </a:solidFill>
              </a:rPr>
              <a:t>(1968)</a:t>
            </a:r>
            <a:br>
              <a:rPr lang="en-US" dirty="0">
                <a:solidFill>
                  <a:schemeClr val="bg1"/>
                </a:solidFill>
              </a:rPr>
            </a:br>
            <a:br>
              <a:rPr lang="en-US" dirty="0">
                <a:solidFill>
                  <a:schemeClr val="bg1"/>
                </a:solidFill>
              </a:rPr>
            </a:br>
            <a:r>
              <a:rPr lang="en-US" dirty="0">
                <a:solidFill>
                  <a:schemeClr val="bg1"/>
                </a:solidFill>
              </a:rPr>
              <a:t>J. </a:t>
            </a:r>
            <a:r>
              <a:rPr lang="en-US" dirty="0" err="1">
                <a:solidFill>
                  <a:schemeClr val="bg1"/>
                </a:solidFill>
              </a:rPr>
              <a:t>Pfanzagl</a:t>
            </a:r>
            <a:r>
              <a:rPr lang="en-US" dirty="0">
                <a:solidFill>
                  <a:schemeClr val="bg1"/>
                </a:solidFill>
              </a:rPr>
              <a:t> generalized </a:t>
            </a:r>
            <a:r>
              <a:rPr lang="en-US" dirty="0" err="1">
                <a:solidFill>
                  <a:schemeClr val="bg1"/>
                </a:solidFill>
              </a:rPr>
              <a:t>vNM</a:t>
            </a:r>
            <a:r>
              <a:rPr lang="en-US" dirty="0">
                <a:solidFill>
                  <a:schemeClr val="bg1"/>
                </a:solidFill>
              </a:rPr>
              <a:t> expected utility into subjective probability</a:t>
            </a:r>
          </a:p>
        </p:txBody>
      </p:sp>
    </p:spTree>
    <p:extLst>
      <p:ext uri="{BB962C8B-B14F-4D97-AF65-F5344CB8AC3E}">
        <p14:creationId xmlns:p14="http://schemas.microsoft.com/office/powerpoint/2010/main" val="1459104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7179BEF-FDF6-0B44-881D-BFC0D6C3A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167" y="1329531"/>
            <a:ext cx="7567666" cy="419893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BE6FFBC-3961-B040-9D35-E8F64074A824}"/>
              </a:ext>
            </a:extLst>
          </p:cNvPr>
          <p:cNvSpPr>
            <a:spLocks noGrp="1"/>
          </p:cNvSpPr>
          <p:nvPr>
            <p:ph type="title"/>
          </p:nvPr>
        </p:nvSpPr>
        <p:spPr>
          <a:xfrm>
            <a:off x="838200" y="5528468"/>
            <a:ext cx="10515600" cy="1000920"/>
          </a:xfrm>
        </p:spPr>
        <p:txBody>
          <a:bodyPr/>
          <a:lstStyle/>
          <a:p>
            <a:pPr algn="ctr"/>
            <a:r>
              <a:rPr lang="en-US" dirty="0">
                <a:solidFill>
                  <a:schemeClr val="bg1"/>
                </a:solidFill>
              </a:rPr>
              <a:t>This is great for the individual</a:t>
            </a:r>
          </a:p>
        </p:txBody>
      </p:sp>
    </p:spTree>
    <p:extLst>
      <p:ext uri="{BB962C8B-B14F-4D97-AF65-F5344CB8AC3E}">
        <p14:creationId xmlns:p14="http://schemas.microsoft.com/office/powerpoint/2010/main" val="713180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A47BC087-AC42-7144-A76E-186ACBDFE974}"/>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4904" b="545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BE6FFBC-3961-B040-9D35-E8F64074A824}"/>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But still doesn’t describe the group</a:t>
            </a:r>
          </a:p>
        </p:txBody>
      </p:sp>
    </p:spTree>
    <p:extLst>
      <p:ext uri="{BB962C8B-B14F-4D97-AF65-F5344CB8AC3E}">
        <p14:creationId xmlns:p14="http://schemas.microsoft.com/office/powerpoint/2010/main" val="409844801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652750" y="657922"/>
            <a:ext cx="4806184" cy="4281913"/>
          </a:xfrm>
          <a:noFill/>
        </p:spPr>
        <p:txBody>
          <a:bodyPr vert="horz" lIns="91440" tIns="45720" rIns="91440" bIns="45720" rtlCol="0" anchor="b">
            <a:normAutofit/>
          </a:bodyPr>
          <a:lstStyle/>
          <a:p>
            <a:r>
              <a:rPr lang="en-US" sz="4300"/>
              <a:t>Elementary Principals in Statistical Mechanics</a:t>
            </a:r>
            <a:br>
              <a:rPr lang="en-US" sz="4300"/>
            </a:br>
            <a:r>
              <a:rPr lang="en-US" sz="4300"/>
              <a:t>(1902)</a:t>
            </a:r>
            <a:br>
              <a:rPr lang="en-US" sz="4300"/>
            </a:br>
            <a:br>
              <a:rPr lang="en-US" sz="4300"/>
            </a:br>
            <a:r>
              <a:rPr lang="en-US" sz="4300"/>
              <a:t>J. W. Gibbs</a:t>
            </a:r>
          </a:p>
        </p:txBody>
      </p:sp>
      <p:pic>
        <p:nvPicPr>
          <p:cNvPr id="4098" name="Picture 2">
            <a:extLst>
              <a:ext uri="{FF2B5EF4-FFF2-40B4-BE49-F238E27FC236}">
                <a16:creationId xmlns:a16="http://schemas.microsoft.com/office/drawing/2014/main" id="{DA8B44F2-5D17-F847-9F99-0B67F34466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5758"/>
          <a:stretch/>
        </p:blipFill>
        <p:spPr bwMode="auto">
          <a:xfrm>
            <a:off x="6095999" y="10"/>
            <a:ext cx="610565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17082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Starts with the Hamiltonian for each individual particle</a:t>
            </a:r>
          </a:p>
        </p:txBody>
      </p:sp>
    </p:spTree>
    <p:extLst>
      <p:ext uri="{BB962C8B-B14F-4D97-AF65-F5344CB8AC3E}">
        <p14:creationId xmlns:p14="http://schemas.microsoft.com/office/powerpoint/2010/main" val="6726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Expresses knowledge of the state of the system, probability, in terms of each component’s possible position and momentum.</a:t>
            </a:r>
          </a:p>
        </p:txBody>
      </p:sp>
    </p:spTree>
    <p:extLst>
      <p:ext uri="{BB962C8B-B14F-4D97-AF65-F5344CB8AC3E}">
        <p14:creationId xmlns:p14="http://schemas.microsoft.com/office/powerpoint/2010/main" val="3073781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EF6C2F-9906-4F89-9B4F-598E9F344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428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12CD6-A76F-439F-9C98-C0211D8FD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6"/>
            <a:ext cx="12192000" cy="26151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4636802"/>
                <a:ext cx="10515600" cy="1325563"/>
              </a:xfrm>
            </p:spPr>
            <p:txBody>
              <a:bodyPr vert="horz" lIns="91440" tIns="45720" rIns="91440" bIns="45720" rtlCol="0" anchor="ctr">
                <a:normAutofit/>
              </a:bodyPr>
              <a:lstStyle/>
              <a:p>
                <a:pPr algn="ctr"/>
                <a:r>
                  <a:rPr lang="en-US" kern="1200" dirty="0">
                    <a:solidFill>
                      <a:schemeClr val="tx1"/>
                    </a:solidFill>
                    <a:latin typeface="+mj-lt"/>
                    <a:ea typeface="+mj-ea"/>
                    <a:cs typeface="+mj-cs"/>
                  </a:rPr>
                  <a:t>Uses Shannon’s uncertainty, </a:t>
                </a:r>
                <a14:m>
                  <m:oMath xmlns:m="http://schemas.openxmlformats.org/officeDocument/2006/math">
                    <m:r>
                      <m:rPr>
                        <m:sty m:val="p"/>
                      </m:rPr>
                      <a:rPr lang="en-US" i="1" kern="1200" dirty="0" smtClean="0">
                        <a:solidFill>
                          <a:schemeClr val="tx1"/>
                        </a:solidFill>
                        <a:latin typeface="Cambria Math" panose="02040503050406030204" pitchFamily="18" charset="0"/>
                        <a:ea typeface="+mj-ea"/>
                        <a:cs typeface="+mj-cs"/>
                      </a:rPr>
                      <m:t>ln</m:t>
                    </m:r>
                    <m:r>
                      <a:rPr lang="en-US" i="1" kern="1200" dirty="0" smtClean="0">
                        <a:solidFill>
                          <a:schemeClr val="tx1"/>
                        </a:solidFill>
                        <a:latin typeface="Cambria Math" panose="02040503050406030204" pitchFamily="18" charset="0"/>
                        <a:ea typeface="+mj-ea"/>
                        <a:cs typeface="+mj-cs"/>
                      </a:rPr>
                      <m:t>⁡(</m:t>
                    </m:r>
                    <m:r>
                      <a:rPr lang="en-US" b="0" i="1" kern="1200" dirty="0" smtClean="0">
                        <a:solidFill>
                          <a:schemeClr val="tx1"/>
                        </a:solidFill>
                        <a:latin typeface="Cambria Math" panose="02040503050406030204" pitchFamily="18" charset="0"/>
                        <a:ea typeface="+mj-ea"/>
                        <a:cs typeface="+mj-cs"/>
                      </a:rPr>
                      <m:t>𝑃</m:t>
                    </m:r>
                    <m:r>
                      <a:rPr lang="en-US" i="1" kern="1200" dirty="0" smtClean="0">
                        <a:solidFill>
                          <a:schemeClr val="tx1"/>
                        </a:solidFill>
                        <a:latin typeface="Cambria Math" panose="02040503050406030204" pitchFamily="18" charset="0"/>
                        <a:ea typeface="+mj-ea"/>
                        <a:cs typeface="+mj-cs"/>
                      </a:rPr>
                      <m:t>) </m:t>
                    </m:r>
                  </m:oMath>
                </a14:m>
                <a:endParaRPr lang="en-US" kern="1200" dirty="0">
                  <a:solidFill>
                    <a:schemeClr val="tx1"/>
                  </a:solidFill>
                  <a:latin typeface="+mj-lt"/>
                  <a:ea typeface="+mj-ea"/>
                  <a:cs typeface="+mj-cs"/>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4636802"/>
                <a:ext cx="10515600" cy="1325563"/>
              </a:xfrm>
              <a:blipFill>
                <a:blip r:embed="rId3"/>
                <a:stretch>
                  <a:fillRect/>
                </a:stretch>
              </a:blipFill>
            </p:spPr>
            <p:txBody>
              <a:bodyPr/>
              <a:lstStyle/>
              <a:p>
                <a:r>
                  <a:rPr lang="en-US">
                    <a:noFill/>
                  </a:rPr>
                  <a:t> </a:t>
                </a:r>
              </a:p>
            </p:txBody>
          </p:sp>
        </mc:Fallback>
      </mc:AlternateContent>
      <p:pic>
        <p:nvPicPr>
          <p:cNvPr id="4" name="Picture 3" descr="A screenshot of a cell phone&#10;&#10;Description automatically generated">
            <a:extLst>
              <a:ext uri="{FF2B5EF4-FFF2-40B4-BE49-F238E27FC236}">
                <a16:creationId xmlns:a16="http://schemas.microsoft.com/office/drawing/2014/main" id="{7610966D-1314-4543-B17C-11F48941C59D}"/>
              </a:ext>
            </a:extLst>
          </p:cNvPr>
          <p:cNvPicPr>
            <a:picLocks noChangeAspect="1"/>
          </p:cNvPicPr>
          <p:nvPr/>
        </p:nvPicPr>
        <p:blipFill>
          <a:blip r:embed="rId4"/>
          <a:stretch>
            <a:fillRect/>
          </a:stretch>
        </p:blipFill>
        <p:spPr>
          <a:xfrm>
            <a:off x="650449" y="1439356"/>
            <a:ext cx="10901471" cy="2480085"/>
          </a:xfrm>
          <a:prstGeom prst="rect">
            <a:avLst/>
          </a:prstGeom>
        </p:spPr>
      </p:pic>
      <p:sp>
        <p:nvSpPr>
          <p:cNvPr id="3" name="Rectangle 2">
            <a:extLst>
              <a:ext uri="{FF2B5EF4-FFF2-40B4-BE49-F238E27FC236}">
                <a16:creationId xmlns:a16="http://schemas.microsoft.com/office/drawing/2014/main" id="{F4185EAE-1272-A64C-A937-5D99986913A2}"/>
              </a:ext>
            </a:extLst>
          </p:cNvPr>
          <p:cNvSpPr/>
          <p:nvPr/>
        </p:nvSpPr>
        <p:spPr>
          <a:xfrm>
            <a:off x="3553428" y="3865944"/>
            <a:ext cx="6308202" cy="123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9803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3400" kern="1200">
                <a:solidFill>
                  <a:srgbClr val="FFFFFF"/>
                </a:solidFill>
                <a:latin typeface="+mj-lt"/>
                <a:ea typeface="+mj-ea"/>
                <a:cs typeface="+mj-cs"/>
              </a:rPr>
              <a:t>To derive the fundamental equation of thermodynamics.</a:t>
            </a:r>
          </a:p>
        </p:txBody>
      </p:sp>
      <p:pic>
        <p:nvPicPr>
          <p:cNvPr id="4" name="Picture 3" descr="A close up of text on a white background&#10;&#10;Description automatically generated">
            <a:extLst>
              <a:ext uri="{FF2B5EF4-FFF2-40B4-BE49-F238E27FC236}">
                <a16:creationId xmlns:a16="http://schemas.microsoft.com/office/drawing/2014/main" id="{EC102B10-F191-524C-A60B-17BE19D5DD4C}"/>
              </a:ext>
            </a:extLst>
          </p:cNvPr>
          <p:cNvPicPr>
            <a:picLocks noChangeAspect="1"/>
          </p:cNvPicPr>
          <p:nvPr/>
        </p:nvPicPr>
        <p:blipFill>
          <a:blip r:embed="rId3"/>
          <a:stretch>
            <a:fillRect/>
          </a:stretch>
        </p:blipFill>
        <p:spPr>
          <a:xfrm>
            <a:off x="5644568" y="492573"/>
            <a:ext cx="5572053" cy="5880796"/>
          </a:xfrm>
          <a:prstGeom prst="rect">
            <a:avLst/>
          </a:prstGeom>
        </p:spPr>
      </p:pic>
    </p:spTree>
    <p:extLst>
      <p:ext uri="{BB962C8B-B14F-4D97-AF65-F5344CB8AC3E}">
        <p14:creationId xmlns:p14="http://schemas.microsoft.com/office/powerpoint/2010/main" val="3339730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Where the entropy, </a:t>
                </a:r>
                <a14:m>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i="1" smtClean="0">
                            <a:solidFill>
                              <a:schemeClr val="bg1"/>
                            </a:solidFill>
                            <a:latin typeface="Cambria Math" panose="02040503050406030204" pitchFamily="18" charset="0"/>
                            <a:ea typeface="Cambria Math" panose="02040503050406030204" pitchFamily="18" charset="0"/>
                          </a:rPr>
                          <m:t>𝜂</m:t>
                        </m:r>
                      </m:e>
                    </m:acc>
                  </m:oMath>
                </a14:m>
                <a:r>
                  <a:rPr lang="en-US" dirty="0">
                    <a:solidFill>
                      <a:schemeClr val="bg1"/>
                    </a:solidFill>
                  </a:rPr>
                  <a:t>, is not Boltzmann’s </a:t>
                </a:r>
                <a14:m>
                  <m:oMath xmlns:m="http://schemas.openxmlformats.org/officeDocument/2006/math">
                    <m:r>
                      <a:rPr lang="en-US" i="1" dirty="0" smtClean="0">
                        <a:solidFill>
                          <a:schemeClr val="bg1"/>
                        </a:solidFill>
                        <a:latin typeface="Cambria Math" panose="02040503050406030204" pitchFamily="18" charset="0"/>
                      </a:rPr>
                      <m:t>𝑆</m:t>
                    </m:r>
                  </m:oMath>
                </a14:m>
                <a:r>
                  <a:rPr lang="en-US" dirty="0">
                    <a:solidFill>
                      <a:schemeClr val="bg1"/>
                    </a:solidFill>
                  </a:rPr>
                  <a:t> it is Shannon’s </a:t>
                </a:r>
                <a14:m>
                  <m:oMath xmlns:m="http://schemas.openxmlformats.org/officeDocument/2006/math">
                    <m:r>
                      <a:rPr lang="en-US" i="1" dirty="0" smtClean="0">
                        <a:solidFill>
                          <a:schemeClr val="bg1"/>
                        </a:solidFill>
                        <a:latin typeface="Cambria Math" panose="02040503050406030204" pitchFamily="18" charset="0"/>
                      </a:rPr>
                      <m:t>𝐻</m:t>
                    </m:r>
                  </m:oMath>
                </a14:m>
                <a:br>
                  <a:rPr lang="en-US" dirty="0">
                    <a:solidFill>
                      <a:schemeClr val="bg1"/>
                    </a:solidFill>
                  </a:rPr>
                </a:br>
                <a:br>
                  <a:rPr lang="en-US" dirty="0">
                    <a:solidFill>
                      <a:schemeClr val="bg1"/>
                    </a:solidFill>
                  </a:rPr>
                </a:br>
                <a:r>
                  <a:rPr lang="en-US" dirty="0">
                    <a:solidFill>
                      <a:schemeClr val="bg1"/>
                    </a:solidFill>
                  </a:rPr>
                  <a:t>50-years before Shannon developed Information Theory</a:t>
                </a: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365125"/>
                <a:ext cx="10515600" cy="6164263"/>
              </a:xfrm>
              <a:blipFill>
                <a:blip r:embed="rId3"/>
                <a:stretch>
                  <a:fillRect l="-2292" r="-603"/>
                </a:stretch>
              </a:blipFill>
            </p:spPr>
            <p:txBody>
              <a:bodyPr/>
              <a:lstStyle/>
              <a:p>
                <a:r>
                  <a:rPr lang="en-US">
                    <a:noFill/>
                  </a:rPr>
                  <a:t> </a:t>
                </a:r>
              </a:p>
            </p:txBody>
          </p:sp>
        </mc:Fallback>
      </mc:AlternateContent>
    </p:spTree>
    <p:extLst>
      <p:ext uri="{BB962C8B-B14F-4D97-AF65-F5344CB8AC3E}">
        <p14:creationId xmlns:p14="http://schemas.microsoft.com/office/powerpoint/2010/main" val="1377326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Gibbs aggregated laws that described individual particles into entire systems showing the entropy of statistical mechanics is the entropy of Information Theory</a:t>
            </a:r>
          </a:p>
        </p:txBody>
      </p:sp>
    </p:spTree>
    <p:extLst>
      <p:ext uri="{BB962C8B-B14F-4D97-AF65-F5344CB8AC3E}">
        <p14:creationId xmlns:p14="http://schemas.microsoft.com/office/powerpoint/2010/main" val="1908911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tangle 134">
            <a:extLst>
              <a:ext uri="{FF2B5EF4-FFF2-40B4-BE49-F238E27FC236}">
                <a16:creationId xmlns:a16="http://schemas.microsoft.com/office/drawing/2014/main" id="{58153EC8-8E01-4D70-B575-24ABD35A1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38812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652750" y="657498"/>
            <a:ext cx="4806184" cy="3644537"/>
          </a:xfrm>
          <a:noFill/>
        </p:spPr>
        <p:txBody>
          <a:bodyPr vert="horz" lIns="91440" tIns="45720" rIns="91440" bIns="45720" rtlCol="0" anchor="b">
            <a:normAutofit/>
          </a:bodyPr>
          <a:lstStyle/>
          <a:p>
            <a:r>
              <a:rPr lang="en-US" sz="5000">
                <a:solidFill>
                  <a:schemeClr val="bg1"/>
                </a:solidFill>
              </a:rPr>
              <a:t>Jaynes understood Gibbs from Information Theory</a:t>
            </a:r>
          </a:p>
        </p:txBody>
      </p:sp>
      <p:pic>
        <p:nvPicPr>
          <p:cNvPr id="5122" name="Picture 2" descr="A person wearing a suit and tie&#10;&#10;Description automatically generated">
            <a:extLst>
              <a:ext uri="{FF2B5EF4-FFF2-40B4-BE49-F238E27FC236}">
                <a16:creationId xmlns:a16="http://schemas.microsoft.com/office/drawing/2014/main" id="{E5783AE2-F97F-FA4F-B6BE-BCBA373C5F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0500"/>
          <a:stretch/>
        </p:blipFill>
        <p:spPr bwMode="auto">
          <a:xfrm>
            <a:off x="6095999" y="10"/>
            <a:ext cx="610565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172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2643188"/>
            <a:ext cx="10515600" cy="3886200"/>
          </a:xfrm>
        </p:spPr>
        <p:txBody>
          <a:bodyPr/>
          <a:lstStyle/>
          <a:p>
            <a:pPr algn="ctr"/>
            <a:r>
              <a:rPr lang="en-US" dirty="0">
                <a:solidFill>
                  <a:schemeClr val="bg1"/>
                </a:solidFill>
              </a:rPr>
              <a:t>Jaynes generalized Gibbs approach into subjective probability theory, removing Gibbs dependence on the Newtonian/quantum Hamiltonian</a:t>
            </a:r>
          </a:p>
        </p:txBody>
      </p:sp>
      <p:pic>
        <p:nvPicPr>
          <p:cNvPr id="4" name="Picture 3" descr="A picture containing knife&#10;&#10;Description automatically generated">
            <a:extLst>
              <a:ext uri="{FF2B5EF4-FFF2-40B4-BE49-F238E27FC236}">
                <a16:creationId xmlns:a16="http://schemas.microsoft.com/office/drawing/2014/main" id="{078EC555-7BA8-4E45-9E08-A1ABD33547CC}"/>
              </a:ext>
            </a:extLst>
          </p:cNvPr>
          <p:cNvPicPr>
            <a:picLocks noChangeAspect="1"/>
          </p:cNvPicPr>
          <p:nvPr/>
        </p:nvPicPr>
        <p:blipFill>
          <a:blip r:embed="rId3"/>
          <a:stretch>
            <a:fillRect/>
          </a:stretch>
        </p:blipFill>
        <p:spPr>
          <a:xfrm>
            <a:off x="1593850" y="752475"/>
            <a:ext cx="9004300" cy="2095500"/>
          </a:xfrm>
          <a:prstGeom prst="rect">
            <a:avLst/>
          </a:prstGeom>
        </p:spPr>
      </p:pic>
    </p:spTree>
    <p:extLst>
      <p:ext uri="{BB962C8B-B14F-4D97-AF65-F5344CB8AC3E}">
        <p14:creationId xmlns:p14="http://schemas.microsoft.com/office/powerpoint/2010/main" val="3121418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Jaynes’ Generalization</a:t>
            </a:r>
          </a:p>
        </p:txBody>
      </p:sp>
      <p:cxnSp>
        <p:nvCxnSpPr>
          <p:cNvPr id="25" name="Straight Connector 2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descr="A screenshot of a cell phone&#10;&#10;Description automatically generated">
            <a:extLst>
              <a:ext uri="{FF2B5EF4-FFF2-40B4-BE49-F238E27FC236}">
                <a16:creationId xmlns:a16="http://schemas.microsoft.com/office/drawing/2014/main" id="{5262942D-3C8C-1143-9F71-C24175EE483B}"/>
              </a:ext>
            </a:extLst>
          </p:cNvPr>
          <p:cNvPicPr>
            <a:picLocks noChangeAspect="1"/>
          </p:cNvPicPr>
          <p:nvPr/>
        </p:nvPicPr>
        <p:blipFill>
          <a:blip r:embed="rId3"/>
          <a:stretch>
            <a:fillRect/>
          </a:stretch>
        </p:blipFill>
        <p:spPr>
          <a:xfrm>
            <a:off x="951822" y="2426818"/>
            <a:ext cx="4215406" cy="3997637"/>
          </a:xfrm>
          <a:prstGeom prst="rect">
            <a:avLst/>
          </a:prstGeom>
        </p:spPr>
      </p:pic>
      <p:cxnSp>
        <p:nvCxnSpPr>
          <p:cNvPr id="27" name="Straight Connector 2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descr="A screenshot of a social media post&#10;&#10;Description automatically generated">
            <a:extLst>
              <a:ext uri="{FF2B5EF4-FFF2-40B4-BE49-F238E27FC236}">
                <a16:creationId xmlns:a16="http://schemas.microsoft.com/office/drawing/2014/main" id="{1EBF9737-EF32-594B-8F80-FEACBA911C9A}"/>
              </a:ext>
            </a:extLst>
          </p:cNvPr>
          <p:cNvPicPr>
            <a:picLocks noChangeAspect="1"/>
          </p:cNvPicPr>
          <p:nvPr/>
        </p:nvPicPr>
        <p:blipFill>
          <a:blip r:embed="rId4"/>
          <a:stretch>
            <a:fillRect/>
          </a:stretch>
        </p:blipFill>
        <p:spPr>
          <a:xfrm>
            <a:off x="6996899" y="2426818"/>
            <a:ext cx="4352265" cy="3997637"/>
          </a:xfrm>
          <a:prstGeom prst="rect">
            <a:avLst/>
          </a:prstGeom>
        </p:spPr>
      </p:pic>
    </p:spTree>
    <p:extLst>
      <p:ext uri="{BB962C8B-B14F-4D97-AF65-F5344CB8AC3E}">
        <p14:creationId xmlns:p14="http://schemas.microsoft.com/office/powerpoint/2010/main" val="432822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Jaynes work is not without critique. Particularly the use of subjective probability theory</a:t>
            </a:r>
          </a:p>
        </p:txBody>
      </p:sp>
    </p:spTree>
    <p:extLst>
      <p:ext uri="{BB962C8B-B14F-4D97-AF65-F5344CB8AC3E}">
        <p14:creationId xmlns:p14="http://schemas.microsoft.com/office/powerpoint/2010/main" val="219194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Epistemological Break</a:t>
            </a:r>
          </a:p>
        </p:txBody>
      </p:sp>
    </p:spTree>
    <p:extLst>
      <p:ext uri="{BB962C8B-B14F-4D97-AF65-F5344CB8AC3E}">
        <p14:creationId xmlns:p14="http://schemas.microsoft.com/office/powerpoint/2010/main" val="2832169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Two Modes of Reasoning</a:t>
            </a:r>
          </a:p>
        </p:txBody>
      </p:sp>
    </p:spTree>
    <p:extLst>
      <p:ext uri="{BB962C8B-B14F-4D97-AF65-F5344CB8AC3E}">
        <p14:creationId xmlns:p14="http://schemas.microsoft.com/office/powerpoint/2010/main" val="3674006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lgn="ctr"/>
            <a:r>
              <a:rPr lang="en-US" dirty="0">
                <a:solidFill>
                  <a:schemeClr val="bg1"/>
                </a:solidFill>
              </a:rPr>
              <a:t>“Although the theories of subjective and objective probability theory are mathematically identical, the concepts themselves refuse to be united. In the various statistical problems presented in physics, both viewpoints are required.” </a:t>
            </a:r>
            <a:br>
              <a:rPr lang="en-US" dirty="0">
                <a:solidFill>
                  <a:schemeClr val="bg1"/>
                </a:solidFill>
              </a:rPr>
            </a:br>
            <a:r>
              <a:rPr lang="en-US" dirty="0">
                <a:solidFill>
                  <a:schemeClr val="bg1"/>
                </a:solidFill>
              </a:rPr>
              <a:t>-E. T. Jaynes</a:t>
            </a:r>
          </a:p>
        </p:txBody>
      </p:sp>
    </p:spTree>
    <p:extLst>
      <p:ext uri="{BB962C8B-B14F-4D97-AF65-F5344CB8AC3E}">
        <p14:creationId xmlns:p14="http://schemas.microsoft.com/office/powerpoint/2010/main" val="616891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5598288" y="1485900"/>
            <a:ext cx="5755511" cy="3886200"/>
          </a:xfrm>
        </p:spPr>
        <p:txBody>
          <a:bodyPr>
            <a:normAutofit/>
          </a:bodyPr>
          <a:lstStyle/>
          <a:p>
            <a:pPr algn="ctr"/>
            <a:r>
              <a:rPr lang="en-US" dirty="0">
                <a:solidFill>
                  <a:schemeClr val="bg1"/>
                </a:solidFill>
              </a:rPr>
              <a:t>The hemispheres are specialized into two modes of reasoning:</a:t>
            </a:r>
            <a:br>
              <a:rPr lang="en-US" dirty="0">
                <a:solidFill>
                  <a:schemeClr val="bg1"/>
                </a:solidFill>
              </a:rPr>
            </a:br>
            <a:r>
              <a:rPr lang="en-US" dirty="0">
                <a:solidFill>
                  <a:schemeClr val="bg1"/>
                </a:solidFill>
              </a:rPr>
              <a:t>Right – Subjective</a:t>
            </a:r>
            <a:br>
              <a:rPr lang="en-US" dirty="0">
                <a:solidFill>
                  <a:schemeClr val="bg1"/>
                </a:solidFill>
              </a:rPr>
            </a:br>
            <a:r>
              <a:rPr lang="en-US" dirty="0">
                <a:solidFill>
                  <a:schemeClr val="bg1"/>
                </a:solidFill>
              </a:rPr>
              <a:t>Left – Objective</a:t>
            </a:r>
          </a:p>
        </p:txBody>
      </p:sp>
      <p:pic>
        <p:nvPicPr>
          <p:cNvPr id="1026" name="Picture 2">
            <a:extLst>
              <a:ext uri="{FF2B5EF4-FFF2-40B4-BE49-F238E27FC236}">
                <a16:creationId xmlns:a16="http://schemas.microsoft.com/office/drawing/2014/main" id="{7D0FC181-8BBA-9040-8491-A36A28E1D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783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483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Both modes needed for survival.</a:t>
            </a:r>
          </a:p>
        </p:txBody>
      </p:sp>
    </p:spTree>
    <p:extLst>
      <p:ext uri="{BB962C8B-B14F-4D97-AF65-F5344CB8AC3E}">
        <p14:creationId xmlns:p14="http://schemas.microsoft.com/office/powerpoint/2010/main" val="211649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Both modes are valid within their domains.</a:t>
            </a:r>
          </a:p>
        </p:txBody>
      </p:sp>
    </p:spTree>
    <p:extLst>
      <p:ext uri="{BB962C8B-B14F-4D97-AF65-F5344CB8AC3E}">
        <p14:creationId xmlns:p14="http://schemas.microsoft.com/office/powerpoint/2010/main" val="1647685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Subjective is propositionally weaker and more general</a:t>
            </a:r>
          </a:p>
        </p:txBody>
      </p:sp>
    </p:spTree>
    <p:extLst>
      <p:ext uri="{BB962C8B-B14F-4D97-AF65-F5344CB8AC3E}">
        <p14:creationId xmlns:p14="http://schemas.microsoft.com/office/powerpoint/2010/main" val="1415073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Objective is propositionally stronger and more limited</a:t>
            </a:r>
          </a:p>
        </p:txBody>
      </p:sp>
    </p:spTree>
    <p:extLst>
      <p:ext uri="{BB962C8B-B14F-4D97-AF65-F5344CB8AC3E}">
        <p14:creationId xmlns:p14="http://schemas.microsoft.com/office/powerpoint/2010/main" val="871251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071C1DA-09F2-BA4A-9837-F4811A54981A}"/>
              </a:ext>
            </a:extLst>
          </p:cNvPr>
          <p:cNvSpPr/>
          <p:nvPr/>
        </p:nvSpPr>
        <p:spPr>
          <a:xfrm>
            <a:off x="3049929" y="382929"/>
            <a:ext cx="6092141" cy="60921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4210607" y="493547"/>
            <a:ext cx="3770784" cy="1048786"/>
          </a:xfrm>
        </p:spPr>
        <p:txBody>
          <a:bodyPr/>
          <a:lstStyle/>
          <a:p>
            <a:pPr algn="ctr"/>
            <a:r>
              <a:rPr lang="en-US" dirty="0">
                <a:solidFill>
                  <a:schemeClr val="bg1"/>
                </a:solidFill>
              </a:rPr>
              <a:t>Experience</a:t>
            </a:r>
          </a:p>
        </p:txBody>
      </p:sp>
    </p:spTree>
    <p:extLst>
      <p:ext uri="{BB962C8B-B14F-4D97-AF65-F5344CB8AC3E}">
        <p14:creationId xmlns:p14="http://schemas.microsoft.com/office/powerpoint/2010/main" val="1230848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071C1DA-09F2-BA4A-9837-F4811A54981A}"/>
              </a:ext>
            </a:extLst>
          </p:cNvPr>
          <p:cNvSpPr/>
          <p:nvPr/>
        </p:nvSpPr>
        <p:spPr>
          <a:xfrm>
            <a:off x="3049929" y="382929"/>
            <a:ext cx="6092141" cy="60921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4210607" y="493547"/>
            <a:ext cx="3770784" cy="1048786"/>
          </a:xfrm>
        </p:spPr>
        <p:txBody>
          <a:bodyPr/>
          <a:lstStyle/>
          <a:p>
            <a:pPr algn="ctr"/>
            <a:r>
              <a:rPr lang="en-US" dirty="0">
                <a:solidFill>
                  <a:schemeClr val="bg1"/>
                </a:solidFill>
              </a:rPr>
              <a:t>Experience</a:t>
            </a:r>
          </a:p>
        </p:txBody>
      </p:sp>
      <p:sp>
        <p:nvSpPr>
          <p:cNvPr id="4" name="Oval 3">
            <a:extLst>
              <a:ext uri="{FF2B5EF4-FFF2-40B4-BE49-F238E27FC236}">
                <a16:creationId xmlns:a16="http://schemas.microsoft.com/office/drawing/2014/main" id="{EA75D8A4-ED04-054D-AD2C-6F2CF34EF17D}"/>
              </a:ext>
            </a:extLst>
          </p:cNvPr>
          <p:cNvSpPr/>
          <p:nvPr/>
        </p:nvSpPr>
        <p:spPr>
          <a:xfrm>
            <a:off x="3775573" y="1289040"/>
            <a:ext cx="4640851" cy="464085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DF557B7-3CA8-F04F-A9BB-863DA5624F15}"/>
              </a:ext>
            </a:extLst>
          </p:cNvPr>
          <p:cNvSpPr txBox="1">
            <a:spLocks/>
          </p:cNvSpPr>
          <p:nvPr/>
        </p:nvSpPr>
        <p:spPr>
          <a:xfrm>
            <a:off x="4210606" y="1369050"/>
            <a:ext cx="3770784" cy="10487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Subjective</a:t>
            </a:r>
          </a:p>
        </p:txBody>
      </p:sp>
    </p:spTree>
    <p:extLst>
      <p:ext uri="{BB962C8B-B14F-4D97-AF65-F5344CB8AC3E}">
        <p14:creationId xmlns:p14="http://schemas.microsoft.com/office/powerpoint/2010/main" val="47787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B071C1DA-09F2-BA4A-9837-F4811A54981A}"/>
              </a:ext>
            </a:extLst>
          </p:cNvPr>
          <p:cNvSpPr/>
          <p:nvPr/>
        </p:nvSpPr>
        <p:spPr>
          <a:xfrm>
            <a:off x="3049929" y="382929"/>
            <a:ext cx="6092141" cy="60921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4210607" y="493547"/>
            <a:ext cx="3770784" cy="1048786"/>
          </a:xfrm>
        </p:spPr>
        <p:txBody>
          <a:bodyPr/>
          <a:lstStyle/>
          <a:p>
            <a:pPr algn="ctr"/>
            <a:r>
              <a:rPr lang="en-US" dirty="0">
                <a:solidFill>
                  <a:schemeClr val="bg1"/>
                </a:solidFill>
              </a:rPr>
              <a:t>Experience</a:t>
            </a:r>
          </a:p>
        </p:txBody>
      </p:sp>
      <p:sp>
        <p:nvSpPr>
          <p:cNvPr id="4" name="Oval 3">
            <a:extLst>
              <a:ext uri="{FF2B5EF4-FFF2-40B4-BE49-F238E27FC236}">
                <a16:creationId xmlns:a16="http://schemas.microsoft.com/office/drawing/2014/main" id="{EA75D8A4-ED04-054D-AD2C-6F2CF34EF17D}"/>
              </a:ext>
            </a:extLst>
          </p:cNvPr>
          <p:cNvSpPr/>
          <p:nvPr/>
        </p:nvSpPr>
        <p:spPr>
          <a:xfrm>
            <a:off x="3775573" y="1289040"/>
            <a:ext cx="4640851" cy="464085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DF557B7-3CA8-F04F-A9BB-863DA5624F15}"/>
              </a:ext>
            </a:extLst>
          </p:cNvPr>
          <p:cNvSpPr txBox="1">
            <a:spLocks/>
          </p:cNvSpPr>
          <p:nvPr/>
        </p:nvSpPr>
        <p:spPr>
          <a:xfrm>
            <a:off x="4210606" y="1369050"/>
            <a:ext cx="3770784" cy="10487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Subjective</a:t>
            </a:r>
          </a:p>
        </p:txBody>
      </p:sp>
      <p:sp>
        <p:nvSpPr>
          <p:cNvPr id="6" name="Oval 5">
            <a:extLst>
              <a:ext uri="{FF2B5EF4-FFF2-40B4-BE49-F238E27FC236}">
                <a16:creationId xmlns:a16="http://schemas.microsoft.com/office/drawing/2014/main" id="{3DF34106-90F8-AA4A-B686-3A6A674FC4F0}"/>
              </a:ext>
            </a:extLst>
          </p:cNvPr>
          <p:cNvSpPr/>
          <p:nvPr/>
        </p:nvSpPr>
        <p:spPr>
          <a:xfrm>
            <a:off x="4325863" y="2271669"/>
            <a:ext cx="3540270" cy="354027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D8B35D88-7E03-0949-91D6-3AAB0475A6BB}"/>
              </a:ext>
            </a:extLst>
          </p:cNvPr>
          <p:cNvSpPr txBox="1">
            <a:spLocks/>
          </p:cNvSpPr>
          <p:nvPr/>
        </p:nvSpPr>
        <p:spPr>
          <a:xfrm>
            <a:off x="4210606" y="2497846"/>
            <a:ext cx="3770784" cy="10487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Objective</a:t>
            </a:r>
          </a:p>
        </p:txBody>
      </p:sp>
    </p:spTree>
    <p:extLst>
      <p:ext uri="{BB962C8B-B14F-4D97-AF65-F5344CB8AC3E}">
        <p14:creationId xmlns:p14="http://schemas.microsoft.com/office/powerpoint/2010/main" val="1904996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Jaynes observation is much more fundamental and is tied to the physical structure of our brains</a:t>
            </a:r>
          </a:p>
        </p:txBody>
      </p:sp>
    </p:spTree>
    <p:extLst>
      <p:ext uri="{BB962C8B-B14F-4D97-AF65-F5344CB8AC3E}">
        <p14:creationId xmlns:p14="http://schemas.microsoft.com/office/powerpoint/2010/main" val="171506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Which emerged out of evolutionary pressures </a:t>
            </a:r>
            <a:r>
              <a:rPr lang="en-US" b="1" dirty="0">
                <a:solidFill>
                  <a:schemeClr val="bg1"/>
                </a:solidFill>
              </a:rPr>
              <a:t>in all complex organisms</a:t>
            </a:r>
            <a:endParaRPr lang="en-US" dirty="0">
              <a:solidFill>
                <a:schemeClr val="bg1"/>
              </a:solidFill>
            </a:endParaRPr>
          </a:p>
        </p:txBody>
      </p:sp>
    </p:spTree>
    <p:extLst>
      <p:ext uri="{BB962C8B-B14F-4D97-AF65-F5344CB8AC3E}">
        <p14:creationId xmlns:p14="http://schemas.microsoft.com/office/powerpoint/2010/main" val="1718911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In response to the physical reality around them over the last billion years</a:t>
            </a:r>
          </a:p>
        </p:txBody>
      </p:sp>
    </p:spTree>
    <p:extLst>
      <p:ext uri="{BB962C8B-B14F-4D97-AF65-F5344CB8AC3E}">
        <p14:creationId xmlns:p14="http://schemas.microsoft.com/office/powerpoint/2010/main" val="4143822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Which is more real, more correct?</a:t>
            </a:r>
          </a:p>
        </p:txBody>
      </p:sp>
    </p:spTree>
    <p:extLst>
      <p:ext uri="{BB962C8B-B14F-4D97-AF65-F5344CB8AC3E}">
        <p14:creationId xmlns:p14="http://schemas.microsoft.com/office/powerpoint/2010/main" val="2828821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Neither and both</a:t>
            </a:r>
          </a:p>
        </p:txBody>
      </p:sp>
    </p:spTree>
    <p:extLst>
      <p:ext uri="{BB962C8B-B14F-4D97-AF65-F5344CB8AC3E}">
        <p14:creationId xmlns:p14="http://schemas.microsoft.com/office/powerpoint/2010/main" val="1038408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It depends…</a:t>
            </a:r>
          </a:p>
        </p:txBody>
      </p:sp>
    </p:spTree>
    <p:extLst>
      <p:ext uri="{BB962C8B-B14F-4D97-AF65-F5344CB8AC3E}">
        <p14:creationId xmlns:p14="http://schemas.microsoft.com/office/powerpoint/2010/main" val="3681043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1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AA322D5B-D291-264D-A6A8-86595DB725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653" r="9089" b="184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8" name="Rectangle 13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477981" y="1122362"/>
            <a:ext cx="4023360" cy="3376331"/>
          </a:xfrm>
        </p:spPr>
        <p:txBody>
          <a:bodyPr vert="horz" lIns="91440" tIns="45720" rIns="91440" bIns="45720" rtlCol="0" anchor="b">
            <a:normAutofit/>
          </a:bodyPr>
          <a:lstStyle/>
          <a:p>
            <a:r>
              <a:rPr lang="en-US" dirty="0"/>
              <a:t>What we can control – Order</a:t>
            </a:r>
            <a:br>
              <a:rPr lang="en-US" dirty="0"/>
            </a:br>
            <a:br>
              <a:rPr lang="en-US" dirty="0"/>
            </a:br>
            <a:r>
              <a:rPr lang="en-US" dirty="0"/>
              <a:t>What we can observe – Chaos</a:t>
            </a:r>
          </a:p>
        </p:txBody>
      </p:sp>
      <p:sp>
        <p:nvSpPr>
          <p:cNvPr id="2059" name="Rectangle 13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0" name="Rectangle 14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616698"/>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365125"/>
            <a:ext cx="10515600" cy="6164263"/>
          </a:xfrm>
        </p:spPr>
        <p:txBody>
          <a:bodyPr/>
          <a:lstStyle/>
          <a:p>
            <a:r>
              <a:rPr lang="en-US" dirty="0">
                <a:solidFill>
                  <a:schemeClr val="bg1"/>
                </a:solidFill>
              </a:rPr>
              <a:t>“You enter the forest at the darkest point, where there is no path.” – Joseph Campbell</a:t>
            </a:r>
          </a:p>
        </p:txBody>
      </p:sp>
    </p:spTree>
    <p:extLst>
      <p:ext uri="{BB962C8B-B14F-4D97-AF65-F5344CB8AC3E}">
        <p14:creationId xmlns:p14="http://schemas.microsoft.com/office/powerpoint/2010/main" val="3030079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r>
              <a:rPr lang="en-US" dirty="0">
                <a:solidFill>
                  <a:schemeClr val="bg1"/>
                </a:solidFill>
              </a:rPr>
              <a:t>1. Start with </a:t>
            </a:r>
            <a:r>
              <a:rPr lang="en-US" dirty="0" err="1">
                <a:solidFill>
                  <a:schemeClr val="bg1"/>
                </a:solidFill>
              </a:rPr>
              <a:t>Pfanzagl’s</a:t>
            </a:r>
            <a:r>
              <a:rPr lang="en-US" dirty="0">
                <a:solidFill>
                  <a:schemeClr val="bg1"/>
                </a:solidFill>
              </a:rPr>
              <a:t> definition of measure space of utility and represent our knowledge of it with a probability.</a:t>
            </a:r>
            <a:br>
              <a:rPr lang="en-US" dirty="0">
                <a:solidFill>
                  <a:schemeClr val="bg1"/>
                </a:solidFill>
              </a:rPr>
            </a:br>
            <a:br>
              <a:rPr lang="en-US" dirty="0">
                <a:solidFill>
                  <a:schemeClr val="bg1"/>
                </a:solidFill>
              </a:rPr>
            </a:br>
            <a:r>
              <a:rPr lang="en-US" dirty="0">
                <a:solidFill>
                  <a:schemeClr val="bg1"/>
                </a:solidFill>
              </a:rPr>
              <a:t>2. Then use Jaynes’ generalization of Gibbs to determine the individual’s utility function.</a:t>
            </a:r>
            <a:br>
              <a:rPr lang="en-US" dirty="0">
                <a:solidFill>
                  <a:schemeClr val="bg1"/>
                </a:solidFill>
              </a:rPr>
            </a:br>
            <a:br>
              <a:rPr lang="en-US" dirty="0">
                <a:solidFill>
                  <a:schemeClr val="bg1"/>
                </a:solidFill>
              </a:rPr>
            </a:br>
            <a:r>
              <a:rPr lang="en-US" dirty="0">
                <a:solidFill>
                  <a:schemeClr val="bg1"/>
                </a:solidFill>
              </a:rPr>
              <a:t>3. Finally, aggregate the individual into the group using the properties of Shannon’s entropy.</a:t>
            </a:r>
          </a:p>
        </p:txBody>
      </p:sp>
    </p:spTree>
    <p:extLst>
      <p:ext uri="{BB962C8B-B14F-4D97-AF65-F5344CB8AC3E}">
        <p14:creationId xmlns:p14="http://schemas.microsoft.com/office/powerpoint/2010/main" val="2387669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Limitations</a:t>
            </a:r>
          </a:p>
        </p:txBody>
      </p:sp>
    </p:spTree>
    <p:extLst>
      <p:ext uri="{BB962C8B-B14F-4D97-AF65-F5344CB8AC3E}">
        <p14:creationId xmlns:p14="http://schemas.microsoft.com/office/powerpoint/2010/main" val="3940871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r>
              <a:rPr lang="en-US" dirty="0">
                <a:solidFill>
                  <a:schemeClr val="bg1"/>
                </a:solidFill>
              </a:rPr>
              <a:t>This derivation is embedded entirely in subjective principles. As such, it is not about what we can control but simply what we have observed</a:t>
            </a:r>
          </a:p>
        </p:txBody>
      </p:sp>
    </p:spTree>
    <p:extLst>
      <p:ext uri="{BB962C8B-B14F-4D97-AF65-F5344CB8AC3E}">
        <p14:creationId xmlns:p14="http://schemas.microsoft.com/office/powerpoint/2010/main" val="279560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r>
                  <a:rPr lang="en-US" dirty="0">
                    <a:solidFill>
                      <a:schemeClr val="bg1"/>
                    </a:solidFill>
                  </a:rPr>
                  <a:t>Express our knowledge of the individual’s utility function as a density function:</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e>
                          </m:nary>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sup>
                      </m:sSup>
                    </m:oMath>
                  </m:oMathPara>
                </a14:m>
                <a:br>
                  <a:rPr lang="en-US" dirty="0">
                    <a:solidFill>
                      <a:schemeClr val="bg1"/>
                    </a:solidFill>
                  </a:rPr>
                </a:br>
                <a:r>
                  <a:rPr lang="en-US" dirty="0">
                    <a:solidFill>
                      <a:schemeClr val="bg1"/>
                    </a:solidFill>
                  </a:rPr>
                  <a:t>where </a:t>
                </a:r>
                <a14:m>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oMath>
                </a14:m>
                <a:r>
                  <a:rPr lang="en-US" dirty="0">
                    <a:solidFill>
                      <a:schemeClr val="bg1"/>
                    </a:solidFill>
                  </a:rPr>
                  <a:t> is the </a:t>
                </a:r>
                <a14:m>
                  <m:oMath xmlns:m="http://schemas.openxmlformats.org/officeDocument/2006/math">
                    <m:r>
                      <a:rPr lang="en-US" i="1">
                        <a:solidFill>
                          <a:schemeClr val="bg1"/>
                        </a:solidFill>
                        <a:latin typeface="Cambria Math" panose="02040503050406030204" pitchFamily="18" charset="0"/>
                      </a:rPr>
                      <m:t>𝑖</m:t>
                    </m:r>
                  </m:oMath>
                </a14:m>
                <a:r>
                  <a:rPr lang="en-US" baseline="30000" dirty="0" err="1">
                    <a:solidFill>
                      <a:schemeClr val="bg1"/>
                    </a:solidFill>
                  </a:rPr>
                  <a:t>th</a:t>
                </a:r>
                <a:r>
                  <a:rPr lang="en-US" dirty="0">
                    <a:solidFill>
                      <a:schemeClr val="bg1"/>
                    </a:solidFill>
                  </a:rPr>
                  <a:t> moment of </a:t>
                </a:r>
                <a14:m>
                  <m:oMath xmlns:m="http://schemas.openxmlformats.org/officeDocument/2006/math">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oMath>
                </a14:m>
                <a:br>
                  <a:rPr lang="en-US" dirty="0">
                    <a:solidFill>
                      <a:schemeClr val="bg1"/>
                    </a:solidFill>
                  </a:rPr>
                </a:br>
                <a:r>
                  <a:rPr lang="en-US" dirty="0">
                    <a:solidFill>
                      <a:schemeClr val="bg1"/>
                    </a:solidFill>
                  </a:rPr>
                  <a:t>constrained by</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𝔼</m:t>
                      </m:r>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d>
                      <m:r>
                        <a:rPr lang="en-US" i="1">
                          <a:solidFill>
                            <a:schemeClr val="bg1"/>
                          </a:solidFill>
                          <a:latin typeface="Cambria Math" panose="02040503050406030204" pitchFamily="18" charset="0"/>
                        </a:rPr>
                        <m:t>=</m:t>
                      </m:r>
                      <m:nary>
                        <m:naryPr>
                          <m:limLoc m:val="undOvr"/>
                          <m:subHide m:val="on"/>
                          <m:supHide m:val="on"/>
                          <m:ctrlPr>
                            <a:rPr lang="en-US" i="1">
                              <a:solidFill>
                                <a:schemeClr val="bg1"/>
                              </a:solidFill>
                              <a:latin typeface="Cambria Math" panose="02040503050406030204" pitchFamily="18" charset="0"/>
                            </a:rPr>
                          </m:ctrlPr>
                        </m:naryPr>
                        <m:sub/>
                        <m:sup/>
                        <m:e>
                          <m:r>
                            <a:rPr lang="en-US" i="1">
                              <a:solidFill>
                                <a:schemeClr val="bg1"/>
                              </a:solidFill>
                              <a:latin typeface="Cambria Math" panose="02040503050406030204" pitchFamily="18" charset="0"/>
                            </a:rPr>
                            <m:t>𝑑𝑥</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nary>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sub>
                      </m:sSub>
                    </m:oMath>
                  </m:oMathPara>
                </a14:m>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9446" b="-95765"/>
                </a:stretch>
              </a:blipFill>
            </p:spPr>
            <p:txBody>
              <a:bodyPr/>
              <a:lstStyle/>
              <a:p>
                <a:r>
                  <a:rPr lang="en-US">
                    <a:noFill/>
                  </a:rPr>
                  <a:t> </a:t>
                </a:r>
              </a:p>
            </p:txBody>
          </p:sp>
        </mc:Fallback>
      </mc:AlternateContent>
    </p:spTree>
    <p:extLst>
      <p:ext uri="{BB962C8B-B14F-4D97-AF65-F5344CB8AC3E}">
        <p14:creationId xmlns:p14="http://schemas.microsoft.com/office/powerpoint/2010/main" val="802650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lgn="ctr"/>
                <a:r>
                  <a:rPr lang="en-US" dirty="0">
                    <a:solidFill>
                      <a:schemeClr val="bg1"/>
                    </a:solidFill>
                  </a:rPr>
                  <a:t>Defining the 0</a:t>
                </a:r>
                <a:r>
                  <a:rPr lang="en-US" baseline="30000" dirty="0">
                    <a:solidFill>
                      <a:schemeClr val="bg1"/>
                    </a:solidFill>
                  </a:rPr>
                  <a:t>th</a:t>
                </a:r>
                <a:r>
                  <a:rPr lang="en-US" dirty="0">
                    <a:solidFill>
                      <a:schemeClr val="bg1"/>
                    </a:solidFill>
                  </a:rPr>
                  <a:t> moment is </a:t>
                </a:r>
                <a14:m>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0</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r>
                      <a:rPr lang="en-US" i="1">
                        <a:solidFill>
                          <a:schemeClr val="bg1"/>
                        </a:solidFill>
                        <a:latin typeface="Cambria Math" panose="02040503050406030204" pitchFamily="18" charset="0"/>
                      </a:rPr>
                      <m:t>=1</m:t>
                    </m:r>
                  </m:oMath>
                </a14:m>
                <a:r>
                  <a:rPr lang="en-US" dirty="0">
                    <a:solidFill>
                      <a:schemeClr val="bg1"/>
                    </a:solidFill>
                  </a:rPr>
                  <a:t> and its constraint is </a:t>
                </a:r>
                <a14:m>
                  <m:oMath xmlns:m="http://schemas.openxmlformats.org/officeDocument/2006/math">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𝑎</m:t>
                        </m:r>
                      </m:e>
                      <m:sub>
                        <m:r>
                          <a:rPr lang="en-US" b="0" i="1" smtClean="0">
                            <a:solidFill>
                              <a:schemeClr val="bg1"/>
                            </a:solidFill>
                            <a:latin typeface="Cambria Math" panose="02040503050406030204" pitchFamily="18" charset="0"/>
                          </a:rPr>
                          <m:t>0</m:t>
                        </m:r>
                      </m:sub>
                    </m:sSub>
                    <m:r>
                      <a:rPr lang="en-US" i="1">
                        <a:solidFill>
                          <a:schemeClr val="bg1"/>
                        </a:solidFill>
                        <a:latin typeface="Cambria Math" panose="02040503050406030204" pitchFamily="18" charset="0"/>
                      </a:rPr>
                      <m:t>=1</m:t>
                    </m:r>
                  </m:oMath>
                </a14:m>
                <a:r>
                  <a:rPr lang="en-US" i="1" dirty="0">
                    <a:solidFill>
                      <a:schemeClr val="bg1"/>
                    </a:solidFill>
                  </a:rPr>
                  <a:t> </a:t>
                </a:r>
                <a:br>
                  <a:rPr lang="en-US" i="1" dirty="0">
                    <a:solidFill>
                      <a:schemeClr val="bg1"/>
                    </a:solidFill>
                  </a:rPr>
                </a:br>
                <a:r>
                  <a:rPr lang="en-US" dirty="0">
                    <a:solidFill>
                      <a:schemeClr val="bg1"/>
                    </a:solidFill>
                  </a:rPr>
                  <a:t>This is Gibbs’</a:t>
                </a:r>
                <a:br>
                  <a:rPr lang="en-US" dirty="0">
                    <a:solidFill>
                      <a:schemeClr val="bg1"/>
                    </a:solidFill>
                  </a:rPr>
                </a:br>
                <a:r>
                  <a:rPr lang="en-US" i="1" dirty="0">
                    <a:solidFill>
                      <a:schemeClr val="bg1"/>
                    </a:solidFill>
                  </a:rPr>
                  <a:t>conservation of the extension in phase </a:t>
                </a:r>
                <a:br>
                  <a:rPr lang="en-US" i="1" dirty="0">
                    <a:solidFill>
                      <a:schemeClr val="bg1"/>
                    </a:solidFill>
                  </a:rPr>
                </a:br>
                <a:r>
                  <a:rPr lang="en-US" dirty="0">
                    <a:solidFill>
                      <a:schemeClr val="bg1"/>
                    </a:solidFill>
                  </a:rPr>
                  <a:t>and directly results in the partition function</a:t>
                </a:r>
                <a:br>
                  <a:rPr lang="en-US" dirty="0">
                    <a:solidFill>
                      <a:schemeClr val="bg1"/>
                    </a:solidFill>
                  </a:rPr>
                </a:br>
                <a14:m>
                  <m:oMath xmlns:m="http://schemas.openxmlformats.org/officeDocument/2006/math">
                    <m:r>
                      <a:rPr lang="en-US" i="1" smtClean="0">
                        <a:solidFill>
                          <a:schemeClr val="bg1"/>
                        </a:solidFill>
                        <a:latin typeface="Cambria Math" panose="02040503050406030204" pitchFamily="18" charset="0"/>
                      </a:rPr>
                      <m:t>𝑍</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𝜆</m:t>
                        </m:r>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0</m:t>
                            </m:r>
                          </m:sub>
                        </m:sSub>
                      </m:sup>
                    </m:sSup>
                    <m:r>
                      <a:rPr lang="en-US" i="1">
                        <a:solidFill>
                          <a:schemeClr val="bg1"/>
                        </a:solidFill>
                        <a:latin typeface="Cambria Math" panose="02040503050406030204" pitchFamily="18" charset="0"/>
                      </a:rPr>
                      <m:t>=</m:t>
                    </m:r>
                    <m:nary>
                      <m:naryPr>
                        <m:limLoc m:val="undOvr"/>
                        <m:subHide m:val="on"/>
                        <m:supHide m:val="on"/>
                        <m:ctrlPr>
                          <a:rPr lang="en-US" i="1">
                            <a:solidFill>
                              <a:schemeClr val="bg1"/>
                            </a:solidFill>
                            <a:latin typeface="Cambria Math" panose="02040503050406030204" pitchFamily="18" charset="0"/>
                          </a:rPr>
                        </m:ctrlPr>
                      </m:naryPr>
                      <m:sub/>
                      <m:sup/>
                      <m:e>
                        <m:r>
                          <a:rPr lang="en-US" i="1">
                            <a:solidFill>
                              <a:schemeClr val="bg1"/>
                            </a:solidFill>
                            <a:latin typeface="Cambria Math" panose="02040503050406030204" pitchFamily="18" charset="0"/>
                          </a:rPr>
                          <m:t>𝑑𝑥</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nary>
                              <m:naryPr>
                                <m:chr m:val="∑"/>
                                <m:limLoc m:val="subSup"/>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=1</m:t>
                                </m:r>
                              </m:sub>
                              <m:sup>
                                <m:r>
                                  <a:rPr lang="en-US" i="1">
                                    <a:solidFill>
                                      <a:schemeClr val="bg1"/>
                                    </a:solidFill>
                                    <a:latin typeface="Cambria Math" panose="02040503050406030204" pitchFamily="18" charset="0"/>
                                  </a:rPr>
                                  <m:t>𝑚</m:t>
                                </m:r>
                              </m:sup>
                              <m:e>
                                <m:sSub>
                                  <m:sSubPr>
                                    <m:ctrlPr>
                                      <a:rPr lang="en-US" i="1">
                                        <a:solidFill>
                                          <a:schemeClr val="bg1"/>
                                        </a:solidFill>
                                        <a:latin typeface="Cambria Math" panose="02040503050406030204" pitchFamily="18" charset="0"/>
                                      </a:rPr>
                                    </m:ctrlPr>
                                  </m:sSub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nary>
                          </m:sup>
                        </m:sSup>
                      </m:e>
                    </m:nary>
                  </m:oMath>
                </a14:m>
                <a:r>
                  <a:rPr lang="en-US" dirty="0">
                    <a:solidFill>
                      <a:schemeClr val="bg1"/>
                    </a:solidFill>
                  </a:rPr>
                  <a:t> </a:t>
                </a:r>
                <a:br>
                  <a:rPr lang="en-US" dirty="0">
                    <a:solidFill>
                      <a:schemeClr val="bg1"/>
                    </a:solidFill>
                  </a:rPr>
                </a:br>
                <a:endParaRPr lang="en-US" i="1"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t="-6515" b="-34528"/>
                </a:stretch>
              </a:blipFill>
            </p:spPr>
            <p:txBody>
              <a:bodyPr/>
              <a:lstStyle/>
              <a:p>
                <a:r>
                  <a:rPr lang="en-US">
                    <a:noFill/>
                  </a:rPr>
                  <a:t> </a:t>
                </a:r>
              </a:p>
            </p:txBody>
          </p:sp>
        </mc:Fallback>
      </mc:AlternateContent>
    </p:spTree>
    <p:extLst>
      <p:ext uri="{BB962C8B-B14F-4D97-AF65-F5344CB8AC3E}">
        <p14:creationId xmlns:p14="http://schemas.microsoft.com/office/powerpoint/2010/main" val="246035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899"/>
                <a:ext cx="10515600" cy="4738907"/>
              </a:xfrm>
            </p:spPr>
            <p:txBody>
              <a:bodyPr>
                <a:normAutofit fontScale="90000"/>
              </a:bodyPr>
              <a:lstStyle/>
              <a:p>
                <a:pPr algn="ctr"/>
                <a:r>
                  <a:rPr lang="en-US" dirty="0">
                    <a:solidFill>
                      <a:schemeClr val="bg1"/>
                    </a:solidFill>
                  </a:rPr>
                  <a:t>The maximum entropy distribution is obtained by maximizing </a:t>
                </a:r>
                <a:br>
                  <a:rPr lang="en-US" dirty="0">
                    <a:solidFill>
                      <a:schemeClr val="bg1"/>
                    </a:solidFill>
                  </a:rPr>
                </a:br>
                <a14:m>
                  <m:oMathPara xmlns:m="http://schemas.openxmlformats.org/officeDocument/2006/math">
                    <m:oMathParaPr>
                      <m:jc m:val="centerGroup"/>
                    </m:oMathParaPr>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𝑚𝑎𝑥</m:t>
                          </m:r>
                        </m:sub>
                      </m:sSub>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r>
                            <a:rPr lang="en-US" i="1">
                              <a:solidFill>
                                <a:schemeClr val="bg1"/>
                              </a:solidFill>
                              <a:latin typeface="Cambria Math" panose="02040503050406030204" pitchFamily="18" charset="0"/>
                            </a:rPr>
                            <m:t>𝔼</m:t>
                          </m:r>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d>
                        </m:e>
                      </m:nary>
                    </m:oMath>
                  </m:oMathPara>
                </a14:m>
                <a:br>
                  <a:rPr lang="en-US" dirty="0">
                    <a:solidFill>
                      <a:schemeClr val="bg1"/>
                    </a:solidFill>
                  </a:rPr>
                </a:br>
                <a:br>
                  <a:rPr lang="en-US" dirty="0">
                    <a:solidFill>
                      <a:schemeClr val="bg1"/>
                    </a:solidFill>
                  </a:rPr>
                </a:br>
                <a:r>
                  <a:rPr lang="en-US" dirty="0">
                    <a:solidFill>
                      <a:schemeClr val="bg1"/>
                    </a:solidFill>
                  </a:rPr>
                  <a:t>by setting:</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num>
                        <m:den>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den>
                      </m:f>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𝑍</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𝜆</m:t>
                                  </m:r>
                                </m:e>
                              </m:d>
                            </m:e>
                          </m:d>
                        </m:e>
                      </m:func>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0</m:t>
                              </m:r>
                            </m:sub>
                          </m:sSub>
                        </m:num>
                        <m:den>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den>
                      </m:f>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𝔼</m:t>
                      </m:r>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d>
                    </m:oMath>
                  </m:oMathPara>
                </a14:m>
                <a:br>
                  <a:rPr lang="en-US" dirty="0">
                    <a:solidFill>
                      <a:schemeClr val="bg1"/>
                    </a:solidFill>
                  </a:rPr>
                </a:br>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899"/>
                <a:ext cx="10515600" cy="4738907"/>
              </a:xfrm>
              <a:blipFill>
                <a:blip r:embed="rId3"/>
                <a:stretch>
                  <a:fillRect t="-36364" r="-2292" b="-5882"/>
                </a:stretch>
              </a:blipFill>
            </p:spPr>
            <p:txBody>
              <a:bodyPr/>
              <a:lstStyle/>
              <a:p>
                <a:r>
                  <a:rPr lang="en-US">
                    <a:noFill/>
                  </a:rPr>
                  <a:t> </a:t>
                </a:r>
              </a:p>
            </p:txBody>
          </p:sp>
        </mc:Fallback>
      </mc:AlternateContent>
    </p:spTree>
    <p:extLst>
      <p:ext uri="{BB962C8B-B14F-4D97-AF65-F5344CB8AC3E}">
        <p14:creationId xmlns:p14="http://schemas.microsoft.com/office/powerpoint/2010/main" val="3974911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899"/>
                <a:ext cx="10515600" cy="4738907"/>
              </a:xfrm>
            </p:spPr>
            <p:txBody>
              <a:bodyPr>
                <a:normAutofit fontScale="90000"/>
              </a:bodyPr>
              <a:lstStyle/>
              <a:p>
                <a:pPr/>
                <a:br>
                  <a:rPr lang="en-US" dirty="0">
                    <a:solidFill>
                      <a:schemeClr val="bg1"/>
                    </a:solidFill>
                  </a:rPr>
                </a:br>
                <a14:m>
                  <m:oMathPara xmlns:m="http://schemas.openxmlformats.org/officeDocument/2006/math">
                    <m:oMathParaPr>
                      <m:jc m:val="center"/>
                    </m:oMathParaPr>
                    <m:oMath xmlns:m="http://schemas.openxmlformats.org/officeDocument/2006/math">
                      <m:r>
                        <a:rPr lang="en-US" i="1">
                          <a:solidFill>
                            <a:schemeClr val="bg1"/>
                          </a:solidFill>
                          <a:latin typeface="Cambria Math" panose="02040503050406030204" pitchFamily="18" charset="0"/>
                        </a:rPr>
                        <m:t>𝔼</m:t>
                      </m:r>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𝜑</m:t>
                              </m:r>
                            </m:e>
                            <m:sub>
                              <m:r>
                                <a:rPr lang="en-US" i="1">
                                  <a:solidFill>
                                    <a:schemeClr val="bg1"/>
                                  </a:solidFill>
                                  <a:latin typeface="Cambria Math" panose="02040503050406030204" pitchFamily="18" charset="0"/>
                                </a:rPr>
                                <m:t>𝑖</m:t>
                              </m:r>
                            </m:sub>
                          </m:sSub>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e>
                          </m:d>
                        </m:e>
                      </m:d>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0</m:t>
                              </m:r>
                            </m:sub>
                          </m:sSub>
                        </m:num>
                        <m:den>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den>
                      </m:f>
                      <m:r>
                        <a:rPr lang="en-US" b="0" i="1" smtClean="0">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sub>
                      </m:sSub>
                    </m:oMath>
                    <m:oMath xmlns:m="http://schemas.openxmlformats.org/officeDocument/2006/math">
                      <m:r>
                        <a:rPr lang="en-US" b="0" i="1" smtClean="0">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sub>
                          </m:sSub>
                        </m:e>
                      </m:nary>
                    </m:oMath>
                  </m:oMathPara>
                </a14:m>
                <a:br>
                  <a:rPr lang="en-US" dirty="0">
                    <a:solidFill>
                      <a:schemeClr val="bg1"/>
                    </a:solidFill>
                  </a:rPr>
                </a:br>
                <a:r>
                  <a:rPr lang="en-US" dirty="0">
                    <a:solidFill>
                      <a:schemeClr val="bg1"/>
                    </a:solidFill>
                  </a:rPr>
                  <a:t>Taking the total differential results in the fundamental equation of thermodynamics</a:t>
                </a:r>
                <a:br>
                  <a:rPr lang="en-US" dirty="0">
                    <a:solidFill>
                      <a:schemeClr val="bg1"/>
                    </a:solidFill>
                  </a:rPr>
                </a:br>
                <a14:m>
                  <m:oMathPara xmlns:m="http://schemas.openxmlformats.org/officeDocument/2006/math">
                    <m:oMathParaPr>
                      <m:jc m:val="center"/>
                    </m:oMathParaPr>
                    <m:oMath xmlns:m="http://schemas.openxmlformats.org/officeDocument/2006/math">
                      <m:r>
                        <m:rPr>
                          <m:sty m:val="p"/>
                        </m:rPr>
                        <a:rPr lang="en-US" b="0" i="0" smtClean="0">
                          <a:solidFill>
                            <a:schemeClr val="bg1"/>
                          </a:solidFill>
                          <a:latin typeface="Cambria Math" panose="02040503050406030204" pitchFamily="18" charset="0"/>
                        </a:rPr>
                        <m:t>d</m:t>
                      </m:r>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=1</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r>
                            <a:rPr lang="en-US" b="0" i="1" smtClean="0">
                              <a:solidFill>
                                <a:schemeClr val="bg1"/>
                              </a:solidFill>
                              <a:latin typeface="Cambria Math" panose="02040503050406030204" pitchFamily="18" charset="0"/>
                            </a:rPr>
                            <m:t>𝑑</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sub>
                          </m:sSub>
                        </m:e>
                      </m:nary>
                    </m:oMath>
                  </m:oMathPara>
                </a14:m>
                <a:br>
                  <a:rPr lang="en-US" dirty="0">
                    <a:solidFill>
                      <a:schemeClr val="bg1"/>
                    </a:solidFill>
                  </a:rPr>
                </a:br>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899"/>
                <a:ext cx="10515600" cy="4738907"/>
              </a:xfrm>
              <a:blipFill>
                <a:blip r:embed="rId3"/>
                <a:stretch>
                  <a:fillRect l="-2051" t="-32353" b="-60963"/>
                </a:stretch>
              </a:blipFill>
            </p:spPr>
            <p:txBody>
              <a:bodyPr/>
              <a:lstStyle/>
              <a:p>
                <a:r>
                  <a:rPr lang="en-US">
                    <a:noFill/>
                  </a:rPr>
                  <a:t> </a:t>
                </a:r>
              </a:p>
            </p:txBody>
          </p:sp>
        </mc:Fallback>
      </mc:AlternateContent>
    </p:spTree>
    <p:extLst>
      <p:ext uri="{BB962C8B-B14F-4D97-AF65-F5344CB8AC3E}">
        <p14:creationId xmlns:p14="http://schemas.microsoft.com/office/powerpoint/2010/main" val="3228967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899"/>
                <a:ext cx="10515600" cy="4738907"/>
              </a:xfrm>
            </p:spPr>
            <p:txBody>
              <a:bodyPr>
                <a:normAutofit fontScale="90000"/>
              </a:bodyPr>
              <a:lstStyle/>
              <a:p>
                <a:pPr/>
                <a:br>
                  <a:rPr lang="en-US" dirty="0">
                    <a:solidFill>
                      <a:schemeClr val="bg1"/>
                    </a:solidFill>
                  </a:rPr>
                </a:br>
                <a:r>
                  <a:rPr lang="en-US" dirty="0">
                    <a:solidFill>
                      <a:schemeClr val="bg1"/>
                    </a:solidFill>
                  </a:rPr>
                  <a:t>Recalling entropy as being additive, the entropy of the individual,</a:t>
                </a:r>
                <a:br>
                  <a:rPr lang="en-US" i="1" dirty="0">
                    <a:solidFill>
                      <a:schemeClr val="bg1"/>
                    </a:solidFill>
                    <a:latin typeface="Cambria Math" panose="02040503050406030204" pitchFamily="18" charset="0"/>
                  </a:rPr>
                </a:br>
                <a14:m>
                  <m:oMathPara xmlns:m="http://schemas.openxmlformats.org/officeDocument/2006/math">
                    <m:oMathParaPr>
                      <m:jc m:val="center"/>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𝑠</m:t>
                          </m:r>
                        </m:e>
                        <m:sub>
                          <m:r>
                            <a:rPr lang="en-US" b="0" i="1" smtClean="0">
                              <a:solidFill>
                                <a:schemeClr val="bg1"/>
                              </a:solidFill>
                              <a:latin typeface="Cambria Math" panose="02040503050406030204" pitchFamily="18" charset="0"/>
                            </a:rPr>
                            <m:t>𝑖</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𝑗</m:t>
                          </m:r>
                        </m:sub>
                      </m:sSub>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𝑗</m:t>
                              </m:r>
                            </m:sub>
                          </m:sSub>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𝑗</m:t>
                              </m:r>
                            </m:sub>
                          </m:sSub>
                        </m:e>
                      </m:nary>
                    </m:oMath>
                  </m:oMathPara>
                </a14:m>
                <a:br>
                  <a:rPr lang="en-US" dirty="0">
                    <a:solidFill>
                      <a:schemeClr val="bg1"/>
                    </a:solidFill>
                  </a:rPr>
                </a:br>
                <a:r>
                  <a:rPr lang="en-US" dirty="0">
                    <a:solidFill>
                      <a:schemeClr val="bg1"/>
                    </a:solidFill>
                  </a:rPr>
                  <a:t>becomes for the group</a:t>
                </a:r>
                <a:br>
                  <a:rPr lang="en-US" dirty="0">
                    <a:solidFill>
                      <a:schemeClr val="bg1"/>
                    </a:solidFill>
                  </a:rPr>
                </a:br>
                <a14:m>
                  <m:oMathPara xmlns:m="http://schemas.openxmlformats.org/officeDocument/2006/math">
                    <m:oMathParaPr>
                      <m:jc m:val="center"/>
                    </m:oMathParaPr>
                    <m:oMath xmlns:m="http://schemas.openxmlformats.org/officeDocument/2006/math">
                      <m:r>
                        <a:rPr lang="en-US" b="0" i="1" smtClean="0">
                          <a:solidFill>
                            <a:schemeClr val="bg1"/>
                          </a:solidFill>
                          <a:latin typeface="Cambria Math" panose="02040503050406030204" pitchFamily="18" charset="0"/>
                        </a:rPr>
                        <m:t>𝑆</m:t>
                      </m:r>
                      <m:r>
                        <a:rPr lang="en-US" i="1">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m:rPr>
                              <m:brk/>
                            </m:rPr>
                            <a:rPr lang="en-US" b="0" i="1" smtClean="0">
                              <a:solidFill>
                                <a:schemeClr val="bg1"/>
                              </a:solidFill>
                              <a:latin typeface="Cambria Math" panose="02040503050406030204" pitchFamily="18" charset="0"/>
                            </a:rPr>
                            <m:t>𝑗</m:t>
                          </m:r>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1</m:t>
                          </m:r>
                        </m:sub>
                        <m:sup/>
                        <m:e>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𝑗</m:t>
                                  </m:r>
                                </m:sub>
                              </m:sSub>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𝑗</m:t>
                                  </m:r>
                                </m:sub>
                              </m:sSub>
                            </m:e>
                          </m:nary>
                        </m:e>
                      </m:nary>
                    </m:oMath>
                  </m:oMathPara>
                </a14:m>
                <a:br>
                  <a:rPr lang="en-US" dirty="0">
                    <a:solidFill>
                      <a:schemeClr val="bg1"/>
                    </a:solidFill>
                  </a:rPr>
                </a:br>
                <a:r>
                  <a:rPr lang="en-US" dirty="0">
                    <a:solidFill>
                      <a:schemeClr val="bg1"/>
                    </a:solidFill>
                  </a:rPr>
                  <a:t>Assuming Rawls’ veil of ignorance results in:</a:t>
                </a:r>
                <a:br>
                  <a:rPr lang="en-US" dirty="0">
                    <a:solidFill>
                      <a:schemeClr val="bg1"/>
                    </a:solidFill>
                  </a:rPr>
                </a:br>
                <a14:m>
                  <m:oMathPara xmlns:m="http://schemas.openxmlformats.org/officeDocument/2006/math">
                    <m:oMathParaPr>
                      <m:jc m:val="center"/>
                    </m:oMathParaPr>
                    <m:oMath xmlns:m="http://schemas.openxmlformats.org/officeDocument/2006/math">
                      <m:r>
                        <a:rPr lang="en-US" i="1">
                          <a:solidFill>
                            <a:schemeClr val="bg1"/>
                          </a:solidFill>
                          <a:latin typeface="Cambria Math" panose="02040503050406030204" pitchFamily="18" charset="0"/>
                        </a:rPr>
                        <m:t>𝑆</m:t>
                      </m:r>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𝑁</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𝑎</m:t>
                              </m:r>
                            </m:e>
                            <m:sub>
                              <m:r>
                                <a:rPr lang="en-US" i="1">
                                  <a:solidFill>
                                    <a:schemeClr val="bg1"/>
                                  </a:solidFill>
                                  <a:latin typeface="Cambria Math" panose="02040503050406030204" pitchFamily="18" charset="0"/>
                                </a:rPr>
                                <m:t>𝑖</m:t>
                              </m:r>
                            </m:sub>
                          </m:sSub>
                        </m:e>
                      </m:nary>
                      <m:r>
                        <a:rPr lang="en-US" b="0" i="1" smtClean="0">
                          <a:solidFill>
                            <a:schemeClr val="bg1"/>
                          </a:solidFill>
                          <a:latin typeface="Cambria Math" panose="02040503050406030204" pitchFamily="18" charset="0"/>
                        </a:rPr>
                        <m:t>=</m:t>
                      </m:r>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r>
                            <a:rPr lang="en-US" i="1">
                              <a:solidFill>
                                <a:schemeClr val="bg1"/>
                              </a:solidFill>
                              <a:latin typeface="Cambria Math" panose="02040503050406030204" pitchFamily="18" charset="0"/>
                            </a:rPr>
                            <m:t>=0</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𝑖</m:t>
                              </m:r>
                            </m:sub>
                          </m:sSub>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𝐴</m:t>
                              </m:r>
                            </m:e>
                            <m:sub>
                              <m:r>
                                <a:rPr lang="en-US" i="1">
                                  <a:solidFill>
                                    <a:schemeClr val="bg1"/>
                                  </a:solidFill>
                                  <a:latin typeface="Cambria Math" panose="02040503050406030204" pitchFamily="18" charset="0"/>
                                </a:rPr>
                                <m:t>𝑖</m:t>
                              </m:r>
                            </m:sub>
                          </m:sSub>
                        </m:e>
                      </m:nary>
                    </m:oMath>
                  </m:oMathPara>
                </a14:m>
                <a:br>
                  <a:rPr lang="en-US" dirty="0">
                    <a:solidFill>
                      <a:schemeClr val="bg1"/>
                    </a:solidFill>
                  </a:rPr>
                </a:br>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899"/>
                <a:ext cx="10515600" cy="4738907"/>
              </a:xfrm>
              <a:blipFill>
                <a:blip r:embed="rId3"/>
                <a:stretch>
                  <a:fillRect l="-2051" t="-47326" r="-1809" b="-75134"/>
                </a:stretch>
              </a:blipFill>
            </p:spPr>
            <p:txBody>
              <a:bodyPr/>
              <a:lstStyle/>
              <a:p>
                <a:r>
                  <a:rPr lang="en-US">
                    <a:noFill/>
                  </a:rPr>
                  <a:t> </a:t>
                </a:r>
              </a:p>
            </p:txBody>
          </p:sp>
        </mc:Fallback>
      </mc:AlternateContent>
    </p:spTree>
    <p:extLst>
      <p:ext uri="{BB962C8B-B14F-4D97-AF65-F5344CB8AC3E}">
        <p14:creationId xmlns:p14="http://schemas.microsoft.com/office/powerpoint/2010/main" val="5195723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Statistical mechanics and the laws of thermodynamics are not consequences of the nature of matter but are derived properties of the statistics we use to describe our phenomenological observations.</a:t>
            </a:r>
          </a:p>
        </p:txBody>
      </p:sp>
    </p:spTree>
    <p:extLst>
      <p:ext uri="{BB962C8B-B14F-4D97-AF65-F5344CB8AC3E}">
        <p14:creationId xmlns:p14="http://schemas.microsoft.com/office/powerpoint/2010/main" val="1003452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pPr algn="ctr"/>
            <a:r>
              <a:rPr lang="en-US" dirty="0">
                <a:solidFill>
                  <a:schemeClr val="bg1"/>
                </a:solidFill>
              </a:rPr>
              <a:t>Under special circumstances as a result of significant work , e.g. quantum statistical mechanics, we can begin to make more accurate predictions.</a:t>
            </a:r>
          </a:p>
        </p:txBody>
      </p:sp>
    </p:spTree>
    <p:extLst>
      <p:ext uri="{BB962C8B-B14F-4D97-AF65-F5344CB8AC3E}">
        <p14:creationId xmlns:p14="http://schemas.microsoft.com/office/powerpoint/2010/main" val="2019489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6713316" y="1485900"/>
            <a:ext cx="4925993" cy="3886200"/>
          </a:xfrm>
        </p:spPr>
        <p:txBody>
          <a:bodyPr>
            <a:normAutofit fontScale="90000"/>
          </a:bodyPr>
          <a:lstStyle/>
          <a:p>
            <a:pPr algn="ctr"/>
            <a:r>
              <a:rPr lang="en-US" dirty="0">
                <a:solidFill>
                  <a:schemeClr val="bg1"/>
                </a:solidFill>
              </a:rPr>
              <a:t>Income distribution measures relative value of economic contribution (utility) of individuals as judged by the entire population</a:t>
            </a:r>
          </a:p>
        </p:txBody>
      </p:sp>
      <p:pic>
        <p:nvPicPr>
          <p:cNvPr id="3074" name="Picture 2" descr="The poverty curve from two humps to one. ( via Gates Foundation)">
            <a:extLst>
              <a:ext uri="{FF2B5EF4-FFF2-40B4-BE49-F238E27FC236}">
                <a16:creationId xmlns:a16="http://schemas.microsoft.com/office/drawing/2014/main" id="{5AA35CE9-54FA-CC47-BFEB-8E243D195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288" y="1010212"/>
            <a:ext cx="6102446" cy="483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527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6713316" y="1485900"/>
            <a:ext cx="4925993" cy="3886200"/>
          </a:xfrm>
        </p:spPr>
        <p:txBody>
          <a:bodyPr>
            <a:normAutofit/>
          </a:bodyPr>
          <a:lstStyle/>
          <a:p>
            <a:pPr algn="ctr"/>
            <a:r>
              <a:rPr lang="en-US" dirty="0">
                <a:solidFill>
                  <a:schemeClr val="bg1"/>
                </a:solidFill>
              </a:rPr>
              <a:t>This corresponds directly to their ability to interact with the world</a:t>
            </a:r>
          </a:p>
        </p:txBody>
      </p:sp>
      <p:pic>
        <p:nvPicPr>
          <p:cNvPr id="3074" name="Picture 2" descr="The poverty curve from two humps to one. ( via Gates Foundation)">
            <a:extLst>
              <a:ext uri="{FF2B5EF4-FFF2-40B4-BE49-F238E27FC236}">
                <a16:creationId xmlns:a16="http://schemas.microsoft.com/office/drawing/2014/main" id="{5AA35CE9-54FA-CC47-BFEB-8E243D195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288" y="1010212"/>
            <a:ext cx="6102446" cy="483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529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6713316" y="1485900"/>
            <a:ext cx="4925993" cy="3886200"/>
          </a:xfrm>
        </p:spPr>
        <p:txBody>
          <a:bodyPr>
            <a:normAutofit/>
          </a:bodyPr>
          <a:lstStyle/>
          <a:p>
            <a:pPr algn="ctr"/>
            <a:r>
              <a:rPr lang="en-US" dirty="0">
                <a:solidFill>
                  <a:schemeClr val="bg1"/>
                </a:solidFill>
              </a:rPr>
              <a:t>The income distribution is lognormal</a:t>
            </a:r>
          </a:p>
        </p:txBody>
      </p:sp>
      <p:pic>
        <p:nvPicPr>
          <p:cNvPr id="3074" name="Picture 2" descr="The poverty curve from two humps to one. ( via Gates Foundation)">
            <a:extLst>
              <a:ext uri="{FF2B5EF4-FFF2-40B4-BE49-F238E27FC236}">
                <a16:creationId xmlns:a16="http://schemas.microsoft.com/office/drawing/2014/main" id="{5AA35CE9-54FA-CC47-BFEB-8E243D195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288" y="1010212"/>
            <a:ext cx="6102446" cy="483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18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14:m>
                  <m:oMathPara xmlns:m="http://schemas.openxmlformats.org/officeDocument/2006/math">
                    <m:oMathParaPr>
                      <m:jc m:val="centerGroup"/>
                    </m:oMathParaPr>
                    <m:oMath xmlns:m="http://schemas.openxmlformats.org/officeDocument/2006/math">
                      <m:r>
                        <a:rPr lang="en-US" i="1" smtClean="0">
                          <a:solidFill>
                            <a:schemeClr val="bg1"/>
                          </a:solidFill>
                          <a:latin typeface="Cambria Math" panose="02040503050406030204" pitchFamily="18" charset="0"/>
                        </a:rPr>
                        <m:t>𝜑</m:t>
                      </m:r>
                      <m:d>
                        <m:dPr>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m>
                            <m:mPr>
                              <m:mcs>
                                <m:mc>
                                  <m:mcPr>
                                    <m:count m:val="1"/>
                                    <m:mcJc m:val="center"/>
                                  </m:mcPr>
                                </m:mc>
                              </m:mcs>
                              <m:ctrlPr>
                                <a:rPr lang="en-US" i="1">
                                  <a:solidFill>
                                    <a:schemeClr val="bg1"/>
                                  </a:solidFill>
                                  <a:latin typeface="Cambria Math" panose="02040503050406030204" pitchFamily="18" charset="0"/>
                                </a:rPr>
                              </m:ctrlPr>
                            </m:mPr>
                            <m:mr>
                              <m:e>
                                <m:r>
                                  <a:rPr lang="en-US" i="1">
                                    <a:solidFill>
                                      <a:schemeClr val="bg1"/>
                                    </a:solidFill>
                                    <a:latin typeface="Cambria Math" panose="02040503050406030204" pitchFamily="18" charset="0"/>
                                  </a:rPr>
                                  <m:t>1</m:t>
                                </m:r>
                              </m:e>
                            </m:mr>
                            <m:mr>
                              <m:e>
                                <m:r>
                                  <m:rPr>
                                    <m:sty m:val="p"/>
                                  </m:rPr>
                                  <a:rPr lang="en-US">
                                    <a:solidFill>
                                      <a:schemeClr val="bg1"/>
                                    </a:solidFill>
                                    <a:latin typeface="Cambria Math" panose="02040503050406030204" pitchFamily="18" charset="0"/>
                                  </a:rPr>
                                  <m:t>ln</m:t>
                                </m:r>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𝑢</m:t>
                                </m:r>
                                <m:r>
                                  <a:rPr lang="en-US" i="1">
                                    <a:solidFill>
                                      <a:schemeClr val="bg1"/>
                                    </a:solidFill>
                                    <a:latin typeface="Cambria Math" panose="02040503050406030204" pitchFamily="18" charset="0"/>
                                  </a:rPr>
                                  <m:t>)</m:t>
                                </m:r>
                              </m:e>
                            </m:mr>
                            <m:m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m:t>
                                    </m:r>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e>
                                    </m:func>
                                    <m:r>
                                      <a:rPr lang="en-US" i="1">
                                        <a:solidFill>
                                          <a:schemeClr val="bg1"/>
                                        </a:solidFill>
                                        <a:latin typeface="Cambria Math" panose="02040503050406030204" pitchFamily="18" charset="0"/>
                                      </a:rPr>
                                      <m:t>)</m:t>
                                    </m:r>
                                  </m:e>
                                  <m:sup>
                                    <m:r>
                                      <a:rPr lang="en-US" i="1">
                                        <a:solidFill>
                                          <a:schemeClr val="bg1"/>
                                        </a:solidFill>
                                        <a:latin typeface="Cambria Math" panose="02040503050406030204" pitchFamily="18" charset="0"/>
                                      </a:rPr>
                                      <m:t>2</m:t>
                                    </m:r>
                                  </m:sup>
                                </m:sSup>
                              </m:e>
                            </m:mr>
                          </m:m>
                        </m:e>
                      </m:d>
                    </m:oMath>
                  </m:oMathPara>
                </a14:m>
                <a:br>
                  <a:rPr lang="en-US" dirty="0">
                    <a:solidFill>
                      <a:schemeClr val="bg1"/>
                    </a:solidFill>
                  </a:rPr>
                </a:br>
                <a:r>
                  <a:rPr lang="en-US" dirty="0">
                    <a:solidFill>
                      <a:schemeClr val="bg1"/>
                    </a:solidFill>
                  </a:rPr>
                  <a:t>The constraints are:</a:t>
                </a:r>
                <a:br>
                  <a:rPr lang="en-US" dirty="0">
                    <a:solidFill>
                      <a:schemeClr val="bg1"/>
                    </a:solidFill>
                  </a:rPr>
                </a:br>
                <a14:m>
                  <m:oMathPara xmlns:m="http://schemas.openxmlformats.org/officeDocument/2006/math">
                    <m:oMathParaPr>
                      <m:jc m:val="centerGroup"/>
                    </m:oMathParaPr>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0</m:t>
                          </m:r>
                        </m:sub>
                      </m:sSub>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𝜋</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2</m:t>
                                      </m:r>
                                    </m:sub>
                                  </m:sSub>
                                </m:den>
                              </m:f>
                            </m:e>
                          </m:d>
                        </m:e>
                      </m:func>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−1</m:t>
                                  </m:r>
                                </m:e>
                              </m:d>
                            </m:e>
                            <m:sup>
                              <m:r>
                                <a:rPr lang="en-US" i="1">
                                  <a:solidFill>
                                    <a:schemeClr val="bg1"/>
                                  </a:solidFill>
                                  <a:latin typeface="Cambria Math" panose="02040503050406030204" pitchFamily="18" charset="0"/>
                                </a:rPr>
                                <m:t>2</m:t>
                              </m:r>
                            </m:sup>
                          </m:sSup>
                        </m:num>
                        <m:den>
                          <m:r>
                            <a:rPr lang="en-US" i="1">
                              <a:solidFill>
                                <a:schemeClr val="bg1"/>
                              </a:solidFill>
                              <a:latin typeface="Cambria Math" panose="02040503050406030204" pitchFamily="18" charset="0"/>
                            </a:rPr>
                            <m:t>4</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2</m:t>
                              </m:r>
                            </m:sub>
                          </m:sSub>
                        </m:den>
                      </m:f>
                    </m:oMath>
                  </m:oMathPara>
                </a14:m>
                <a:br>
                  <a:rPr lang="en-US" dirty="0">
                    <a:solidFill>
                      <a:schemeClr val="bg1"/>
                    </a:solidFill>
                  </a:rPr>
                </a:br>
                <a:r>
                  <a:rPr lang="en-US" dirty="0">
                    <a:solidFill>
                      <a:schemeClr val="bg1"/>
                    </a:solidFill>
                  </a:rPr>
                  <a:t>and, </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𝔼</m:t>
                      </m:r>
                      <m:d>
                        <m:dPr>
                          <m:begChr m:val="["/>
                          <m:endChr m:val="]"/>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𝜑</m:t>
                          </m:r>
                          <m:d>
                            <m:dPr>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e>
                      </m:d>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m>
                            <m:mPr>
                              <m:mcs>
                                <m:mc>
                                  <m:mcPr>
                                    <m:count m:val="1"/>
                                    <m:mcJc m:val="center"/>
                                  </m:mcPr>
                                </m:mc>
                              </m:mcs>
                              <m:ctrlPr>
                                <a:rPr lang="en-US" i="1">
                                  <a:solidFill>
                                    <a:schemeClr val="bg1"/>
                                  </a:solidFill>
                                  <a:latin typeface="Cambria Math" panose="02040503050406030204" pitchFamily="18" charset="0"/>
                                </a:rPr>
                              </m:ctrlPr>
                            </m:mPr>
                            <m:mr>
                              <m:e>
                                <m:r>
                                  <a:rPr lang="en-US" i="1">
                                    <a:solidFill>
                                      <a:schemeClr val="bg1"/>
                                    </a:solidFill>
                                    <a:latin typeface="Cambria Math" panose="02040503050406030204" pitchFamily="18" charset="0"/>
                                  </a:rPr>
                                  <m:t>1</m:t>
                                </m:r>
                              </m:e>
                            </m:mr>
                            <m:mr>
                              <m:e>
                                <m:r>
                                  <a:rPr lang="en-US" i="1">
                                    <a:solidFill>
                                      <a:schemeClr val="bg1"/>
                                    </a:solidFill>
                                    <a:latin typeface="Cambria Math" panose="02040503050406030204" pitchFamily="18" charset="0"/>
                                  </a:rPr>
                                  <m:t>𝜇</m:t>
                                </m:r>
                              </m:e>
                            </m:mr>
                            <m:mr>
                              <m:e>
                                <m:sSup>
                                  <m:sSupPr>
                                    <m:ctrlPr>
                                      <a:rPr lang="en-US" i="1">
                                        <a:solidFill>
                                          <a:schemeClr val="bg1"/>
                                        </a:solidFill>
                                        <a:latin typeface="Cambria Math" panose="02040503050406030204" pitchFamily="18" charset="0"/>
                                      </a:rPr>
                                    </m:ctrlPr>
                                  </m:sSup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𝜇</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e>
                            </m:mr>
                          </m:m>
                        </m:e>
                      </m:d>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27036" b="-27687"/>
                </a:stretch>
              </a:blipFill>
            </p:spPr>
            <p:txBody>
              <a:bodyPr/>
              <a:lstStyle/>
              <a:p>
                <a:r>
                  <a:rPr lang="en-US">
                    <a:noFill/>
                  </a:rPr>
                  <a:t> </a:t>
                </a:r>
              </a:p>
            </p:txBody>
          </p:sp>
        </mc:Fallback>
      </mc:AlternateContent>
    </p:spTree>
    <p:extLst>
      <p:ext uri="{BB962C8B-B14F-4D97-AF65-F5344CB8AC3E}">
        <p14:creationId xmlns:p14="http://schemas.microsoft.com/office/powerpoint/2010/main" val="2038712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m:t>
                          </m:r>
                          <m:r>
                            <m:rPr>
                              <m:sty m:val="p"/>
                            </m:rPr>
                            <a:rPr lang="en-US">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0</m:t>
                          </m:r>
                        </m:sub>
                      </m:sSub>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m>
                            <m:mPr>
                              <m:mcs>
                                <m:mc>
                                  <m:mcPr>
                                    <m:count m:val="1"/>
                                    <m:mcJc m:val="center"/>
                                  </m:mcPr>
                                </m:mc>
                              </m:mcs>
                              <m:ctrlPr>
                                <a:rPr lang="en-US" i="1">
                                  <a:solidFill>
                                    <a:schemeClr val="bg1"/>
                                  </a:solidFill>
                                  <a:latin typeface="Cambria Math" panose="02040503050406030204" pitchFamily="18" charset="0"/>
                                </a:rPr>
                              </m:ctrlPr>
                            </m:mPr>
                            <m:mr>
                              <m:e>
                                <m:r>
                                  <a:rPr lang="en-US" i="1">
                                    <a:solidFill>
                                      <a:schemeClr val="bg1"/>
                                    </a:solidFill>
                                    <a:latin typeface="Cambria Math" panose="02040503050406030204" pitchFamily="18" charset="0"/>
                                  </a:rPr>
                                  <m:t>1</m:t>
                                </m:r>
                              </m:e>
                            </m:mr>
                            <m:m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1</m:t>
                                        </m:r>
                                      </m:sub>
                                    </m:sSub>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2</m:t>
                                        </m:r>
                                      </m:sub>
                                    </m:sSub>
                                  </m:den>
                                </m:f>
                              </m:e>
                            </m:mr>
                            <m:mr>
                              <m:e>
                                <m:f>
                                  <m:fPr>
                                    <m:ctrlPr>
                                      <a:rPr lang="en-US" i="1">
                                        <a:solidFill>
                                          <a:schemeClr val="bg1"/>
                                        </a:solidFill>
                                        <a:latin typeface="Cambria Math" panose="02040503050406030204" pitchFamily="18" charset="0"/>
                                      </a:rPr>
                                    </m:ctrlPr>
                                  </m:fPr>
                                  <m:num>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1</m:t>
                                                </m:r>
                                              </m:sub>
                                            </m:sSub>
                                            <m:r>
                                              <a:rPr lang="en-US" i="1">
                                                <a:solidFill>
                                                  <a:schemeClr val="bg1"/>
                                                </a:solidFill>
                                                <a:latin typeface="Cambria Math" panose="02040503050406030204" pitchFamily="18" charset="0"/>
                                              </a:rPr>
                                              <m:t>−1</m:t>
                                            </m:r>
                                          </m:e>
                                        </m:d>
                                      </m:e>
                                      <m:sup>
                                        <m:r>
                                          <a:rPr lang="en-US" i="1">
                                            <a:solidFill>
                                              <a:schemeClr val="bg1"/>
                                            </a:solidFill>
                                            <a:latin typeface="Cambria Math" panose="02040503050406030204" pitchFamily="18" charset="0"/>
                                          </a:rPr>
                                          <m:t>2</m:t>
                                        </m:r>
                                      </m:sup>
                                    </m:sSup>
                                  </m:num>
                                  <m:den>
                                    <m:r>
                                      <a:rPr lang="en-US" i="1">
                                        <a:solidFill>
                                          <a:schemeClr val="bg1"/>
                                        </a:solidFill>
                                        <a:latin typeface="Cambria Math" panose="02040503050406030204" pitchFamily="18" charset="0"/>
                                      </a:rPr>
                                      <m:t>4</m:t>
                                    </m:r>
                                    <m:sSubSup>
                                      <m:sSubSupPr>
                                        <m:ctrlPr>
                                          <a:rPr lang="en-US" i="1">
                                            <a:solidFill>
                                              <a:schemeClr val="bg1"/>
                                            </a:solidFill>
                                            <a:latin typeface="Cambria Math" panose="02040503050406030204" pitchFamily="18" charset="0"/>
                                          </a:rPr>
                                        </m:ctrlPr>
                                      </m:sSubSupPr>
                                      <m:e>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2</m:t>
                                        </m:r>
                                      </m:sub>
                                      <m:sup>
                                        <m:r>
                                          <a:rPr lang="en-US" i="1">
                                            <a:solidFill>
                                              <a:schemeClr val="bg1"/>
                                            </a:solidFill>
                                            <a:latin typeface="Cambria Math" panose="02040503050406030204" pitchFamily="18" charset="0"/>
                                          </a:rPr>
                                          <m:t>2</m:t>
                                        </m:r>
                                      </m:sup>
                                    </m:sSubSup>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𝜆</m:t>
                                        </m:r>
                                      </m:e>
                                      <m:sub>
                                        <m:r>
                                          <a:rPr lang="en-US" i="1">
                                            <a:solidFill>
                                              <a:schemeClr val="bg1"/>
                                            </a:solidFill>
                                            <a:latin typeface="Cambria Math" panose="02040503050406030204" pitchFamily="18" charset="0"/>
                                          </a:rPr>
                                          <m:t>2</m:t>
                                        </m:r>
                                      </m:sub>
                                    </m:sSub>
                                  </m:den>
                                </m:f>
                              </m:e>
                            </m:mr>
                          </m:m>
                        </m:e>
                      </m:d>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m>
                            <m:mPr>
                              <m:mcs>
                                <m:mc>
                                  <m:mcPr>
                                    <m:count m:val="1"/>
                                    <m:mcJc m:val="center"/>
                                  </m:mcPr>
                                </m:mc>
                              </m:mcs>
                              <m:ctrlPr>
                                <a:rPr lang="en-US" i="1">
                                  <a:solidFill>
                                    <a:schemeClr val="bg1"/>
                                  </a:solidFill>
                                  <a:latin typeface="Cambria Math" panose="02040503050406030204" pitchFamily="18" charset="0"/>
                                </a:rPr>
                              </m:ctrlPr>
                            </m:mPr>
                            <m:mr>
                              <m:e>
                                <m:r>
                                  <a:rPr lang="en-US" i="1">
                                    <a:solidFill>
                                      <a:schemeClr val="bg1"/>
                                    </a:solidFill>
                                    <a:latin typeface="Cambria Math" panose="02040503050406030204" pitchFamily="18" charset="0"/>
                                  </a:rPr>
                                  <m:t>1</m:t>
                                </m:r>
                              </m:e>
                            </m:mr>
                            <m:mr>
                              <m:e>
                                <m:r>
                                  <a:rPr lang="en-US" i="1">
                                    <a:solidFill>
                                      <a:schemeClr val="bg1"/>
                                    </a:solidFill>
                                    <a:latin typeface="Cambria Math" panose="02040503050406030204" pitchFamily="18" charset="0"/>
                                  </a:rPr>
                                  <m:t>𝜇</m:t>
                                </m:r>
                              </m:e>
                            </m:mr>
                            <m:mr>
                              <m:e>
                                <m:sSup>
                                  <m:sSupPr>
                                    <m:ctrlPr>
                                      <a:rPr lang="en-US" i="1">
                                        <a:solidFill>
                                          <a:schemeClr val="bg1"/>
                                        </a:solidFill>
                                        <a:latin typeface="Cambria Math" panose="02040503050406030204" pitchFamily="18" charset="0"/>
                                      </a:rPr>
                                    </m:ctrlPr>
                                  </m:sSupPr>
                                  <m:e>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𝜇</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e>
                            </m:mr>
                          </m:m>
                        </m:e>
                      </m:d>
                    </m:oMath>
                  </m:oMathPara>
                </a14:m>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660391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r>
                  <a:rPr lang="en-US" dirty="0">
                    <a:solidFill>
                      <a:schemeClr val="bg1"/>
                    </a:solidFill>
                  </a:rPr>
                  <a:t>Solving for the constraints results in:</a:t>
                </a:r>
                <a:br>
                  <a:rPr lang="en-US" dirty="0">
                    <a:solidFill>
                      <a:schemeClr val="bg1"/>
                    </a:solidFill>
                  </a:rPr>
                </a:b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𝜆</m:t>
                      </m:r>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m>
                            <m:mPr>
                              <m:mcs>
                                <m:mc>
                                  <m:mcPr>
                                    <m:count m:val="1"/>
                                    <m:mcJc m:val="center"/>
                                  </m:mcPr>
                                </m:mc>
                              </m:mcs>
                              <m:ctrlPr>
                                <a:rPr lang="en-US" i="1">
                                  <a:solidFill>
                                    <a:schemeClr val="bg1"/>
                                  </a:solidFill>
                                  <a:latin typeface="Cambria Math" panose="02040503050406030204" pitchFamily="18" charset="0"/>
                                </a:rPr>
                              </m:ctrlPr>
                            </m:mPr>
                            <m:m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r>
                                  <m:rPr>
                                    <m:sty m:val="p"/>
                                  </m:rPr>
                                  <a:rPr lang="en-US">
                                    <a:solidFill>
                                      <a:schemeClr val="bg1"/>
                                    </a:solidFill>
                                    <a:latin typeface="Cambria Math" panose="02040503050406030204" pitchFamily="18" charset="0"/>
                                  </a:rPr>
                                  <m:t>ln</m:t>
                                </m:r>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e>
                            </m:mr>
                            <m:mr>
                              <m:e>
                                <m:r>
                                  <a:rPr lang="en-US" i="1">
                                    <a:solidFill>
                                      <a:schemeClr val="bg1"/>
                                    </a:solidFill>
                                    <a:latin typeface="Cambria Math" panose="02040503050406030204" pitchFamily="18" charset="0"/>
                                  </a:rPr>
                                  <m:t>1−</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𝜇</m:t>
                                    </m:r>
                                  </m:num>
                                  <m:den>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den>
                                </m:f>
                              </m:e>
                            </m:mr>
                            <m:mr>
                              <m:e>
                                <m:f>
                                  <m:fPr>
                                    <m:type m:val="skw"/>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den>
                                </m:f>
                              </m:e>
                            </m:mr>
                          </m:m>
                        </m:e>
                      </m:d>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6189" b="-52117"/>
                </a:stretch>
              </a:blipFill>
            </p:spPr>
            <p:txBody>
              <a:bodyPr/>
              <a:lstStyle/>
              <a:p>
                <a:r>
                  <a:rPr lang="en-US">
                    <a:noFill/>
                  </a:rPr>
                  <a:t> </a:t>
                </a:r>
              </a:p>
            </p:txBody>
          </p:sp>
        </mc:Fallback>
      </mc:AlternateContent>
    </p:spTree>
    <p:extLst>
      <p:ext uri="{BB962C8B-B14F-4D97-AF65-F5344CB8AC3E}">
        <p14:creationId xmlns:p14="http://schemas.microsoft.com/office/powerpoint/2010/main" val="25896918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r>
                  <a:rPr lang="en-US" dirty="0">
                    <a:solidFill>
                      <a:schemeClr val="bg1"/>
                    </a:solidFill>
                  </a:rPr>
                  <a:t>Recalling,</a:t>
                </a:r>
                <a:br>
                  <a:rPr lang="en-US" dirty="0">
                    <a:solidFill>
                      <a:schemeClr val="bg1"/>
                    </a:solidFill>
                  </a:rPr>
                </a:br>
                <a14:m>
                  <m:oMathPara xmlns:m="http://schemas.openxmlformats.org/officeDocument/2006/math">
                    <m:oMathParaPr>
                      <m:jc m:val="centerGroup"/>
                    </m:oMathParaPr>
                    <m:oMath xmlns:m="http://schemas.openxmlformats.org/officeDocument/2006/math">
                      <m:d>
                        <m:dPr>
                          <m:begChr m:val="〈"/>
                          <m:endChr m:val="〉"/>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𝜇</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num>
                            <m:den>
                              <m:r>
                                <a:rPr lang="en-US" i="1">
                                  <a:solidFill>
                                    <a:schemeClr val="bg1"/>
                                  </a:solidFill>
                                  <a:latin typeface="Cambria Math" panose="02040503050406030204" pitchFamily="18" charset="0"/>
                                </a:rPr>
                                <m:t>2</m:t>
                              </m:r>
                            </m:den>
                          </m:f>
                        </m:sup>
                      </m:sSup>
                    </m:oMath>
                  </m:oMathPara>
                </a14:m>
                <a:br>
                  <a:rPr lang="en-US" dirty="0">
                    <a:solidFill>
                      <a:schemeClr val="bg1"/>
                    </a:solidFill>
                  </a:rPr>
                </a:br>
                <a:r>
                  <a:rPr lang="en-US" dirty="0">
                    <a:solidFill>
                      <a:schemeClr val="bg1"/>
                    </a:solidFill>
                  </a:rPr>
                  <a:t>The entropy becomes,</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r>
                                <a:rPr lang="en-US" i="1">
                                  <a:solidFill>
                                    <a:schemeClr val="bg1"/>
                                  </a:solidFill>
                                  <a:latin typeface="Cambria Math" panose="02040503050406030204" pitchFamily="18" charset="0"/>
                                </a:rPr>
                                <m:t>𝑒</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sup>
                              </m:sSup>
                            </m:e>
                          </m:d>
                        </m:e>
                      </m:func>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𝛼</m:t>
                      </m:r>
                      <m:r>
                        <a:rPr lang="en-US" i="1">
                          <a:solidFill>
                            <a:schemeClr val="bg1"/>
                          </a:solidFill>
                          <a:latin typeface="Cambria Math" panose="02040503050406030204" pitchFamily="18" charset="0"/>
                        </a:rPr>
                        <m:t> </m:t>
                      </m:r>
                      <m:r>
                        <m:rPr>
                          <m:sty m:val="p"/>
                        </m:rPr>
                        <a:rPr lang="en-US">
                          <a:solidFill>
                            <a:schemeClr val="bg1"/>
                          </a:solidFill>
                          <a:latin typeface="Cambria Math" panose="02040503050406030204" pitchFamily="18" charset="0"/>
                        </a:rPr>
                        <m:t>ln</m:t>
                      </m:r>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r>
                        <a:rPr lang="en-US" i="1">
                          <a:solidFill>
                            <a:schemeClr val="bg1"/>
                          </a:solidFill>
                          <a:latin typeface="Cambria Math" panose="02040503050406030204" pitchFamily="18" charset="0"/>
                        </a:rPr>
                        <m:t>)</m:t>
                      </m:r>
                    </m:oMath>
                  </m:oMathPara>
                </a14:m>
                <a:br>
                  <a:rPr lang="en-US" dirty="0">
                    <a:solidFill>
                      <a:schemeClr val="bg1"/>
                    </a:solidFill>
                  </a:rPr>
                </a:br>
                <a:r>
                  <a:rPr lang="en-US" dirty="0">
                    <a:solidFill>
                      <a:schemeClr val="bg1"/>
                    </a:solidFill>
                  </a:rPr>
                  <a:t>Where </a:t>
                </a:r>
                <a14:m>
                  <m:oMath xmlns:m="http://schemas.openxmlformats.org/officeDocument/2006/math">
                    <m:r>
                      <a:rPr lang="en-US" i="1">
                        <a:solidFill>
                          <a:schemeClr val="bg1"/>
                        </a:solidFill>
                        <a:latin typeface="Cambria Math" panose="02040503050406030204" pitchFamily="18" charset="0"/>
                      </a:rPr>
                      <m:t>𝛼</m:t>
                    </m:r>
                  </m:oMath>
                </a14:m>
                <a:r>
                  <a:rPr lang="en-US" dirty="0">
                    <a:solidFill>
                      <a:schemeClr val="bg1"/>
                    </a:solidFill>
                  </a:rPr>
                  <a:t> is determined through the law of fluctuations by,</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𝑠</m:t>
                          </m:r>
                        </m:num>
                        <m:den>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m:t>
                              </m:r>
                              <m:d>
                                <m:dPr>
                                  <m:begChr m:val="〈"/>
                                  <m:endChr m:val="〉"/>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e>
                            <m:sup>
                              <m:r>
                                <a:rPr lang="en-US" i="1">
                                  <a:solidFill>
                                    <a:schemeClr val="bg1"/>
                                  </a:solidFill>
                                  <a:latin typeface="Cambria Math" panose="02040503050406030204" pitchFamily="18" charset="0"/>
                                </a:rPr>
                                <m:t>2</m:t>
                              </m:r>
                            </m:sup>
                          </m:sSup>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𝛼</m:t>
                          </m:r>
                        </m:num>
                        <m:den>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𝑢</m:t>
                                  </m:r>
                                </m:e>
                              </m:d>
                            </m:e>
                            <m:sup>
                              <m:r>
                                <a:rPr lang="en-US" i="1">
                                  <a:solidFill>
                                    <a:schemeClr val="bg1"/>
                                  </a:solidFill>
                                  <a:latin typeface="Cambria Math" panose="02040503050406030204" pitchFamily="18" charset="0"/>
                                </a:rPr>
                                <m:t>2</m:t>
                              </m:r>
                            </m:sup>
                          </m:sSup>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𝑉𝑎𝑟</m:t>
                          </m:r>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𝑢</m:t>
                          </m:r>
                          <m:r>
                            <a:rPr lang="en-US" i="1">
                              <a:solidFill>
                                <a:schemeClr val="bg1"/>
                              </a:solidFill>
                              <a:latin typeface="Cambria Math" panose="02040503050406030204" pitchFamily="18" charset="0"/>
                            </a:rPr>
                            <m:t>)</m:t>
                          </m:r>
                        </m:den>
                      </m:f>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23453" b="-25081"/>
                </a:stretch>
              </a:blipFill>
            </p:spPr>
            <p:txBody>
              <a:bodyPr/>
              <a:lstStyle/>
              <a:p>
                <a:r>
                  <a:rPr lang="en-US">
                    <a:noFill/>
                  </a:rPr>
                  <a:t> </a:t>
                </a:r>
              </a:p>
            </p:txBody>
          </p:sp>
        </mc:Fallback>
      </mc:AlternateContent>
    </p:spTree>
    <p:extLst>
      <p:ext uri="{BB962C8B-B14F-4D97-AF65-F5344CB8AC3E}">
        <p14:creationId xmlns:p14="http://schemas.microsoft.com/office/powerpoint/2010/main" val="2121288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br>
                  <a:rPr lang="en-US" dirty="0">
                    <a:solidFill>
                      <a:schemeClr val="bg1"/>
                    </a:solidFill>
                  </a:rPr>
                </a:br>
                <a:r>
                  <a:rPr lang="en-US" dirty="0">
                    <a:solidFill>
                      <a:schemeClr val="bg1"/>
                    </a:solidFill>
                  </a:rPr>
                  <a:t>Looking at the extrema,</a:t>
                </a:r>
                <a:br>
                  <a:rPr lang="en-US" dirty="0">
                    <a:solidFill>
                      <a:schemeClr val="bg1"/>
                    </a:solidFill>
                  </a:rPr>
                </a:br>
                <a14:m>
                  <m:oMathPara xmlns:m="http://schemas.openxmlformats.org/officeDocument/2006/math">
                    <m:oMathParaPr>
                      <m:jc m:val="centerGroup"/>
                    </m:oMathParaPr>
                    <m:oMath xmlns:m="http://schemas.openxmlformats.org/officeDocument/2006/math">
                      <m:func>
                        <m:funcPr>
                          <m:ctrlPr>
                            <a:rPr lang="en-US" i="1" smtClean="0">
                              <a:solidFill>
                                <a:schemeClr val="bg1"/>
                              </a:solidFill>
                              <a:latin typeface="Cambria Math" panose="02040503050406030204" pitchFamily="18" charset="0"/>
                            </a:rPr>
                          </m:ctrlPr>
                        </m:funcPr>
                        <m:fName>
                          <m:limLow>
                            <m:limLowPr>
                              <m:ctrlPr>
                                <a:rPr lang="en-US" i="1" smtClean="0">
                                  <a:solidFill>
                                    <a:schemeClr val="bg1"/>
                                  </a:solidFill>
                                  <a:latin typeface="Cambria Math" panose="02040503050406030204" pitchFamily="18" charset="0"/>
                                </a:rPr>
                              </m:ctrlPr>
                            </m:limLowPr>
                            <m:e>
                              <m:r>
                                <m:rPr>
                                  <m:sty m:val="p"/>
                                </m:rPr>
                                <a:rPr lang="en-US" i="0" smtClean="0">
                                  <a:solidFill>
                                    <a:schemeClr val="bg1"/>
                                  </a:solidFill>
                                  <a:latin typeface="Cambria Math" panose="02040503050406030204" pitchFamily="18" charset="0"/>
                                </a:rPr>
                                <m:t>lim</m:t>
                              </m:r>
                            </m:e>
                            <m:lim>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r>
                                <a:rPr lang="en-US" i="1" smtClean="0">
                                  <a:solidFill>
                                    <a:schemeClr val="bg1"/>
                                  </a:solidFill>
                                  <a:latin typeface="Cambria Math" panose="02040503050406030204" pitchFamily="18" charset="0"/>
                                </a:rPr>
                                <m:t>→∞</m:t>
                              </m:r>
                            </m:lim>
                          </m:limLow>
                        </m:fName>
                        <m:e>
                          <m:r>
                            <a:rPr lang="en-US" b="0" i="1" smtClean="0">
                              <a:solidFill>
                                <a:schemeClr val="bg1"/>
                              </a:solidFill>
                              <a:latin typeface="Cambria Math" panose="02040503050406030204" pitchFamily="18" charset="0"/>
                            </a:rPr>
                            <m:t>𝑠</m:t>
                          </m:r>
                        </m:e>
                      </m:func>
                      <m:r>
                        <a:rPr lang="en-US"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m:t>
                      </m:r>
                      <m:func>
                        <m:funcPr>
                          <m:ctrlPr>
                            <a:rPr lang="en-US" i="1">
                              <a:solidFill>
                                <a:schemeClr val="bg1"/>
                              </a:solidFill>
                              <a:latin typeface="Cambria Math" panose="02040503050406030204" pitchFamily="18" charset="0"/>
                            </a:rPr>
                          </m:ctrlPr>
                        </m:funcPr>
                        <m:fName>
                          <m:limLow>
                            <m:limLowPr>
                              <m:ctrlPr>
                                <a:rPr lang="en-US" i="1">
                                  <a:solidFill>
                                    <a:schemeClr val="bg1"/>
                                  </a:solidFill>
                                  <a:latin typeface="Cambria Math" panose="02040503050406030204" pitchFamily="18" charset="0"/>
                                </a:rPr>
                              </m:ctrlPr>
                            </m:limLowPr>
                            <m:e>
                              <m:r>
                                <m:rPr>
                                  <m:sty m:val="p"/>
                                </m:rPr>
                                <a:rPr lang="en-US">
                                  <a:solidFill>
                                    <a:schemeClr val="bg1"/>
                                  </a:solidFill>
                                  <a:latin typeface="Cambria Math" panose="02040503050406030204" pitchFamily="18" charset="0"/>
                                </a:rPr>
                                <m:t>lim</m:t>
                              </m:r>
                            </m:e>
                            <m:lim>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0</m:t>
                              </m:r>
                            </m:lim>
                          </m:limLow>
                        </m:fName>
                        <m:e>
                          <m:r>
                            <a:rPr lang="en-US" i="1">
                              <a:solidFill>
                                <a:schemeClr val="bg1"/>
                              </a:solidFill>
                              <a:latin typeface="Cambria Math" panose="02040503050406030204" pitchFamily="18" charset="0"/>
                            </a:rPr>
                            <m:t>𝑠</m:t>
                          </m:r>
                        </m:e>
                      </m:func>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m:t>
                      </m:r>
                    </m:oMath>
                  </m:oMathPara>
                </a14:m>
                <a:br>
                  <a:rPr lang="en-US" dirty="0">
                    <a:solidFill>
                      <a:schemeClr val="bg1"/>
                    </a:solidFill>
                  </a:rPr>
                </a:br>
                <a:r>
                  <a:rPr lang="en-US" dirty="0">
                    <a:solidFill>
                      <a:schemeClr val="bg1"/>
                    </a:solidFill>
                  </a:rPr>
                  <a:t>The first derivative shows a maxima at </a:t>
                </a:r>
                <a14:m>
                  <m:oMath xmlns:m="http://schemas.openxmlformats.org/officeDocument/2006/math">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1</m:t>
                    </m:r>
                  </m:oMath>
                </a14:m>
                <a:r>
                  <a:rPr lang="en-US" dirty="0">
                    <a:solidFill>
                      <a:schemeClr val="bg1"/>
                    </a:solidFill>
                  </a:rPr>
                  <a:t> for a given </a:t>
                </a:r>
                <a14:m>
                  <m:oMath xmlns:m="http://schemas.openxmlformats.org/officeDocument/2006/math">
                    <m:d>
                      <m:dPr>
                        <m:begChr m:val="〈"/>
                        <m:endChr m:val="〉"/>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𝑢</m:t>
                        </m:r>
                      </m:e>
                    </m:d>
                  </m:oMath>
                </a14:m>
                <a:br>
                  <a:rPr lang="en-US" dirty="0">
                    <a:solidFill>
                      <a:schemeClr val="bg1"/>
                    </a:solidFill>
                  </a:rPr>
                </a:br>
                <a:br>
                  <a:rPr lang="en-US" dirty="0">
                    <a:solidFill>
                      <a:schemeClr val="bg1"/>
                    </a:solidFill>
                  </a:rPr>
                </a:br>
                <a14:m>
                  <m:oMathPara xmlns:m="http://schemas.openxmlformats.org/officeDocument/2006/math">
                    <m:oMathParaPr>
                      <m:jc m:val="centerGroup"/>
                    </m:oMathParaPr>
                    <m:oMath xmlns:m="http://schemas.openxmlformats.org/officeDocument/2006/math">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𝑠</m:t>
                          </m:r>
                        </m:num>
                        <m:den>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den>
                      </m:f>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sup>
                      </m:sSup>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1−</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e>
                      </m:d>
                      <m:r>
                        <a:rPr lang="en-US" i="1">
                          <a:solidFill>
                            <a:schemeClr val="bg1"/>
                          </a:solidFill>
                          <a:latin typeface="Cambria Math" panose="02040503050406030204" pitchFamily="18" charset="0"/>
                        </a:rPr>
                        <m:t>=0</m:t>
                      </m:r>
                    </m:oMath>
                  </m:oMathPara>
                </a14:m>
                <a:br>
                  <a:rPr lang="en-US" dirty="0">
                    <a:solidFill>
                      <a:schemeClr val="bg1"/>
                    </a:solidFill>
                  </a:rPr>
                </a:br>
                <a:br>
                  <a:rPr lang="en-US" dirty="0">
                    <a:solidFill>
                      <a:schemeClr val="bg1"/>
                    </a:solidFill>
                  </a:rPr>
                </a:br>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13355" r="-603"/>
                </a:stretch>
              </a:blipFill>
            </p:spPr>
            <p:txBody>
              <a:bodyPr/>
              <a:lstStyle/>
              <a:p>
                <a:r>
                  <a:rPr lang="en-US">
                    <a:noFill/>
                  </a:rPr>
                  <a:t> </a:t>
                </a:r>
              </a:p>
            </p:txBody>
          </p:sp>
        </mc:Fallback>
      </mc:AlternateContent>
    </p:spTree>
    <p:extLst>
      <p:ext uri="{BB962C8B-B14F-4D97-AF65-F5344CB8AC3E}">
        <p14:creationId xmlns:p14="http://schemas.microsoft.com/office/powerpoint/2010/main" val="40026901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What does this mean?</a:t>
            </a:r>
          </a:p>
        </p:txBody>
      </p:sp>
    </p:spTree>
    <p:extLst>
      <p:ext uri="{BB962C8B-B14F-4D97-AF65-F5344CB8AC3E}">
        <p14:creationId xmlns:p14="http://schemas.microsoft.com/office/powerpoint/2010/main" val="17695188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The entropy of the income distribution is maximized when </a:t>
                </a:r>
                <a14:m>
                  <m:oMath xmlns:m="http://schemas.openxmlformats.org/officeDocument/2006/math">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𝜎</m:t>
                        </m:r>
                      </m:e>
                      <m:sup>
                        <m:r>
                          <a:rPr lang="en-US" i="1">
                            <a:solidFill>
                              <a:schemeClr val="bg1"/>
                            </a:solidFill>
                            <a:latin typeface="Cambria Math" panose="02040503050406030204" pitchFamily="18" charset="0"/>
                          </a:rPr>
                          <m:t>2</m:t>
                        </m:r>
                      </m:sup>
                    </m:sSup>
                    <m:r>
                      <a:rPr lang="en-US" b="0" i="1" smtClean="0">
                        <a:solidFill>
                          <a:schemeClr val="bg1"/>
                        </a:solidFill>
                        <a:latin typeface="Cambria Math" panose="02040503050406030204" pitchFamily="18" charset="0"/>
                      </a:rPr>
                      <m:t>=1</m:t>
                    </m:r>
                  </m:oMath>
                </a14:m>
                <a:r>
                  <a:rPr lang="en-US" dirty="0">
                    <a:solidFill>
                      <a:schemeClr val="bg1"/>
                    </a:solidFill>
                  </a:rPr>
                  <a:t>. When the income distribution is flat </a:t>
                </a:r>
                <a14:m>
                  <m:oMath xmlns:m="http://schemas.openxmlformats.org/officeDocument/2006/math">
                    <m:r>
                      <a:rPr lang="en-US" b="0" i="1" smtClean="0">
                        <a:solidFill>
                          <a:schemeClr val="bg1"/>
                        </a:solidFill>
                        <a:latin typeface="Cambria Math" panose="02040503050406030204" pitchFamily="18" charset="0"/>
                      </a:rPr>
                      <m:t>𝐺𝑖𝑛𝑖</m:t>
                    </m:r>
                    <m:r>
                      <a:rPr lang="en-US" b="0" i="1" smtClean="0">
                        <a:solidFill>
                          <a:schemeClr val="bg1"/>
                        </a:solidFill>
                        <a:latin typeface="Cambria Math" panose="02040503050406030204" pitchFamily="18" charset="0"/>
                      </a:rPr>
                      <m:t>=0</m:t>
                    </m:r>
                  </m:oMath>
                </a14:m>
                <a:r>
                  <a:rPr lang="en-US" dirty="0">
                    <a:solidFill>
                      <a:schemeClr val="bg1"/>
                    </a:solidFill>
                  </a:rPr>
                  <a:t> the entropy is </a:t>
                </a:r>
                <a14:m>
                  <m:oMath xmlns:m="http://schemas.openxmlformats.org/officeDocument/2006/math">
                    <m:r>
                      <a:rPr lang="en-US" i="1">
                        <a:solidFill>
                          <a:schemeClr val="bg1"/>
                        </a:solidFill>
                        <a:latin typeface="Cambria Math" panose="02040503050406030204" pitchFamily="18" charset="0"/>
                      </a:rPr>
                      <m:t>−∞</m:t>
                    </m:r>
                  </m:oMath>
                </a14:m>
                <a:r>
                  <a:rPr lang="en-US" dirty="0">
                    <a:solidFill>
                      <a:schemeClr val="bg1"/>
                    </a:solidFill>
                  </a:rPr>
                  <a:t> </a:t>
                </a: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292"/>
                </a:stretch>
              </a:blipFill>
            </p:spPr>
            <p:txBody>
              <a:bodyPr/>
              <a:lstStyle/>
              <a:p>
                <a:r>
                  <a:rPr lang="en-US">
                    <a:noFill/>
                  </a:rPr>
                  <a:t> </a:t>
                </a:r>
              </a:p>
            </p:txBody>
          </p:sp>
        </mc:Fallback>
      </mc:AlternateContent>
    </p:spTree>
    <p:extLst>
      <p:ext uri="{BB962C8B-B14F-4D97-AF65-F5344CB8AC3E}">
        <p14:creationId xmlns:p14="http://schemas.microsoft.com/office/powerpoint/2010/main" val="33435189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What is entropy?</a:t>
            </a:r>
          </a:p>
        </p:txBody>
      </p:sp>
    </p:spTree>
    <p:extLst>
      <p:ext uri="{BB962C8B-B14F-4D97-AF65-F5344CB8AC3E}">
        <p14:creationId xmlns:p14="http://schemas.microsoft.com/office/powerpoint/2010/main" val="28229880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If entropy always increases globally, what is its nature?</a:t>
            </a:r>
          </a:p>
        </p:txBody>
      </p:sp>
    </p:spTree>
    <p:extLst>
      <p:ext uri="{BB962C8B-B14F-4D97-AF65-F5344CB8AC3E}">
        <p14:creationId xmlns:p14="http://schemas.microsoft.com/office/powerpoint/2010/main" val="14675937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Is it disorder?</a:t>
            </a:r>
            <a:br>
              <a:rPr lang="en-US" dirty="0">
                <a:solidFill>
                  <a:schemeClr val="bg1"/>
                </a:solidFill>
              </a:rPr>
            </a:br>
            <a:r>
              <a:rPr lang="en-US" dirty="0">
                <a:solidFill>
                  <a:schemeClr val="bg1"/>
                </a:solidFill>
              </a:rPr>
              <a:t>Is it missing information?</a:t>
            </a:r>
            <a:br>
              <a:rPr lang="en-US" dirty="0">
                <a:solidFill>
                  <a:schemeClr val="bg1"/>
                </a:solidFill>
              </a:rPr>
            </a:br>
            <a:r>
              <a:rPr lang="en-US" dirty="0">
                <a:solidFill>
                  <a:schemeClr val="bg1"/>
                </a:solidFill>
              </a:rPr>
              <a:t>Is it the invisible hand?</a:t>
            </a:r>
            <a:br>
              <a:rPr lang="en-US" dirty="0">
                <a:solidFill>
                  <a:schemeClr val="bg1"/>
                </a:solidFill>
              </a:rPr>
            </a:br>
            <a:r>
              <a:rPr lang="en-US" dirty="0">
                <a:solidFill>
                  <a:schemeClr val="bg1"/>
                </a:solidFill>
              </a:rPr>
              <a:t>or</a:t>
            </a:r>
            <a:br>
              <a:rPr lang="en-US" dirty="0">
                <a:solidFill>
                  <a:schemeClr val="bg1"/>
                </a:solidFill>
              </a:rPr>
            </a:br>
            <a:r>
              <a:rPr lang="en-US" dirty="0">
                <a:solidFill>
                  <a:schemeClr val="bg1"/>
                </a:solidFill>
              </a:rPr>
              <a:t>Is it complexity?</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8492430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“As it is the power of exchanging that gives occasion to the division of </a:t>
            </a:r>
            <a:r>
              <a:rPr lang="en-US" dirty="0" err="1">
                <a:solidFill>
                  <a:schemeClr val="bg1"/>
                </a:solidFill>
              </a:rPr>
              <a:t>labour</a:t>
            </a:r>
            <a:r>
              <a:rPr lang="en-US" dirty="0">
                <a:solidFill>
                  <a:schemeClr val="bg1"/>
                </a:solidFill>
              </a:rPr>
              <a:t>, so the extent of the division must always be limited by the extent of that power… [–] by the extent of the market.”  – Adam Smith</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8686155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We need to answer a teleological question, How do we use entropy in economics? Is it a good or bad? </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29322442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If the nature of the universe is to maximize entropy, who are we to say that that is bad? If the nature of being is good then entropy maximization is aligned with that good.</a:t>
            </a:r>
          </a:p>
        </p:txBody>
      </p:sp>
    </p:spTree>
    <p:extLst>
      <p:ext uri="{BB962C8B-B14F-4D97-AF65-F5344CB8AC3E}">
        <p14:creationId xmlns:p14="http://schemas.microsoft.com/office/powerpoint/2010/main" val="38243912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7935003" y="1485900"/>
                <a:ext cx="3418797" cy="3886200"/>
              </a:xfrm>
            </p:spPr>
            <p:txBody>
              <a:bodyPr>
                <a:normAutofit/>
              </a:bodyPr>
              <a:lstStyle/>
              <a:p>
                <a:r>
                  <a:rPr lang="en-US" dirty="0">
                    <a:solidFill>
                      <a:schemeClr val="bg1"/>
                    </a:solidFill>
                  </a:rPr>
                  <a:t>Gini is 0.531 when </a:t>
                </a:r>
                <a14:m>
                  <m:oMath xmlns:m="http://schemas.openxmlformats.org/officeDocument/2006/math">
                    <m:sSup>
                      <m:sSupPr>
                        <m:ctrlPr>
                          <a:rPr lang="en-US" i="1" smtClean="0">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𝜎</m:t>
                        </m:r>
                      </m:e>
                      <m:sup>
                        <m:r>
                          <a:rPr lang="en-US" b="0" i="1" smtClean="0">
                            <a:solidFill>
                              <a:schemeClr val="bg1"/>
                            </a:solidFill>
                            <a:latin typeface="Cambria Math" panose="02040503050406030204" pitchFamily="18" charset="0"/>
                            <a:ea typeface="Cambria Math" panose="02040503050406030204" pitchFamily="18" charset="0"/>
                          </a:rPr>
                          <m:t>2</m:t>
                        </m:r>
                      </m:sup>
                    </m:sSup>
                    <m:r>
                      <a:rPr lang="en-US" b="0" i="1" smtClean="0">
                        <a:solidFill>
                          <a:schemeClr val="bg1"/>
                        </a:solidFill>
                        <a:latin typeface="Cambria Math" panose="02040503050406030204" pitchFamily="18" charset="0"/>
                        <a:ea typeface="Cambria Math" panose="02040503050406030204" pitchFamily="18" charset="0"/>
                      </a:rPr>
                      <m:t>=1</m:t>
                    </m:r>
                  </m:oMath>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7935003" y="1485900"/>
                <a:ext cx="3418797" cy="3886200"/>
              </a:xfrm>
              <a:blipFill>
                <a:blip r:embed="rId3"/>
                <a:stretch>
                  <a:fillRect l="-7037"/>
                </a:stretch>
              </a:blipFill>
            </p:spPr>
            <p:txBody>
              <a:bodyPr/>
              <a:lstStyle/>
              <a:p>
                <a:r>
                  <a:rPr lang="en-US">
                    <a:noFill/>
                  </a:rPr>
                  <a:t> </a:t>
                </a:r>
              </a:p>
            </p:txBody>
          </p:sp>
        </mc:Fallback>
      </mc:AlternateContent>
      <p:pic>
        <p:nvPicPr>
          <p:cNvPr id="4098" name="Picture 2">
            <a:extLst>
              <a:ext uri="{FF2B5EF4-FFF2-40B4-BE49-F238E27FC236}">
                <a16:creationId xmlns:a16="http://schemas.microsoft.com/office/drawing/2014/main" id="{F42AD817-A486-8945-8635-ED3BA2ED36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110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7950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7935003" y="1485900"/>
            <a:ext cx="3504562" cy="3886200"/>
          </a:xfrm>
        </p:spPr>
        <p:txBody>
          <a:bodyPr>
            <a:normAutofit/>
          </a:bodyPr>
          <a:lstStyle/>
          <a:p>
            <a:r>
              <a:rPr lang="en-US" dirty="0">
                <a:solidFill>
                  <a:schemeClr val="bg1"/>
                </a:solidFill>
              </a:rPr>
              <a:t>Redistributive taxes reduce the economy’s complexity</a:t>
            </a:r>
          </a:p>
        </p:txBody>
      </p:sp>
      <p:pic>
        <p:nvPicPr>
          <p:cNvPr id="4098" name="Picture 2">
            <a:extLst>
              <a:ext uri="{FF2B5EF4-FFF2-40B4-BE49-F238E27FC236}">
                <a16:creationId xmlns:a16="http://schemas.microsoft.com/office/drawing/2014/main" id="{F42AD817-A486-8945-8635-ED3BA2ED3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110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3517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r>
                  <a:rPr lang="en-US" dirty="0">
                    <a:solidFill>
                      <a:schemeClr val="bg1"/>
                    </a:solidFill>
                  </a:rPr>
                  <a:t>The multivariate lognormal is:</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𝑓</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𝑋</m:t>
                          </m:r>
                        </m:e>
                      </m:d>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ad>
                            <m:radPr>
                              <m:degHide m:val="on"/>
                              <m:ctrlPr>
                                <a:rPr lang="en-US" i="1">
                                  <a:solidFill>
                                    <a:schemeClr val="bg1"/>
                                  </a:solidFill>
                                  <a:latin typeface="Cambria Math" panose="02040503050406030204" pitchFamily="18" charset="0"/>
                                </a:rPr>
                              </m:ctrlPr>
                            </m:radPr>
                            <m:deg/>
                            <m:e>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e>
                                  </m:d>
                                </m:e>
                                <m:sup>
                                  <m:r>
                                    <a:rPr lang="en-US" i="1">
                                      <a:solidFill>
                                        <a:schemeClr val="bg1"/>
                                      </a:solidFill>
                                      <a:latin typeface="Cambria Math" panose="02040503050406030204" pitchFamily="18" charset="0"/>
                                    </a:rPr>
                                    <m:t>𝑘</m:t>
                                  </m:r>
                                </m:sup>
                              </m:sSup>
                              <m:d>
                                <m:dPr>
                                  <m:begChr m:val="|"/>
                                  <m:endChr m:val="|"/>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e>
                          </m:rad>
                          <m:nary>
                            <m:naryPr>
                              <m:chr m:val="∏"/>
                              <m:limLoc m:val="undOvr"/>
                              <m:supHide m:val="on"/>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𝑥</m:t>
                                  </m:r>
                                </m:e>
                                <m:sub>
                                  <m:r>
                                    <a:rPr lang="en-US" i="1">
                                      <a:solidFill>
                                        <a:schemeClr val="bg1"/>
                                      </a:solidFill>
                                      <a:latin typeface="Cambria Math" panose="02040503050406030204" pitchFamily="18" charset="0"/>
                                    </a:rPr>
                                    <m:t>𝑖</m:t>
                                  </m:r>
                                </m:sub>
                              </m:sSub>
                            </m:e>
                          </m:nary>
                        </m:den>
                      </m:f>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𝑋</m:t>
                                          </m:r>
                                        </m:e>
                                      </m:d>
                                    </m:e>
                                  </m:func>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𝜇</m:t>
                                  </m:r>
                                </m:e>
                              </m:d>
                            </m:e>
                            <m:sup>
                              <m:r>
                                <a:rPr lang="en-US" i="1">
                                  <a:solidFill>
                                    <a:schemeClr val="bg1"/>
                                  </a:solidFill>
                                  <a:latin typeface="Cambria Math" panose="02040503050406030204" pitchFamily="18" charset="0"/>
                                </a:rPr>
                                <m:t>𝑇</m:t>
                              </m:r>
                            </m:sup>
                          </m:sSup>
                          <m:sSup>
                            <m:sSupPr>
                              <m:ctrlPr>
                                <a:rPr lang="en-US" i="1">
                                  <a:solidFill>
                                    <a:schemeClr val="bg1"/>
                                  </a:solidFill>
                                  <a:latin typeface="Cambria Math" panose="02040503050406030204" pitchFamily="18" charset="0"/>
                                </a:rPr>
                              </m:ctrlPr>
                            </m:sSupPr>
                            <m:e>
                              <m:r>
                                <m:rPr>
                                  <m:sty m:val="p"/>
                                </m:rPr>
                                <a:rPr lang="en-US">
                                  <a:solidFill>
                                    <a:schemeClr val="bg1"/>
                                  </a:solidFill>
                                  <a:latin typeface="Cambria Math" panose="02040503050406030204" pitchFamily="18" charset="0"/>
                                </a:rPr>
                                <m:t>Σ</m:t>
                              </m:r>
                            </m:e>
                            <m:sup>
                              <m:r>
                                <a:rPr lang="en-US" i="1">
                                  <a:solidFill>
                                    <a:schemeClr val="bg1"/>
                                  </a:solidFill>
                                  <a:latin typeface="Cambria Math" panose="02040503050406030204" pitchFamily="18" charset="0"/>
                                </a:rPr>
                                <m:t>−1</m:t>
                              </m:r>
                            </m:sup>
                          </m:sSup>
                          <m:d>
                            <m:dPr>
                              <m:ctrlPr>
                                <a:rPr lang="en-US" i="1">
                                  <a:solidFill>
                                    <a:schemeClr val="bg1"/>
                                  </a:solidFill>
                                  <a:latin typeface="Cambria Math" panose="02040503050406030204" pitchFamily="18" charset="0"/>
                                </a:rPr>
                              </m:ctrlPr>
                            </m:dPr>
                            <m:e>
                              <m:func>
                                <m:funcPr>
                                  <m:ctrlPr>
                                    <a:rPr lang="en-US" i="1">
                                      <a:solidFill>
                                        <a:schemeClr val="bg1"/>
                                      </a:solidFill>
                                      <a:latin typeface="Cambria Math" panose="02040503050406030204" pitchFamily="18" charset="0"/>
                                    </a:rPr>
                                  </m:ctrlPr>
                                </m:funcPr>
                                <m:fName>
                                  <m:r>
                                    <m:rPr>
                                      <m:sty m:val="p"/>
                                    </m:rPr>
                                    <a:rPr lang="en-US">
                                      <a:solidFill>
                                        <a:schemeClr val="bg1"/>
                                      </a:solidFill>
                                      <a:latin typeface="Cambria Math" panose="02040503050406030204" pitchFamily="18" charset="0"/>
                                    </a:rPr>
                                    <m:t>ln</m:t>
                                  </m:r>
                                </m:fName>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𝑋</m:t>
                                      </m:r>
                                    </m:e>
                                  </m:d>
                                </m:e>
                              </m:func>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𝜇</m:t>
                              </m:r>
                            </m:e>
                          </m:d>
                        </m:sup>
                      </m:sSup>
                    </m:oMath>
                  </m:oMathPara>
                </a14:m>
                <a:br>
                  <a:rPr lang="en-US" dirty="0">
                    <a:solidFill>
                      <a:schemeClr val="bg1"/>
                    </a:solidFill>
                  </a:rPr>
                </a:br>
                <a:r>
                  <a:rPr lang="en-US" dirty="0">
                    <a:solidFill>
                      <a:schemeClr val="bg1"/>
                    </a:solidFill>
                  </a:rPr>
                  <a:t>Following the same methodology of the univariate case, the entropy of the system is:</a:t>
                </a: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r="-2292"/>
                </a:stretch>
              </a:blipFill>
            </p:spPr>
            <p:txBody>
              <a:bodyPr/>
              <a:lstStyle/>
              <a:p>
                <a:r>
                  <a:rPr lang="en-US">
                    <a:noFill/>
                  </a:rPr>
                  <a:t> </a:t>
                </a:r>
              </a:p>
            </p:txBody>
          </p:sp>
        </mc:Fallback>
      </mc:AlternateContent>
    </p:spTree>
    <p:extLst>
      <p:ext uri="{BB962C8B-B14F-4D97-AF65-F5344CB8AC3E}">
        <p14:creationId xmlns:p14="http://schemas.microsoft.com/office/powerpoint/2010/main" val="7243604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r>
                        <m:rPr>
                          <m:sty m:val="p"/>
                        </m:rPr>
                        <a:rPr lang="en-US">
                          <a:solidFill>
                            <a:schemeClr val="bg1"/>
                          </a:solidFill>
                          <a:latin typeface="Cambria Math" panose="02040503050406030204" pitchFamily="18" charset="0"/>
                        </a:rPr>
                        <m:t>ln</m:t>
                      </m:r>
                      <m:d>
                        <m:dPr>
                          <m:begChr m:val="["/>
                          <m:endChr m:val="]"/>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r>
                                    <a:rPr lang="en-US" i="1">
                                      <a:solidFill>
                                        <a:schemeClr val="bg1"/>
                                      </a:solidFill>
                                      <a:latin typeface="Cambria Math" panose="02040503050406030204" pitchFamily="18" charset="0"/>
                                    </a:rPr>
                                    <m:t>𝑒</m:t>
                                  </m:r>
                                </m:e>
                              </m:d>
                            </m:e>
                            <m:sup>
                              <m:r>
                                <a:rPr lang="en-US" i="1">
                                  <a:solidFill>
                                    <a:schemeClr val="bg1"/>
                                  </a:solidFill>
                                  <a:latin typeface="Cambria Math" panose="02040503050406030204" pitchFamily="18" charset="0"/>
                                </a:rPr>
                                <m:t>𝑘</m:t>
                              </m:r>
                            </m:sup>
                          </m:sSup>
                          <m:d>
                            <m:dPr>
                              <m:begChr m:val="|"/>
                              <m:endChr m:val="|"/>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𝑇𝑟</m:t>
                              </m:r>
                              <m:d>
                                <m:dPr>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up>
                          </m:sSup>
                        </m:e>
                      </m:d>
                      <m:r>
                        <a:rPr lang="en-US" i="1">
                          <a:solidFill>
                            <a:schemeClr val="bg1"/>
                          </a:solidFill>
                          <a:latin typeface="Cambria Math" panose="02040503050406030204" pitchFamily="18" charset="0"/>
                        </a:rPr>
                        <m:t>+</m:t>
                      </m:r>
                      <m:nary>
                        <m:naryPr>
                          <m:chr m:val="∑"/>
                          <m:limLoc m:val="undOvr"/>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r>
                            <a:rPr lang="en-US" i="1">
                              <a:solidFill>
                                <a:schemeClr val="bg1"/>
                              </a:solidFill>
                              <a:latin typeface="Cambria Math" panose="02040503050406030204" pitchFamily="18" charset="0"/>
                            </a:rPr>
                            <m:t>𝑘</m:t>
                          </m:r>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𝛼</m:t>
                              </m:r>
                            </m:e>
                            <m:sub>
                              <m:r>
                                <a:rPr lang="en-US" i="1">
                                  <a:solidFill>
                                    <a:schemeClr val="bg1"/>
                                  </a:solidFill>
                                  <a:latin typeface="Cambria Math" panose="02040503050406030204" pitchFamily="18" charset="0"/>
                                </a:rPr>
                                <m:t>𝑖</m:t>
                              </m:r>
                            </m:sub>
                          </m:sSub>
                          <m:r>
                            <m:rPr>
                              <m:sty m:val="p"/>
                            </m:rPr>
                            <a:rPr lang="en-US">
                              <a:solidFill>
                                <a:schemeClr val="bg1"/>
                              </a:solidFill>
                              <a:latin typeface="Cambria Math" panose="02040503050406030204" pitchFamily="18" charset="0"/>
                            </a:rPr>
                            <m:t>ln</m:t>
                          </m:r>
                          <m:d>
                            <m:dPr>
                              <m:ctrlPr>
                                <a:rPr lang="en-US" i="1">
                                  <a:solidFill>
                                    <a:schemeClr val="bg1"/>
                                  </a:solidFill>
                                  <a:latin typeface="Cambria Math" panose="02040503050406030204" pitchFamily="18" charset="0"/>
                                </a:rPr>
                              </m:ctrlPr>
                            </m:dPr>
                            <m:e>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𝑥</m:t>
                                      </m:r>
                                    </m:e>
                                    <m:sub>
                                      <m:r>
                                        <a:rPr lang="en-US" i="1">
                                          <a:solidFill>
                                            <a:schemeClr val="bg1"/>
                                          </a:solidFill>
                                          <a:latin typeface="Cambria Math" panose="02040503050406030204" pitchFamily="18" charset="0"/>
                                        </a:rPr>
                                        <m:t>𝑖</m:t>
                                      </m:r>
                                    </m:sub>
                                  </m:sSub>
                                </m:e>
                              </m:d>
                            </m:e>
                          </m:d>
                        </m:e>
                      </m:nary>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t="-31596" b="-60261"/>
                </a:stretch>
              </a:blipFill>
            </p:spPr>
            <p:txBody>
              <a:bodyPr/>
              <a:lstStyle/>
              <a:p>
                <a:r>
                  <a:rPr lang="en-US">
                    <a:noFill/>
                  </a:rPr>
                  <a:t> </a:t>
                </a:r>
              </a:p>
            </p:txBody>
          </p:sp>
        </mc:Fallback>
      </mc:AlternateContent>
    </p:spTree>
    <p:extLst>
      <p:ext uri="{BB962C8B-B14F-4D97-AF65-F5344CB8AC3E}">
        <p14:creationId xmlns:p14="http://schemas.microsoft.com/office/powerpoint/2010/main" val="23695874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r>
                        <m:rPr>
                          <m:sty m:val="p"/>
                        </m:rPr>
                        <a:rPr lang="en-US">
                          <a:solidFill>
                            <a:schemeClr val="bg1"/>
                          </a:solidFill>
                          <a:latin typeface="Cambria Math" panose="02040503050406030204" pitchFamily="18" charset="0"/>
                        </a:rPr>
                        <m:t>ln</m:t>
                      </m:r>
                      <m:d>
                        <m:dPr>
                          <m:begChr m:val="["/>
                          <m:endChr m:val="]"/>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r>
                                    <a:rPr lang="en-US" i="1">
                                      <a:solidFill>
                                        <a:schemeClr val="bg1"/>
                                      </a:solidFill>
                                      <a:latin typeface="Cambria Math" panose="02040503050406030204" pitchFamily="18" charset="0"/>
                                    </a:rPr>
                                    <m:t>𝑒</m:t>
                                  </m:r>
                                </m:e>
                              </m:d>
                            </m:e>
                            <m:sup>
                              <m:r>
                                <a:rPr lang="en-US" i="1">
                                  <a:solidFill>
                                    <a:schemeClr val="bg1"/>
                                  </a:solidFill>
                                  <a:latin typeface="Cambria Math" panose="02040503050406030204" pitchFamily="18" charset="0"/>
                                </a:rPr>
                                <m:t>𝑘</m:t>
                              </m:r>
                            </m:sup>
                          </m:sSup>
                          <m:d>
                            <m:dPr>
                              <m:begChr m:val="|"/>
                              <m:endChr m:val="|"/>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𝑇𝑟</m:t>
                              </m:r>
                              <m:d>
                                <m:dPr>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up>
                          </m:sSup>
                        </m:e>
                      </m:d>
                      <m:r>
                        <a:rPr lang="en-US" i="1">
                          <a:solidFill>
                            <a:schemeClr val="bg1"/>
                          </a:solidFill>
                          <a:latin typeface="Cambria Math" panose="02040503050406030204" pitchFamily="18" charset="0"/>
                        </a:rPr>
                        <m:t>+</m:t>
                      </m:r>
                      <m:nary>
                        <m:naryPr>
                          <m:chr m:val="∑"/>
                          <m:limLoc m:val="undOvr"/>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r>
                            <a:rPr lang="en-US" i="1">
                              <a:solidFill>
                                <a:schemeClr val="bg1"/>
                              </a:solidFill>
                              <a:latin typeface="Cambria Math" panose="02040503050406030204" pitchFamily="18" charset="0"/>
                            </a:rPr>
                            <m:t>𝑘</m:t>
                          </m:r>
                        </m:sup>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𝛼</m:t>
                              </m:r>
                            </m:e>
                            <m:sub>
                              <m:r>
                                <a:rPr lang="en-US" i="1">
                                  <a:solidFill>
                                    <a:schemeClr val="bg1"/>
                                  </a:solidFill>
                                  <a:latin typeface="Cambria Math" panose="02040503050406030204" pitchFamily="18" charset="0"/>
                                </a:rPr>
                                <m:t>𝑖</m:t>
                              </m:r>
                            </m:sub>
                          </m:sSub>
                          <m:r>
                            <m:rPr>
                              <m:sty m:val="p"/>
                            </m:rPr>
                            <a:rPr lang="en-US">
                              <a:solidFill>
                                <a:schemeClr val="bg1"/>
                              </a:solidFill>
                              <a:latin typeface="Cambria Math" panose="02040503050406030204" pitchFamily="18" charset="0"/>
                            </a:rPr>
                            <m:t>ln</m:t>
                          </m:r>
                          <m:d>
                            <m:dPr>
                              <m:ctrlPr>
                                <a:rPr lang="en-US" i="1">
                                  <a:solidFill>
                                    <a:schemeClr val="bg1"/>
                                  </a:solidFill>
                                  <a:latin typeface="Cambria Math" panose="02040503050406030204" pitchFamily="18" charset="0"/>
                                </a:rPr>
                              </m:ctrlPr>
                            </m:dPr>
                            <m:e>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𝑥</m:t>
                                      </m:r>
                                    </m:e>
                                    <m:sub>
                                      <m:r>
                                        <a:rPr lang="en-US" i="1">
                                          <a:solidFill>
                                            <a:schemeClr val="bg1"/>
                                          </a:solidFill>
                                          <a:latin typeface="Cambria Math" panose="02040503050406030204" pitchFamily="18" charset="0"/>
                                        </a:rPr>
                                        <m:t>𝑖</m:t>
                                      </m:r>
                                    </m:sub>
                                  </m:sSub>
                                </m:e>
                              </m:d>
                            </m:e>
                          </m:d>
                        </m:e>
                      </m:nary>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t="-31596" b="-6026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9F53E5C6-7187-B145-9B4C-567E4EC0E143}"/>
              </a:ext>
            </a:extLst>
          </p:cNvPr>
          <p:cNvSpPr txBox="1"/>
          <p:nvPr/>
        </p:nvSpPr>
        <p:spPr>
          <a:xfrm>
            <a:off x="1813262" y="4610582"/>
            <a:ext cx="8565476"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This is the same form of a Cobb-Douglas Production Function for constant entropy.</a:t>
            </a:r>
          </a:p>
          <a:p>
            <a:pPr marL="285750" indent="-285750">
              <a:buFont typeface="Arial" panose="020B0604020202020204" pitchFamily="34" charset="0"/>
              <a:buChar char="•"/>
            </a:pPr>
            <a:r>
              <a:rPr lang="en-US" sz="2800" dirty="0">
                <a:solidFill>
                  <a:schemeClr val="bg1"/>
                </a:solidFill>
              </a:rPr>
              <a:t>This is the same form of an ideal gas equation of state.</a:t>
            </a:r>
          </a:p>
        </p:txBody>
      </p:sp>
    </p:spTree>
    <p:extLst>
      <p:ext uri="{BB962C8B-B14F-4D97-AF65-F5344CB8AC3E}">
        <p14:creationId xmlns:p14="http://schemas.microsoft.com/office/powerpoint/2010/main" val="2870270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r>
                  <a:rPr lang="en-US" dirty="0">
                    <a:solidFill>
                      <a:schemeClr val="bg1"/>
                    </a:solidFill>
                    <a:latin typeface="Cambria Math" panose="02040503050406030204" pitchFamily="18" charset="0"/>
                  </a:rPr>
                  <a:t>This is for the individual, to aggregate to the group is straight forward</a:t>
                </a:r>
                <a:br>
                  <a:rPr lang="en-US" dirty="0">
                    <a:solidFill>
                      <a:schemeClr val="bg1"/>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𝑠</m:t>
                          </m:r>
                        </m:e>
                        <m:sub>
                          <m:r>
                            <a:rPr lang="en-US" b="0" i="1" smtClean="0">
                              <a:solidFill>
                                <a:schemeClr val="bg1"/>
                              </a:solidFill>
                              <a:latin typeface="Cambria Math" panose="02040503050406030204" pitchFamily="18" charset="0"/>
                            </a:rPr>
                            <m:t>0</m:t>
                          </m:r>
                        </m:sub>
                      </m:sSub>
                      <m:r>
                        <a:rPr lang="en-US" b="0" i="0" smtClean="0">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1</m:t>
                          </m:r>
                        </m:num>
                        <m:den>
                          <m:r>
                            <a:rPr lang="en-US" i="1">
                              <a:solidFill>
                                <a:schemeClr val="bg1"/>
                              </a:solidFill>
                              <a:latin typeface="Cambria Math" panose="02040503050406030204" pitchFamily="18" charset="0"/>
                            </a:rPr>
                            <m:t>2</m:t>
                          </m:r>
                        </m:den>
                      </m:f>
                      <m:r>
                        <m:rPr>
                          <m:sty m:val="p"/>
                        </m:rPr>
                        <a:rPr lang="en-US">
                          <a:solidFill>
                            <a:schemeClr val="bg1"/>
                          </a:solidFill>
                          <a:latin typeface="Cambria Math" panose="02040503050406030204" pitchFamily="18" charset="0"/>
                        </a:rPr>
                        <m:t>ln</m:t>
                      </m:r>
                      <m:d>
                        <m:dPr>
                          <m:begChr m:val="["/>
                          <m:endChr m:val="]"/>
                          <m:ctrlPr>
                            <a:rPr lang="en-US" i="1">
                              <a:solidFill>
                                <a:schemeClr val="bg1"/>
                              </a:solidFill>
                              <a:latin typeface="Cambria Math" panose="02040503050406030204" pitchFamily="18" charset="0"/>
                            </a:rPr>
                          </m:ctrlPr>
                        </m:dPr>
                        <m:e>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2</m:t>
                                  </m:r>
                                  <m:r>
                                    <a:rPr lang="en-US" i="1">
                                      <a:solidFill>
                                        <a:schemeClr val="bg1"/>
                                      </a:solidFill>
                                      <a:latin typeface="Cambria Math" panose="02040503050406030204" pitchFamily="18" charset="0"/>
                                    </a:rPr>
                                    <m:t>𝜋</m:t>
                                  </m:r>
                                  <m:r>
                                    <a:rPr lang="en-US" i="1">
                                      <a:solidFill>
                                        <a:schemeClr val="bg1"/>
                                      </a:solidFill>
                                      <a:latin typeface="Cambria Math" panose="02040503050406030204" pitchFamily="18" charset="0"/>
                                    </a:rPr>
                                    <m:t>𝑒</m:t>
                                  </m:r>
                                </m:e>
                              </m:d>
                            </m:e>
                            <m:sup>
                              <m:r>
                                <a:rPr lang="en-US" i="1">
                                  <a:solidFill>
                                    <a:schemeClr val="bg1"/>
                                  </a:solidFill>
                                  <a:latin typeface="Cambria Math" panose="02040503050406030204" pitchFamily="18" charset="0"/>
                                </a:rPr>
                                <m:t>𝑘</m:t>
                              </m:r>
                            </m:sup>
                          </m:sSup>
                          <m:d>
                            <m:dPr>
                              <m:begChr m:val="|"/>
                              <m:endChr m:val="|"/>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𝑒</m:t>
                              </m:r>
                            </m:e>
                            <m:sup>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𝑇𝑟</m:t>
                              </m:r>
                              <m:d>
                                <m:dPr>
                                  <m:ctrlPr>
                                    <a:rPr lang="en-US" i="1">
                                      <a:solidFill>
                                        <a:schemeClr val="bg1"/>
                                      </a:solidFill>
                                      <a:latin typeface="Cambria Math" panose="02040503050406030204" pitchFamily="18" charset="0"/>
                                    </a:rPr>
                                  </m:ctrlPr>
                                </m:dPr>
                                <m:e>
                                  <m:r>
                                    <m:rPr>
                                      <m:sty m:val="p"/>
                                    </m:rPr>
                                    <a:rPr lang="en-US">
                                      <a:solidFill>
                                        <a:schemeClr val="bg1"/>
                                      </a:solidFill>
                                      <a:latin typeface="Cambria Math" panose="02040503050406030204" pitchFamily="18" charset="0"/>
                                    </a:rPr>
                                    <m:t>Σ</m:t>
                                  </m:r>
                                </m:e>
                              </m:d>
                            </m:sup>
                          </m:sSup>
                        </m:e>
                      </m:d>
                      <m:r>
                        <a:rPr lang="en-US" b="0" i="1" smtClean="0">
                          <a:solidFill>
                            <a:schemeClr val="bg1"/>
                          </a:solidFill>
                          <a:latin typeface="Cambria Math" panose="02040503050406030204" pitchFamily="18" charset="0"/>
                        </a:rPr>
                        <m:t>, </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e>
                        <m:sub>
                          <m:r>
                            <a:rPr lang="en-US" b="0" i="1" smtClean="0">
                              <a:solidFill>
                                <a:schemeClr val="bg1"/>
                              </a:solidFill>
                              <a:latin typeface="Cambria Math" panose="02040503050406030204" pitchFamily="18" charset="0"/>
                            </a:rPr>
                            <m:t>0</m:t>
                          </m:r>
                        </m:sub>
                      </m:sSub>
                      <m:r>
                        <a:rPr lang="en-US" b="0" i="1" smtClean="0">
                          <a:solidFill>
                            <a:schemeClr val="bg1"/>
                          </a:solidFill>
                          <a:latin typeface="Cambria Math" panose="02040503050406030204" pitchFamily="18" charset="0"/>
                        </a:rPr>
                        <m:t>=1</m:t>
                      </m:r>
                    </m:oMath>
                  </m:oMathPara>
                </a14:m>
                <a:br>
                  <a:rPr lang="en-US" i="1" dirty="0">
                    <a:solidFill>
                      <a:schemeClr val="bg1"/>
                    </a:solidFill>
                    <a:latin typeface="Cambria Math" panose="02040503050406030204" pitchFamily="18" charset="0"/>
                  </a:rPr>
                </a:br>
                <a:br>
                  <a:rPr lang="en-US" i="1" dirty="0">
                    <a:solidFill>
                      <a:schemeClr val="bg1"/>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𝑁</m:t>
                      </m:r>
                      <m:r>
                        <a:rPr lang="en-US" i="1">
                          <a:solidFill>
                            <a:schemeClr val="bg1"/>
                          </a:solidFill>
                          <a:latin typeface="Cambria Math" panose="02040503050406030204" pitchFamily="18" charset="0"/>
                        </a:rPr>
                        <m:t>𝑠</m:t>
                      </m:r>
                      <m:r>
                        <a:rPr lang="en-US" b="0" i="1" smtClean="0">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0</m:t>
                          </m:r>
                        </m:sub>
                      </m:sSub>
                      <m:r>
                        <a:rPr lang="en-US" i="1">
                          <a:solidFill>
                            <a:schemeClr val="bg1"/>
                          </a:solidFill>
                          <a:latin typeface="Cambria Math" panose="02040503050406030204" pitchFamily="18" charset="0"/>
                        </a:rPr>
                        <m:t>=</m:t>
                      </m:r>
                      <m:nary>
                        <m:naryPr>
                          <m:chr m:val="∑"/>
                          <m:limLoc m:val="undOvr"/>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r>
                            <a:rPr lang="en-US" i="1">
                              <a:solidFill>
                                <a:schemeClr val="bg1"/>
                              </a:solidFill>
                              <a:latin typeface="Cambria Math" panose="02040503050406030204" pitchFamily="18" charset="0"/>
                            </a:rPr>
                            <m:t>𝑘</m:t>
                          </m:r>
                        </m:sup>
                        <m:e>
                          <m:r>
                            <a:rPr lang="en-US" b="0" i="1" smtClean="0">
                              <a:solidFill>
                                <a:schemeClr val="bg1"/>
                              </a:solidFill>
                              <a:latin typeface="Cambria Math" panose="02040503050406030204" pitchFamily="18" charset="0"/>
                            </a:rPr>
                            <m:t>𝑁</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𝛼</m:t>
                              </m:r>
                            </m:e>
                            <m:sub>
                              <m:r>
                                <a:rPr lang="en-US" i="1">
                                  <a:solidFill>
                                    <a:schemeClr val="bg1"/>
                                  </a:solidFill>
                                  <a:latin typeface="Cambria Math" panose="02040503050406030204" pitchFamily="18" charset="0"/>
                                </a:rPr>
                                <m:t>𝑖</m:t>
                              </m:r>
                            </m:sub>
                          </m:sSub>
                          <m:r>
                            <m:rPr>
                              <m:sty m:val="p"/>
                            </m:rPr>
                            <a:rPr lang="en-US">
                              <a:solidFill>
                                <a:schemeClr val="bg1"/>
                              </a:solidFill>
                              <a:latin typeface="Cambria Math" panose="02040503050406030204" pitchFamily="18" charset="0"/>
                            </a:rPr>
                            <m:t>ln</m:t>
                          </m:r>
                          <m:d>
                            <m:dPr>
                              <m:ctrlPr>
                                <a:rPr lang="en-US" i="1">
                                  <a:solidFill>
                                    <a:schemeClr val="bg1"/>
                                  </a:solidFill>
                                  <a:latin typeface="Cambria Math" panose="02040503050406030204" pitchFamily="18" charset="0"/>
                                </a:rPr>
                              </m:ctrlPr>
                            </m:dPr>
                            <m:e>
                              <m:f>
                                <m:fPr>
                                  <m:ctrlPr>
                                    <a:rPr lang="en-US" i="1" smtClean="0">
                                      <a:solidFill>
                                        <a:schemeClr val="bg1"/>
                                      </a:solidFill>
                                      <a:latin typeface="Cambria Math" panose="02040503050406030204" pitchFamily="18" charset="0"/>
                                    </a:rPr>
                                  </m:ctrlPr>
                                </m:fPr>
                                <m:num>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𝑋</m:t>
                                          </m:r>
                                        </m:e>
                                        <m:sub>
                                          <m:r>
                                            <a:rPr lang="en-US" i="1">
                                              <a:solidFill>
                                                <a:schemeClr val="bg1"/>
                                              </a:solidFill>
                                              <a:latin typeface="Cambria Math" panose="02040503050406030204" pitchFamily="18" charset="0"/>
                                            </a:rPr>
                                            <m:t>𝑖</m:t>
                                          </m:r>
                                        </m:sub>
                                      </m:sSub>
                                    </m:e>
                                  </m:d>
                                </m:num>
                                <m:den>
                                  <m:d>
                                    <m:dPr>
                                      <m:begChr m:val="〈"/>
                                      <m:endChr m:val="〉"/>
                                      <m:ctrlPr>
                                        <a:rPr lang="en-US" i="1">
                                          <a:solidFill>
                                            <a:schemeClr val="bg1"/>
                                          </a:solidFill>
                                          <a:latin typeface="Cambria Math" panose="02040503050406030204" pitchFamily="18" charset="0"/>
                                        </a:rPr>
                                      </m:ctrlPr>
                                    </m:dPr>
                                    <m:e>
                                      <m:sSub>
                                        <m:sSubPr>
                                          <m:ctrlPr>
                                            <a:rPr lang="en-US" i="1">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𝑋</m:t>
                                          </m:r>
                                        </m:e>
                                        <m:sub>
                                          <m:r>
                                            <a:rPr lang="en-US" i="1">
                                              <a:solidFill>
                                                <a:schemeClr val="bg1"/>
                                              </a:solidFill>
                                              <a:latin typeface="Cambria Math" panose="02040503050406030204" pitchFamily="18" charset="0"/>
                                            </a:rPr>
                                            <m:t>𝑖</m:t>
                                          </m:r>
                                          <m:r>
                                            <a:rPr lang="en-US" b="0" i="1" smtClean="0">
                                              <a:solidFill>
                                                <a:schemeClr val="bg1"/>
                                              </a:solidFill>
                                              <a:latin typeface="Cambria Math" panose="02040503050406030204" pitchFamily="18" charset="0"/>
                                            </a:rPr>
                                            <m:t>0</m:t>
                                          </m:r>
                                        </m:sub>
                                      </m:sSub>
                                    </m:e>
                                  </m:d>
                                </m:den>
                              </m:f>
                            </m:e>
                          </m:d>
                        </m:e>
                      </m:nary>
                      <m:r>
                        <a:rPr lang="en-US" b="0" i="1" smtClean="0">
                          <a:solidFill>
                            <a:schemeClr val="bg1"/>
                          </a:solidFill>
                          <a:latin typeface="Cambria Math" panose="02040503050406030204" pitchFamily="18" charset="0"/>
                        </a:rPr>
                        <m:t>−</m:t>
                      </m:r>
                      <m:nary>
                        <m:naryPr>
                          <m:chr m:val="∑"/>
                          <m:limLoc m:val="undOvr"/>
                          <m:ctrlPr>
                            <a:rPr lang="en-US" i="1">
                              <a:solidFill>
                                <a:schemeClr val="bg1"/>
                              </a:solidFill>
                              <a:latin typeface="Cambria Math" panose="02040503050406030204" pitchFamily="18" charset="0"/>
                            </a:rPr>
                          </m:ctrlPr>
                        </m:naryPr>
                        <m:sub>
                          <m:r>
                            <a:rPr lang="en-US" i="1">
                              <a:solidFill>
                                <a:schemeClr val="bg1"/>
                              </a:solidFill>
                              <a:latin typeface="Cambria Math" panose="02040503050406030204" pitchFamily="18" charset="0"/>
                            </a:rPr>
                            <m:t>𝑖</m:t>
                          </m:r>
                        </m:sub>
                        <m:sup>
                          <m:r>
                            <a:rPr lang="en-US" i="1">
                              <a:solidFill>
                                <a:schemeClr val="bg1"/>
                              </a:solidFill>
                              <a:latin typeface="Cambria Math" panose="02040503050406030204" pitchFamily="18" charset="0"/>
                            </a:rPr>
                            <m:t>𝑘</m:t>
                          </m:r>
                        </m:sup>
                        <m:e>
                          <m:r>
                            <a:rPr lang="en-US" b="0" i="1" smtClean="0">
                              <a:solidFill>
                                <a:schemeClr val="bg1"/>
                              </a:solidFill>
                              <a:latin typeface="Cambria Math" panose="02040503050406030204" pitchFamily="18" charset="0"/>
                            </a:rPr>
                            <m:t>𝑁</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𝛼</m:t>
                              </m:r>
                            </m:e>
                            <m:sub>
                              <m:r>
                                <a:rPr lang="en-US" i="1">
                                  <a:solidFill>
                                    <a:schemeClr val="bg1"/>
                                  </a:solidFill>
                                  <a:latin typeface="Cambria Math" panose="02040503050406030204" pitchFamily="18" charset="0"/>
                                </a:rPr>
                                <m:t>𝑖</m:t>
                              </m:r>
                            </m:sub>
                          </m:sSub>
                          <m:r>
                            <m:rPr>
                              <m:sty m:val="p"/>
                            </m:rPr>
                            <a:rPr lang="en-US">
                              <a:solidFill>
                                <a:schemeClr val="bg1"/>
                              </a:solidFill>
                              <a:latin typeface="Cambria Math" panose="02040503050406030204" pitchFamily="18" charset="0"/>
                            </a:rPr>
                            <m:t>ln</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𝑁</m:t>
                              </m:r>
                            </m:e>
                          </m:d>
                        </m:e>
                      </m:nary>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051" t="-9446" b="-83713"/>
                </a:stretch>
              </a:blipFill>
            </p:spPr>
            <p:txBody>
              <a:bodyPr/>
              <a:lstStyle/>
              <a:p>
                <a:r>
                  <a:rPr lang="en-US">
                    <a:noFill/>
                  </a:rPr>
                  <a:t> </a:t>
                </a:r>
              </a:p>
            </p:txBody>
          </p:sp>
        </mc:Fallback>
      </mc:AlternateContent>
    </p:spTree>
    <p:extLst>
      <p:ext uri="{BB962C8B-B14F-4D97-AF65-F5344CB8AC3E}">
        <p14:creationId xmlns:p14="http://schemas.microsoft.com/office/powerpoint/2010/main" val="25420682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r>
                  <a:rPr lang="en-US" dirty="0">
                    <a:solidFill>
                      <a:schemeClr val="bg1"/>
                    </a:solidFill>
                    <a:latin typeface="Cambria Math" panose="02040503050406030204" pitchFamily="18" charset="0"/>
                  </a:rPr>
                  <a:t>Focus on the bivariate case where </a:t>
                </a:r>
                <a14:m>
                  <m:oMath xmlns:m="http://schemas.openxmlformats.org/officeDocument/2006/math">
                    <m:r>
                      <a:rPr lang="en-US" i="1" dirty="0" smtClean="0">
                        <a:solidFill>
                          <a:schemeClr val="bg1"/>
                        </a:solidFill>
                        <a:latin typeface="Cambria Math" panose="02040503050406030204" pitchFamily="18" charset="0"/>
                      </a:rPr>
                      <m:t>𝑈</m:t>
                    </m:r>
                  </m:oMath>
                </a14:m>
                <a:r>
                  <a:rPr lang="en-US" dirty="0">
                    <a:solidFill>
                      <a:schemeClr val="bg1"/>
                    </a:solidFill>
                    <a:latin typeface="Cambria Math" panose="02040503050406030204" pitchFamily="18" charset="0"/>
                  </a:rPr>
                  <a:t> is the total income and </a:t>
                </a:r>
                <a14:m>
                  <m:oMath xmlns:m="http://schemas.openxmlformats.org/officeDocument/2006/math">
                    <m:r>
                      <a:rPr lang="en-US" i="1" dirty="0" smtClean="0">
                        <a:solidFill>
                          <a:schemeClr val="bg1"/>
                        </a:solidFill>
                        <a:latin typeface="Cambria Math" panose="02040503050406030204" pitchFamily="18" charset="0"/>
                      </a:rPr>
                      <m:t>𝑀</m:t>
                    </m:r>
                  </m:oMath>
                </a14:m>
                <a:r>
                  <a:rPr lang="en-US" dirty="0">
                    <a:solidFill>
                      <a:schemeClr val="bg1"/>
                    </a:solidFill>
                    <a:latin typeface="Cambria Math" panose="02040503050406030204" pitchFamily="18" charset="0"/>
                  </a:rPr>
                  <a:t> is the money supply.</a:t>
                </a:r>
                <a:br>
                  <a:rPr lang="en-US" i="1" dirty="0">
                    <a:solidFill>
                      <a:schemeClr val="bg1"/>
                    </a:solidFill>
                    <a:latin typeface="Cambria Math" panose="02040503050406030204" pitchFamily="18" charset="0"/>
                  </a:rPr>
                </a:br>
                <a:br>
                  <a:rPr lang="en-US" i="1" dirty="0">
                    <a:solidFill>
                      <a:schemeClr val="bg1"/>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sSup>
                        <m:sSupPr>
                          <m:ctrlPr>
                            <a:rPr lang="en-US" b="0" i="1" smtClean="0">
                              <a:solidFill>
                                <a:schemeClr val="bg1"/>
                              </a:solidFill>
                              <a:latin typeface="Cambria Math" panose="02040503050406030204" pitchFamily="18" charset="0"/>
                            </a:rPr>
                          </m:ctrlPr>
                        </m:sSupPr>
                        <m:e>
                          <m:r>
                            <a:rPr lang="en-US" b="0" i="1" smtClean="0">
                              <a:solidFill>
                                <a:schemeClr val="bg1"/>
                              </a:solidFill>
                              <a:latin typeface="Cambria Math" panose="02040503050406030204" pitchFamily="18" charset="0"/>
                            </a:rPr>
                            <m:t>𝑒</m:t>
                          </m:r>
                        </m:e>
                        <m:sup>
                          <m:r>
                            <a:rPr lang="en-US" b="0" i="1" smtClean="0">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0</m:t>
                              </m:r>
                            </m:sub>
                          </m:sSub>
                        </m:sup>
                      </m:sSup>
                      <m:r>
                        <a:rPr lang="en-US" i="1">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smtClean="0">
                                      <a:solidFill>
                                        <a:schemeClr val="bg1"/>
                                      </a:solidFill>
                                      <a:latin typeface="Cambria Math" panose="02040503050406030204" pitchFamily="18" charset="0"/>
                                    </a:rPr>
                                    <m:t>𝑈</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𝑈</m:t>
                                      </m:r>
                                    </m:e>
                                    <m:sub>
                                      <m:r>
                                        <a:rPr lang="en-US" i="1">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𝑐</m:t>
                          </m:r>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𝑀</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𝑀</m:t>
                                      </m:r>
                                    </m:e>
                                    <m:sub>
                                      <m:r>
                                        <a:rPr lang="en-US" i="1">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𝑅</m:t>
                          </m:r>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𝑁</m:t>
                                  </m:r>
                                </m:num>
                                <m:den>
                                  <m:sSub>
                                    <m:sSubPr>
                                      <m:ctrlPr>
                                        <a:rPr lang="en-US"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e>
                                    <m:sub>
                                      <m:r>
                                        <a:rPr lang="en-US" b="0" i="1" smtClean="0">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m:t>
                          </m:r>
                          <m:d>
                            <m:dPr>
                              <m:ctrlPr>
                                <a:rPr lang="en-US"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𝑐</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𝑅</m:t>
                              </m:r>
                            </m:e>
                          </m:d>
                        </m:sup>
                      </m:sSup>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292"/>
                </a:stretch>
              </a:blipFill>
            </p:spPr>
            <p:txBody>
              <a:bodyPr/>
              <a:lstStyle/>
              <a:p>
                <a:r>
                  <a:rPr lang="en-US">
                    <a:noFill/>
                  </a:rPr>
                  <a:t> </a:t>
                </a:r>
              </a:p>
            </p:txBody>
          </p:sp>
        </mc:Fallback>
      </mc:AlternateContent>
    </p:spTree>
    <p:extLst>
      <p:ext uri="{BB962C8B-B14F-4D97-AF65-F5344CB8AC3E}">
        <p14:creationId xmlns:p14="http://schemas.microsoft.com/office/powerpoint/2010/main" val="3396492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𝑈</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𝑈</m:t>
                              </m:r>
                            </m:e>
                            <m:sub>
                              <m:r>
                                <a:rPr lang="en-US" i="1">
                                  <a:solidFill>
                                    <a:schemeClr val="bg1"/>
                                  </a:solidFill>
                                  <a:latin typeface="Cambria Math" panose="02040503050406030204" pitchFamily="18" charset="0"/>
                                </a:rPr>
                                <m:t>0</m:t>
                              </m:r>
                            </m:sub>
                          </m:sSub>
                        </m:den>
                      </m:f>
                      <m:r>
                        <a:rPr lang="en-US" b="0" i="1" smtClean="0">
                          <a:solidFill>
                            <a:schemeClr val="bg1"/>
                          </a:solidFill>
                          <a:latin typeface="Cambria Math" panose="02040503050406030204" pitchFamily="18" charset="0"/>
                        </a:rPr>
                        <m:t>=</m:t>
                      </m:r>
                      <m:sSup>
                        <m:sSupPr>
                          <m:ctrlPr>
                            <a:rPr lang="en-US" b="0" i="1" smtClean="0">
                              <a:solidFill>
                                <a:schemeClr val="bg1"/>
                              </a:solidFill>
                              <a:latin typeface="Cambria Math" panose="02040503050406030204" pitchFamily="18" charset="0"/>
                            </a:rPr>
                          </m:ctrlPr>
                        </m:sSupPr>
                        <m:e>
                          <m:r>
                            <a:rPr lang="en-US" b="0" i="1" smtClean="0">
                              <a:solidFill>
                                <a:schemeClr val="bg1"/>
                              </a:solidFill>
                              <a:latin typeface="Cambria Math" panose="02040503050406030204" pitchFamily="18" charset="0"/>
                            </a:rPr>
                            <m:t>𝑒</m:t>
                          </m:r>
                        </m:e>
                        <m:sup>
                          <m:f>
                            <m:fPr>
                              <m:ctrlPr>
                                <a:rPr lang="en-US" b="0"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0</m:t>
                                  </m:r>
                                </m:sub>
                              </m:sSub>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𝑀</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𝑀</m:t>
                                      </m:r>
                                    </m:e>
                                    <m:sub>
                                      <m:r>
                                        <a:rPr lang="en-US" i="1">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𝑁</m:t>
                                  </m:r>
                                </m:num>
                                <m:den>
                                  <m:sSub>
                                    <m:sSubPr>
                                      <m:ctrlPr>
                                        <a:rPr lang="en-US"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e>
                                    <m:sub>
                                      <m:r>
                                        <a:rPr lang="en-US" b="0" i="1" smtClean="0">
                                          <a:solidFill>
                                            <a:schemeClr val="bg1"/>
                                          </a:solidFill>
                                          <a:latin typeface="Cambria Math" panose="02040503050406030204" pitchFamily="18" charset="0"/>
                                        </a:rPr>
                                        <m:t>0</m:t>
                                      </m:r>
                                    </m:sub>
                                  </m:sSub>
                                </m:den>
                              </m:f>
                            </m:e>
                          </m:d>
                        </m:e>
                        <m:sup>
                          <m:d>
                            <m:dPr>
                              <m:ctrlPr>
                                <a:rPr lang="en-US"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1+</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e>
                          </m:d>
                        </m:sup>
                      </m:sSup>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725435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r>
                  <a:rPr lang="en-US" dirty="0">
                    <a:solidFill>
                      <a:schemeClr val="bg1"/>
                    </a:solidFill>
                  </a:rPr>
                  <a:t>When </a:t>
                </a:r>
                <a14:m>
                  <m:oMath xmlns:m="http://schemas.openxmlformats.org/officeDocument/2006/math">
                    <m:r>
                      <a:rPr lang="en-US" i="1">
                        <a:solidFill>
                          <a:schemeClr val="bg1"/>
                        </a:solidFill>
                        <a:latin typeface="Cambria Math" panose="02040503050406030204" pitchFamily="18" charset="0"/>
                      </a:rPr>
                      <m:t>𝑈</m:t>
                    </m:r>
                    <m:r>
                      <a:rPr lang="en-US" i="1">
                        <a:solidFill>
                          <a:schemeClr val="bg1"/>
                        </a:solidFill>
                        <a:latin typeface="Cambria Math" panose="02040503050406030204" pitchFamily="18" charset="0"/>
                      </a:rPr>
                      <m:t> </m:t>
                    </m:r>
                  </m:oMath>
                </a14:m>
                <a:r>
                  <a:rPr lang="en-US" dirty="0">
                    <a:solidFill>
                      <a:schemeClr val="bg1"/>
                    </a:solidFill>
                  </a:rPr>
                  <a:t>is measured in nominal currency, it needs to by multiplied by the marginal utility of money to convert it to absolute terms. </a:t>
                </a:r>
                <a:br>
                  <a:rPr lang="en-US" i="1" dirty="0">
                    <a:solidFill>
                      <a:schemeClr val="bg1"/>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𝑈</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𝑈</m:t>
                              </m:r>
                            </m:e>
                            <m:sub>
                              <m:r>
                                <a:rPr lang="en-US" i="1">
                                  <a:solidFill>
                                    <a:schemeClr val="bg1"/>
                                  </a:solidFill>
                                  <a:latin typeface="Cambria Math" panose="02040503050406030204" pitchFamily="18" charset="0"/>
                                </a:rPr>
                                <m:t>0</m:t>
                              </m:r>
                            </m:sub>
                          </m:sSub>
                        </m:den>
                      </m:f>
                      <m:r>
                        <a:rPr lang="en-US" b="0" i="1" smtClean="0">
                          <a:solidFill>
                            <a:schemeClr val="bg1"/>
                          </a:solidFill>
                          <a:latin typeface="Cambria Math" panose="02040503050406030204" pitchFamily="18" charset="0"/>
                        </a:rPr>
                        <m:t>=</m:t>
                      </m:r>
                      <m:sSup>
                        <m:sSupPr>
                          <m:ctrlPr>
                            <a:rPr lang="en-US" b="0" i="1" smtClean="0">
                              <a:solidFill>
                                <a:schemeClr val="bg1"/>
                              </a:solidFill>
                              <a:latin typeface="Cambria Math" panose="02040503050406030204" pitchFamily="18" charset="0"/>
                            </a:rPr>
                          </m:ctrlPr>
                        </m:sSupPr>
                        <m:e>
                          <m:r>
                            <a:rPr lang="en-US" b="0" i="1" smtClean="0">
                              <a:solidFill>
                                <a:schemeClr val="bg1"/>
                              </a:solidFill>
                              <a:latin typeface="Cambria Math" panose="02040503050406030204" pitchFamily="18" charset="0"/>
                            </a:rPr>
                            <m:t>𝑒</m:t>
                          </m:r>
                        </m:e>
                        <m:sup>
                          <m:f>
                            <m:fPr>
                              <m:ctrlPr>
                                <a:rPr lang="en-US" b="0"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0</m:t>
                                  </m:r>
                                </m:sub>
                              </m:sSub>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𝑀</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𝑀</m:t>
                                      </m:r>
                                    </m:e>
                                    <m:sub>
                                      <m:r>
                                        <a:rPr lang="en-US" i="1">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𝑁</m:t>
                                  </m:r>
                                </m:num>
                                <m:den>
                                  <m:sSub>
                                    <m:sSubPr>
                                      <m:ctrlPr>
                                        <a:rPr lang="en-US"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e>
                                    <m:sub>
                                      <m:r>
                                        <a:rPr lang="en-US" b="0" i="1" smtClean="0">
                                          <a:solidFill>
                                            <a:schemeClr val="bg1"/>
                                          </a:solidFill>
                                          <a:latin typeface="Cambria Math" panose="02040503050406030204" pitchFamily="18" charset="0"/>
                                        </a:rPr>
                                        <m:t>0</m:t>
                                      </m:r>
                                    </m:sub>
                                  </m:sSub>
                                </m:den>
                              </m:f>
                            </m:e>
                          </m:d>
                        </m:e>
                        <m:sup>
                          <m:d>
                            <m:dPr>
                              <m:ctrlPr>
                                <a:rPr lang="en-US"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1+</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e>
                          </m:d>
                        </m:sup>
                      </m:sSup>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l="-2292" r="-603" b="-6840"/>
                </a:stretch>
              </a:blipFill>
            </p:spPr>
            <p:txBody>
              <a:bodyPr/>
              <a:lstStyle/>
              <a:p>
                <a:r>
                  <a:rPr lang="en-US">
                    <a:noFill/>
                  </a:rPr>
                  <a:t> </a:t>
                </a:r>
              </a:p>
            </p:txBody>
          </p:sp>
        </mc:Fallback>
      </mc:AlternateContent>
    </p:spTree>
    <p:extLst>
      <p:ext uri="{BB962C8B-B14F-4D97-AF65-F5344CB8AC3E}">
        <p14:creationId xmlns:p14="http://schemas.microsoft.com/office/powerpoint/2010/main" val="20162515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Money is the space in which the economy acts. When we exchange money, we are exchanging fractions of economic space.</a:t>
            </a:r>
          </a:p>
        </p:txBody>
      </p:sp>
    </p:spTree>
    <p:extLst>
      <p:ext uri="{BB962C8B-B14F-4D97-AF65-F5344CB8AC3E}">
        <p14:creationId xmlns:p14="http://schemas.microsoft.com/office/powerpoint/2010/main" val="14972210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8" name="Picture 6">
            <a:extLst>
              <a:ext uri="{FF2B5EF4-FFF2-40B4-BE49-F238E27FC236}">
                <a16:creationId xmlns:a16="http://schemas.microsoft.com/office/drawing/2014/main" id="{83862008-03A6-9F4A-8027-982583CE8B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66" t="9091" r="27798"/>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000"/>
              <a:t>With Bitcoin, each satoshi is like a deed of land that is exchanged from the possession of one entity to another. The record of title is the blockchain.</a:t>
            </a:r>
          </a:p>
        </p:txBody>
      </p:sp>
      <p:sp>
        <p:nvSpPr>
          <p:cNvPr id="143" name="Rectangle 14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5" name="Rectangle 14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3572234"/>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Economics is about people doing stuff</a:t>
            </a:r>
          </a:p>
        </p:txBody>
      </p:sp>
    </p:spTree>
    <p:extLst>
      <p:ext uri="{BB962C8B-B14F-4D97-AF65-F5344CB8AC3E}">
        <p14:creationId xmlns:p14="http://schemas.microsoft.com/office/powerpoint/2010/main" val="6614979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20" name="Picture 4">
            <a:extLst>
              <a:ext uri="{FF2B5EF4-FFF2-40B4-BE49-F238E27FC236}">
                <a16:creationId xmlns:a16="http://schemas.microsoft.com/office/drawing/2014/main" id="{4EB150FF-1E84-464B-8840-17DBC1D9B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5851" cy="3140597"/>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A9D61DC6-34A5-B046-93C1-9331E53C5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1428750"/>
            <a:ext cx="6019800" cy="40005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E6BBFFA3-02EC-8442-A86A-92EA3EA92D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8748" y="3492452"/>
            <a:ext cx="5463251" cy="336554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264390FF-4465-F54D-B948-7C3452AEA18A}"/>
              </a:ext>
            </a:extLst>
          </p:cNvPr>
          <p:cNvSpPr>
            <a:spLocks noGrp="1"/>
          </p:cNvSpPr>
          <p:nvPr>
            <p:ph type="title"/>
          </p:nvPr>
        </p:nvSpPr>
        <p:spPr>
          <a:xfrm>
            <a:off x="247891" y="4275399"/>
            <a:ext cx="10515600" cy="3886200"/>
          </a:xfrm>
        </p:spPr>
        <p:txBody>
          <a:bodyPr>
            <a:normAutofit/>
          </a:bodyPr>
          <a:lstStyle/>
          <a:p>
            <a:r>
              <a:rPr lang="en-US" dirty="0">
                <a:solidFill>
                  <a:schemeClr val="bg1"/>
                </a:solidFill>
              </a:rPr>
              <a:t>Use the units of doing stuff</a:t>
            </a:r>
          </a:p>
        </p:txBody>
      </p:sp>
    </p:spTree>
    <p:extLst>
      <p:ext uri="{BB962C8B-B14F-4D97-AF65-F5344CB8AC3E}">
        <p14:creationId xmlns:p14="http://schemas.microsoft.com/office/powerpoint/2010/main" val="36748112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r>
              <a:rPr lang="en-US" dirty="0">
                <a:solidFill>
                  <a:schemeClr val="bg1"/>
                </a:solidFill>
              </a:rPr>
              <a:t>The natural unit of economic utility is energy.</a:t>
            </a:r>
          </a:p>
        </p:txBody>
      </p:sp>
    </p:spTree>
    <p:extLst>
      <p:ext uri="{BB962C8B-B14F-4D97-AF65-F5344CB8AC3E}">
        <p14:creationId xmlns:p14="http://schemas.microsoft.com/office/powerpoint/2010/main" val="4152686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endParaRPr lang="en-US" dirty="0">
              <a:solidFill>
                <a:schemeClr val="bg1"/>
              </a:solidFill>
            </a:endParaRPr>
          </a:p>
        </p:txBody>
      </p:sp>
      <p:pic>
        <p:nvPicPr>
          <p:cNvPr id="8194" name="Picture 2">
            <a:extLst>
              <a:ext uri="{FF2B5EF4-FFF2-40B4-BE49-F238E27FC236}">
                <a16:creationId xmlns:a16="http://schemas.microsoft.com/office/drawing/2014/main" id="{FAF0DD1E-FFA6-C844-8916-AA285F6FA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 y="0"/>
            <a:ext cx="10685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615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751988A-68B4-5F49-95D5-590B4E73C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625" y="0"/>
            <a:ext cx="10063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254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lose up of a map&#10;&#10;Description automatically generated">
            <a:extLst>
              <a:ext uri="{FF2B5EF4-FFF2-40B4-BE49-F238E27FC236}">
                <a16:creationId xmlns:a16="http://schemas.microsoft.com/office/drawing/2014/main" id="{2EB66937-6A30-4E47-94DE-8E4FA2EB9116}"/>
              </a:ext>
            </a:extLst>
          </p:cNvPr>
          <p:cNvPicPr>
            <a:picLocks noChangeAspect="1"/>
          </p:cNvPicPr>
          <p:nvPr/>
        </p:nvPicPr>
        <p:blipFill>
          <a:blip r:embed="rId3"/>
          <a:stretch>
            <a:fillRect/>
          </a:stretch>
        </p:blipFill>
        <p:spPr>
          <a:xfrm>
            <a:off x="0" y="-1"/>
            <a:ext cx="12192000" cy="5826887"/>
          </a:xfrm>
          <a:prstGeom prst="rect">
            <a:avLst/>
          </a:prstGeom>
        </p:spPr>
      </p:pic>
      <p:sp>
        <p:nvSpPr>
          <p:cNvPr id="5" name="Title 1">
            <a:extLst>
              <a:ext uri="{FF2B5EF4-FFF2-40B4-BE49-F238E27FC236}">
                <a16:creationId xmlns:a16="http://schemas.microsoft.com/office/drawing/2014/main" id="{287E9E37-474D-344B-9D96-0980BA7C5433}"/>
              </a:ext>
            </a:extLst>
          </p:cNvPr>
          <p:cNvSpPr>
            <a:spLocks noGrp="1"/>
          </p:cNvSpPr>
          <p:nvPr>
            <p:ph type="title"/>
          </p:nvPr>
        </p:nvSpPr>
        <p:spPr>
          <a:xfrm>
            <a:off x="838200" y="5534025"/>
            <a:ext cx="10515600" cy="822326"/>
          </a:xfrm>
        </p:spPr>
        <p:txBody>
          <a:bodyPr vert="horz" lIns="91440" tIns="45720" rIns="91440" bIns="45720" rtlCol="0" anchor="ctr">
            <a:normAutofit/>
          </a:bodyPr>
          <a:lstStyle/>
          <a:p>
            <a:pPr algn="ctr"/>
            <a:r>
              <a:rPr lang="en-US" dirty="0"/>
              <a:t>US Income Distribution Specific Entropy</a:t>
            </a:r>
          </a:p>
        </p:txBody>
      </p:sp>
    </p:spTree>
    <p:extLst>
      <p:ext uri="{BB962C8B-B14F-4D97-AF65-F5344CB8AC3E}">
        <p14:creationId xmlns:p14="http://schemas.microsoft.com/office/powerpoint/2010/main" val="31312512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𝑈</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𝑈</m:t>
                              </m:r>
                            </m:e>
                            <m:sub>
                              <m:r>
                                <a:rPr lang="en-US" i="1">
                                  <a:solidFill>
                                    <a:schemeClr val="bg1"/>
                                  </a:solidFill>
                                  <a:latin typeface="Cambria Math" panose="02040503050406030204" pitchFamily="18" charset="0"/>
                                </a:rPr>
                                <m:t>0</m:t>
                              </m:r>
                            </m:sub>
                          </m:sSub>
                        </m:den>
                      </m:f>
                      <m:r>
                        <a:rPr lang="en-US" b="0" i="1" smtClean="0">
                          <a:solidFill>
                            <a:schemeClr val="bg1"/>
                          </a:solidFill>
                          <a:latin typeface="Cambria Math" panose="02040503050406030204" pitchFamily="18" charset="0"/>
                        </a:rPr>
                        <m:t>=</m:t>
                      </m:r>
                      <m:sSup>
                        <m:sSupPr>
                          <m:ctrlPr>
                            <a:rPr lang="en-US" b="0" i="1" smtClean="0">
                              <a:solidFill>
                                <a:schemeClr val="bg1"/>
                              </a:solidFill>
                              <a:latin typeface="Cambria Math" panose="02040503050406030204" pitchFamily="18" charset="0"/>
                            </a:rPr>
                          </m:ctrlPr>
                        </m:sSupPr>
                        <m:e>
                          <m:r>
                            <a:rPr lang="en-US" b="0" i="1" smtClean="0">
                              <a:solidFill>
                                <a:schemeClr val="bg1"/>
                              </a:solidFill>
                              <a:latin typeface="Cambria Math" panose="02040503050406030204" pitchFamily="18" charset="0"/>
                            </a:rPr>
                            <m:t>𝑒</m:t>
                          </m:r>
                        </m:e>
                        <m:sup>
                          <m:f>
                            <m:fPr>
                              <m:ctrlPr>
                                <a:rPr lang="en-US" b="0"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𝑠</m:t>
                              </m:r>
                              <m:r>
                                <a:rPr lang="en-US" i="1">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𝑠</m:t>
                                  </m:r>
                                </m:e>
                                <m:sub>
                                  <m:r>
                                    <a:rPr lang="en-US" i="1">
                                      <a:solidFill>
                                        <a:schemeClr val="bg1"/>
                                      </a:solidFill>
                                      <a:latin typeface="Cambria Math" panose="02040503050406030204" pitchFamily="18" charset="0"/>
                                    </a:rPr>
                                    <m:t>0</m:t>
                                  </m:r>
                                </m:sub>
                              </m:sSub>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𝑀</m:t>
                                  </m:r>
                                </m:num>
                                <m:den>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𝑀</m:t>
                                      </m:r>
                                    </m:e>
                                    <m:sub>
                                      <m:r>
                                        <a:rPr lang="en-US" i="1">
                                          <a:solidFill>
                                            <a:schemeClr val="bg1"/>
                                          </a:solidFill>
                                          <a:latin typeface="Cambria Math" panose="02040503050406030204" pitchFamily="18" charset="0"/>
                                        </a:rPr>
                                        <m:t>0</m:t>
                                      </m:r>
                                    </m:sub>
                                  </m:sSub>
                                </m:den>
                              </m:f>
                            </m:e>
                          </m:d>
                        </m:e>
                        <m:sup>
                          <m:r>
                            <a:rPr lang="en-US" b="0" i="1" smtClean="0">
                              <a:solidFill>
                                <a:schemeClr val="bg1"/>
                              </a:solidFill>
                              <a:latin typeface="Cambria Math" panose="02040503050406030204" pitchFamily="18" charset="0"/>
                            </a:rPr>
                            <m:t>−</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sup>
                      </m:sSup>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f>
                                <m:fPr>
                                  <m:ctrlPr>
                                    <a:rPr lang="en-US"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𝑁</m:t>
                                  </m:r>
                                </m:num>
                                <m:den>
                                  <m:sSub>
                                    <m:sSubPr>
                                      <m:ctrlPr>
                                        <a:rPr lang="en-US"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𝑁</m:t>
                                      </m:r>
                                    </m:e>
                                    <m:sub>
                                      <m:r>
                                        <a:rPr lang="en-US" b="0" i="1" smtClean="0">
                                          <a:solidFill>
                                            <a:schemeClr val="bg1"/>
                                          </a:solidFill>
                                          <a:latin typeface="Cambria Math" panose="02040503050406030204" pitchFamily="18" charset="0"/>
                                        </a:rPr>
                                        <m:t>0</m:t>
                                      </m:r>
                                    </m:sub>
                                  </m:sSub>
                                </m:den>
                              </m:f>
                            </m:e>
                          </m:d>
                        </m:e>
                        <m:sup>
                          <m:d>
                            <m:dPr>
                              <m:ctrlPr>
                                <a:rPr lang="en-US"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1+</m:t>
                              </m:r>
                              <m:f>
                                <m:fPr>
                                  <m:type m:val="skw"/>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𝑅</m:t>
                                  </m:r>
                                </m:num>
                                <m:den>
                                  <m:r>
                                    <a:rPr lang="en-US" b="0" i="1" smtClean="0">
                                      <a:solidFill>
                                        <a:schemeClr val="bg1"/>
                                      </a:solidFill>
                                      <a:latin typeface="Cambria Math" panose="02040503050406030204" pitchFamily="18" charset="0"/>
                                    </a:rPr>
                                    <m:t>𝑐</m:t>
                                  </m:r>
                                </m:den>
                              </m:f>
                            </m:e>
                          </m:d>
                        </m:sup>
                      </m:sSup>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196361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normAutofit fontScale="90000"/>
              </a:bodyPr>
              <a:lstStyle/>
              <a:p>
                <a:pPr/>
                <a14:m>
                  <m:oMathPara xmlns:m="http://schemas.openxmlformats.org/officeDocument/2006/math">
                    <m:oMathParaPr>
                      <m:jc m:val="centerGroup"/>
                    </m:oMathParaPr>
                    <m:oMath xmlns:m="http://schemas.openxmlformats.org/officeDocument/2006/math">
                      <m:f>
                        <m:fPr>
                          <m:ctrlPr>
                            <a:rPr lang="en-US" i="1" smtClean="0">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𝑈</m:t>
                          </m:r>
                        </m:num>
                        <m:den>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𝑆</m:t>
                          </m:r>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𝑈</m:t>
                          </m:r>
                        </m:num>
                        <m:den>
                          <m:r>
                            <a:rPr lang="en-US" i="1">
                              <a:solidFill>
                                <a:schemeClr val="bg1"/>
                              </a:solidFill>
                              <a:latin typeface="Cambria Math" panose="02040503050406030204" pitchFamily="18" charset="0"/>
                            </a:rPr>
                            <m:t>𝑁𝑐</m:t>
                          </m:r>
                        </m:den>
                      </m:f>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𝑇</m:t>
                      </m:r>
                    </m:oMath>
                    <m:oMath xmlns:m="http://schemas.openxmlformats.org/officeDocument/2006/math">
                      <m:r>
                        <a:rPr lang="en-US" i="1">
                          <a:solidFill>
                            <a:schemeClr val="bg1"/>
                          </a:solidFill>
                          <a:latin typeface="Cambria Math" panose="02040503050406030204" pitchFamily="18" charset="0"/>
                        </a:rPr>
                        <m:t>𝑈</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𝑁𝑐𝑇</m:t>
                      </m:r>
                    </m:oMath>
                    <m:oMath xmlns:m="http://schemas.openxmlformats.org/officeDocument/2006/math">
                      <m:r>
                        <a:rPr lang="en-US" i="1">
                          <a:solidFill>
                            <a:schemeClr val="bg1"/>
                          </a:solidFill>
                          <a:latin typeface="Cambria Math" panose="02040503050406030204" pitchFamily="18" charset="0"/>
                        </a:rPr>
                        <m:t>𝑢</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𝑐𝑇</m:t>
                      </m:r>
                    </m:oMath>
                  </m:oMathPara>
                </a14:m>
                <a:br>
                  <a:rPr lang="en-US" dirty="0">
                    <a:solidFill>
                      <a:schemeClr val="bg1"/>
                    </a:solidFill>
                  </a:rPr>
                </a:br>
                <a:r>
                  <a:rPr lang="en-US" dirty="0">
                    <a:solidFill>
                      <a:schemeClr val="bg1"/>
                    </a:solidFill>
                  </a:rPr>
                  <a:t> </a:t>
                </a:r>
                <a:br>
                  <a:rPr lang="en-US" dirty="0">
                    <a:solidFill>
                      <a:schemeClr val="bg1"/>
                    </a:solidFill>
                  </a:rPr>
                </a:br>
                <a14:m>
                  <m:oMathPara xmlns:m="http://schemas.openxmlformats.org/officeDocument/2006/math">
                    <m:oMathParaPr>
                      <m:jc m:val="centerGroup"/>
                    </m:oMathParaPr>
                    <m:oMath xmlns:m="http://schemas.openxmlformats.org/officeDocument/2006/math">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𝑈</m:t>
                          </m:r>
                        </m:num>
                        <m:den>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𝑀</m:t>
                          </m:r>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𝑅</m:t>
                          </m:r>
                        </m:num>
                        <m:den>
                          <m:r>
                            <a:rPr lang="en-US" i="1">
                              <a:solidFill>
                                <a:schemeClr val="bg1"/>
                              </a:solidFill>
                              <a:latin typeface="Cambria Math" panose="02040503050406030204" pitchFamily="18" charset="0"/>
                            </a:rPr>
                            <m:t>𝑐</m:t>
                          </m:r>
                        </m:den>
                      </m:f>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𝑈</m:t>
                          </m:r>
                        </m:num>
                        <m:den>
                          <m:r>
                            <a:rPr lang="en-US" i="1">
                              <a:solidFill>
                                <a:schemeClr val="bg1"/>
                              </a:solidFill>
                              <a:latin typeface="Cambria Math" panose="02040503050406030204" pitchFamily="18" charset="0"/>
                            </a:rPr>
                            <m:t>𝑀</m:t>
                          </m:r>
                        </m:den>
                      </m:f>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𝑅</m:t>
                          </m:r>
                        </m:num>
                        <m:den>
                          <m:r>
                            <a:rPr lang="en-US" i="1">
                              <a:solidFill>
                                <a:schemeClr val="bg1"/>
                              </a:solidFill>
                              <a:latin typeface="Cambria Math" panose="02040503050406030204" pitchFamily="18" charset="0"/>
                            </a:rPr>
                            <m:t>𝑐</m:t>
                          </m:r>
                        </m:den>
                      </m:f>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𝑢</m:t>
                          </m:r>
                        </m:num>
                        <m:den>
                          <m:r>
                            <a:rPr lang="en-US" i="1">
                              <a:solidFill>
                                <a:schemeClr val="bg1"/>
                              </a:solidFill>
                              <a:latin typeface="Cambria Math" panose="02040503050406030204" pitchFamily="18" charset="0"/>
                            </a:rPr>
                            <m:t>𝑚</m:t>
                          </m:r>
                        </m:den>
                      </m:f>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𝜆</m:t>
                      </m:r>
                    </m:oMath>
                  </m:oMathPara>
                </a14:m>
                <a:br>
                  <a:rPr lang="en-US" i="1" dirty="0">
                    <a:solidFill>
                      <a:schemeClr val="bg1"/>
                    </a:solidFill>
                  </a:rPr>
                </a:br>
                <a:br>
                  <a:rPr lang="en-US" i="1" dirty="0">
                    <a:solidFill>
                      <a:schemeClr val="bg1"/>
                    </a:solidFill>
                  </a:rPr>
                </a:br>
                <a14:m>
                  <m:oMathPara xmlns:m="http://schemas.openxmlformats.org/officeDocument/2006/math">
                    <m:oMathParaPr>
                      <m:jc m:val="centerGroup"/>
                    </m:oMathParaPr>
                    <m:oMath xmlns:m="http://schemas.openxmlformats.org/officeDocument/2006/math">
                      <m:r>
                        <a:rPr lang="en-US" i="1" smtClean="0">
                          <a:solidFill>
                            <a:schemeClr val="bg1"/>
                          </a:solidFill>
                          <a:latin typeface="Cambria Math" panose="02040503050406030204" pitchFamily="18" charset="0"/>
                        </a:rPr>
                        <m:t>𝜆</m:t>
                      </m:r>
                      <m:r>
                        <a:rPr lang="en-US" i="1" smtClean="0">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𝑅𝑇</m:t>
                          </m:r>
                        </m:num>
                        <m:den>
                          <m:r>
                            <a:rPr lang="en-US" i="1">
                              <a:solidFill>
                                <a:schemeClr val="bg1"/>
                              </a:solidFill>
                              <a:latin typeface="Cambria Math" panose="02040503050406030204" pitchFamily="18" charset="0"/>
                            </a:rPr>
                            <m:t>𝑚</m:t>
                          </m:r>
                        </m:den>
                      </m:f>
                    </m:oMath>
                    <m:oMath xmlns:m="http://schemas.openxmlformats.org/officeDocument/2006/math">
                      <m:r>
                        <a:rPr lang="en-US" i="1">
                          <a:solidFill>
                            <a:schemeClr val="bg1"/>
                          </a:solidFill>
                          <a:latin typeface="Cambria Math" panose="02040503050406030204" pitchFamily="18" charset="0"/>
                        </a:rPr>
                        <m:t>𝜆</m:t>
                      </m:r>
                      <m:r>
                        <a:rPr lang="en-US" i="1">
                          <a:solidFill>
                            <a:schemeClr val="bg1"/>
                          </a:solidFill>
                          <a:latin typeface="Cambria Math" panose="02040503050406030204" pitchFamily="18" charset="0"/>
                        </a:rPr>
                        <m:t>𝑚</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𝑅𝑇</m:t>
                      </m:r>
                    </m:oMath>
                    <m:oMath xmlns:m="http://schemas.openxmlformats.org/officeDocument/2006/math">
                      <m:r>
                        <a:rPr lang="en-US" i="1">
                          <a:solidFill>
                            <a:schemeClr val="bg1"/>
                          </a:solidFill>
                          <a:latin typeface="Cambria Math" panose="02040503050406030204" pitchFamily="18" charset="0"/>
                        </a:rPr>
                        <m:t>𝜆</m:t>
                      </m:r>
                      <m:r>
                        <a:rPr lang="en-US" i="1">
                          <a:solidFill>
                            <a:schemeClr val="bg1"/>
                          </a:solidFill>
                          <a:latin typeface="Cambria Math" panose="02040503050406030204" pitchFamily="18" charset="0"/>
                        </a:rPr>
                        <m:t>𝑀</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𝑁𝑅𝑇</m:t>
                      </m:r>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485900"/>
                <a:ext cx="10515600" cy="3886200"/>
              </a:xfrm>
              <a:blipFill>
                <a:blip r:embed="rId3"/>
                <a:stretch>
                  <a:fillRect t="-34853" b="-33550"/>
                </a:stretch>
              </a:blipFill>
            </p:spPr>
            <p:txBody>
              <a:bodyPr/>
              <a:lstStyle/>
              <a:p>
                <a:r>
                  <a:rPr lang="en-US">
                    <a:noFill/>
                  </a:rPr>
                  <a:t> </a:t>
                </a:r>
              </a:p>
            </p:txBody>
          </p:sp>
        </mc:Fallback>
      </mc:AlternateContent>
    </p:spTree>
    <p:extLst>
      <p:ext uri="{BB962C8B-B14F-4D97-AF65-F5344CB8AC3E}">
        <p14:creationId xmlns:p14="http://schemas.microsoft.com/office/powerpoint/2010/main" val="33538517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748259"/>
                <a:ext cx="10515600" cy="3886200"/>
              </a:xfrm>
            </p:spPr>
            <p:txBody>
              <a:bodyPr>
                <a:normAutofit fontScale="90000"/>
              </a:bodyPr>
              <a:lstStyle/>
              <a:p>
                <a:pPr/>
                <a:r>
                  <a:rPr lang="en-US" dirty="0">
                    <a:solidFill>
                      <a:schemeClr val="bg1"/>
                    </a:solidFill>
                  </a:rPr>
                  <a:t>Keynesian Economics and </a:t>
                </a:r>
                <a:br>
                  <a:rPr lang="en-US" dirty="0">
                    <a:solidFill>
                      <a:schemeClr val="bg1"/>
                    </a:solidFill>
                  </a:rPr>
                </a:br>
                <a:r>
                  <a:rPr lang="en-US" dirty="0">
                    <a:solidFill>
                      <a:schemeClr val="bg1"/>
                    </a:solidFill>
                  </a:rPr>
                  <a:t>Modern Monetary Theory</a:t>
                </a:r>
                <a:br>
                  <a:rPr lang="en-US" dirty="0">
                    <a:solidFill>
                      <a:schemeClr val="bg1"/>
                    </a:solidFill>
                  </a:rPr>
                </a:br>
                <a:r>
                  <a:rPr lang="en-US" dirty="0">
                    <a:solidFill>
                      <a:schemeClr val="bg1"/>
                    </a:solidFill>
                  </a:rPr>
                  <a:t>“Money printer go </a:t>
                </a:r>
                <a:r>
                  <a:rPr lang="en-US" dirty="0" err="1">
                    <a:solidFill>
                      <a:schemeClr val="bg1"/>
                    </a:solidFill>
                  </a:rPr>
                  <a:t>brrrr</a:t>
                </a:r>
                <a:r>
                  <a:rPr lang="en-US" dirty="0">
                    <a:solidFill>
                      <a:schemeClr val="bg1"/>
                    </a:solidFill>
                  </a:rPr>
                  <a:t>”</a:t>
                </a:r>
                <a:br>
                  <a:rPr lang="en-US" dirty="0">
                    <a:solidFill>
                      <a:schemeClr val="bg1"/>
                    </a:solidFill>
                  </a:rPr>
                </a:br>
                <a:br>
                  <a:rPr lang="en-US" dirty="0">
                    <a:solidFill>
                      <a:schemeClr val="bg1"/>
                    </a:solidFill>
                  </a:rPr>
                </a:br>
                <a:r>
                  <a:rPr lang="en-US" dirty="0">
                    <a:solidFill>
                      <a:schemeClr val="bg1"/>
                    </a:solidFill>
                  </a:rPr>
                  <a:t>Quantitative Easing lowers economic temperature. </a:t>
                </a:r>
                <a:r>
                  <a:rPr lang="en-US" b="1" u="sng" dirty="0">
                    <a:solidFill>
                      <a:schemeClr val="bg1"/>
                    </a:solidFill>
                  </a:rPr>
                  <a:t>It is not </a:t>
                </a:r>
                <a:r>
                  <a:rPr lang="en-US" b="1" u="sng" dirty="0" err="1">
                    <a:solidFill>
                      <a:schemeClr val="bg1"/>
                    </a:solidFill>
                  </a:rPr>
                  <a:t>stimulative</a:t>
                </a:r>
                <a:r>
                  <a:rPr lang="en-US" b="1" u="sng" dirty="0">
                    <a:solidFill>
                      <a:schemeClr val="bg1"/>
                    </a:solidFill>
                  </a:rPr>
                  <a:t>, it is extractive</a:t>
                </a:r>
                <a:br>
                  <a:rPr lang="en-US" dirty="0">
                    <a:solidFill>
                      <a:schemeClr val="bg1"/>
                    </a:solidFill>
                  </a:rPr>
                </a:br>
                <a14:m>
                  <m:oMathPara xmlns:m="http://schemas.openxmlformats.org/officeDocument/2006/math">
                    <m:oMathParaPr>
                      <m:jc m:val="centerGroup"/>
                    </m:oMathParaPr>
                    <m:oMath xmlns:m="http://schemas.openxmlformats.org/officeDocument/2006/math">
                      <m:r>
                        <a:rPr lang="en-US" i="1">
                          <a:solidFill>
                            <a:schemeClr val="bg1"/>
                          </a:solidFill>
                          <a:latin typeface="Cambria Math" panose="02040503050406030204" pitchFamily="18" charset="0"/>
                        </a:rPr>
                        <m:t>𝜆</m:t>
                      </m:r>
                      <m:r>
                        <a:rPr lang="en-US" i="1">
                          <a:solidFill>
                            <a:schemeClr val="bg1"/>
                          </a:solidFill>
                          <a:latin typeface="Cambria Math" panose="02040503050406030204" pitchFamily="18" charset="0"/>
                        </a:rPr>
                        <m:t>𝑀</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𝑁𝑅𝑇</m:t>
                      </m:r>
                    </m:oMath>
                    <m:oMath xmlns:m="http://schemas.openxmlformats.org/officeDocument/2006/math">
                      <m:sSub>
                        <m:sSubPr>
                          <m:ctrlPr>
                            <a:rPr lang="en-US" i="1" smtClean="0">
                              <a:solidFill>
                                <a:schemeClr val="bg1"/>
                              </a:solidFill>
                              <a:latin typeface="Cambria Math" panose="02040503050406030204" pitchFamily="18" charset="0"/>
                            </a:rPr>
                          </m:ctrlPr>
                        </m:sSubPr>
                        <m:e>
                          <m:d>
                            <m:dPr>
                              <m:begChr m:val=""/>
                              <m:endChr m:val="|"/>
                              <m:ctrlPr>
                                <a:rPr lang="en-US" i="1" smtClean="0">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𝜆</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𝑀</m:t>
                                  </m:r>
                                </m:e>
                                <m:sup>
                                  <m:r>
                                    <a:rPr lang="en-US" i="1" smtClean="0">
                                      <a:solidFill>
                                        <a:schemeClr val="bg1"/>
                                      </a:solidFill>
                                      <a:latin typeface="Cambria Math" panose="02040503050406030204" pitchFamily="18" charset="0"/>
                                      <a:ea typeface="Cambria Math" panose="02040503050406030204" pitchFamily="18" charset="0"/>
                                    </a:rPr>
                                    <m:t>𝛾</m:t>
                                  </m:r>
                                </m:sup>
                              </m:sSup>
                            </m:e>
                          </m:d>
                        </m:e>
                        <m:sub>
                          <m:r>
                            <a:rPr lang="en-US" b="0" i="1" smtClean="0">
                              <a:solidFill>
                                <a:schemeClr val="bg1"/>
                              </a:solidFill>
                              <a:latin typeface="Cambria Math" panose="02040503050406030204" pitchFamily="18" charset="0"/>
                            </a:rPr>
                            <m:t>𝑠</m:t>
                          </m:r>
                        </m:sub>
                      </m:sSub>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𝜆</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𝑀</m:t>
                          </m:r>
                        </m:e>
                        <m:sup>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𝑐</m:t>
                              </m:r>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𝑅</m:t>
                              </m:r>
                            </m:num>
                            <m:den>
                              <m:r>
                                <a:rPr lang="en-US" i="1">
                                  <a:solidFill>
                                    <a:schemeClr val="bg1"/>
                                  </a:solidFill>
                                  <a:latin typeface="Cambria Math" panose="02040503050406030204" pitchFamily="18" charset="0"/>
                                </a:rPr>
                                <m:t>𝑐</m:t>
                              </m:r>
                            </m:den>
                          </m:f>
                        </m:sup>
                      </m:sSup>
                      <m:r>
                        <a:rPr lang="en-US" i="1">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𝑐𝑜𝑛𝑠𝑡</m:t>
                      </m:r>
                    </m:oMath>
                  </m:oMathPara>
                </a14:m>
                <a:endParaRPr lang="en-US" dirty="0">
                  <a:solidFill>
                    <a:schemeClr val="bg1"/>
                  </a:solidFill>
                </a:endParaRPr>
              </a:p>
            </p:txBody>
          </p:sp>
        </mc:Choice>
        <mc:Fallback xmlns="">
          <p:sp>
            <p:nvSpPr>
              <p:cNvPr id="2" name="Title 1">
                <a:extLst>
                  <a:ext uri="{FF2B5EF4-FFF2-40B4-BE49-F238E27FC236}">
                    <a16:creationId xmlns:a16="http://schemas.microsoft.com/office/drawing/2014/main" id="{02C4C01C-45E1-DF47-A100-77579B1A55E0}"/>
                  </a:ext>
                </a:extLst>
              </p:cNvPr>
              <p:cNvSpPr>
                <a:spLocks noGrp="1" noRot="1" noChangeAspect="1" noMove="1" noResize="1" noEditPoints="1" noAdjustHandles="1" noChangeArrowheads="1" noChangeShapeType="1" noTextEdit="1"/>
              </p:cNvSpPr>
              <p:nvPr>
                <p:ph type="title"/>
              </p:nvPr>
            </p:nvSpPr>
            <p:spPr>
              <a:xfrm>
                <a:off x="838200" y="1748259"/>
                <a:ext cx="10515600" cy="3886200"/>
              </a:xfrm>
              <a:blipFill>
                <a:blip r:embed="rId3"/>
                <a:stretch>
                  <a:fillRect l="-2051" t="-17590" r="-2654" b="-86319"/>
                </a:stretch>
              </a:blipFill>
            </p:spPr>
            <p:txBody>
              <a:bodyPr/>
              <a:lstStyle/>
              <a:p>
                <a:r>
                  <a:rPr lang="en-US">
                    <a:noFill/>
                  </a:rPr>
                  <a:t> </a:t>
                </a:r>
              </a:p>
            </p:txBody>
          </p:sp>
        </mc:Fallback>
      </mc:AlternateContent>
      <p:pic>
        <p:nvPicPr>
          <p:cNvPr id="14338" name="Picture 2">
            <a:extLst>
              <a:ext uri="{FF2B5EF4-FFF2-40B4-BE49-F238E27FC236}">
                <a16:creationId xmlns:a16="http://schemas.microsoft.com/office/drawing/2014/main" id="{3E2DC4EF-5FCA-7446-AF27-9A91A0B746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7170" y="278154"/>
            <a:ext cx="4294208" cy="2415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5563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838200" y="1485900"/>
            <a:ext cx="10515600" cy="3886200"/>
          </a:xfrm>
        </p:spPr>
        <p:txBody>
          <a:bodyPr/>
          <a:lstStyle/>
          <a:p>
            <a:r>
              <a:rPr lang="en-US" dirty="0">
                <a:solidFill>
                  <a:schemeClr val="bg1"/>
                </a:solidFill>
              </a:rPr>
              <a:t>This derivation is embedded entirely in subjective principles. As such, it is not about what we can control but simply what we have observed</a:t>
            </a:r>
          </a:p>
        </p:txBody>
      </p:sp>
    </p:spTree>
    <p:extLst>
      <p:ext uri="{BB962C8B-B14F-4D97-AF65-F5344CB8AC3E}">
        <p14:creationId xmlns:p14="http://schemas.microsoft.com/office/powerpoint/2010/main" val="22270223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a:extLst>
              <a:ext uri="{FF2B5EF4-FFF2-40B4-BE49-F238E27FC236}">
                <a16:creationId xmlns:a16="http://schemas.microsoft.com/office/drawing/2014/main" id="{5889E998-3576-8C4A-96E1-77B5FD7F92A1}"/>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9335" b="640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C4C01C-45E1-DF47-A100-77579B1A55E0}"/>
              </a:ext>
            </a:extLst>
          </p:cNvPr>
          <p:cNvSpPr>
            <a:spLocks noGrp="1"/>
          </p:cNvSpPr>
          <p:nvPr>
            <p:ph type="title"/>
          </p:nvPr>
        </p:nvSpPr>
        <p:spPr>
          <a:xfrm>
            <a:off x="1524000" y="3116024"/>
            <a:ext cx="9144000" cy="1503374"/>
          </a:xfrm>
        </p:spPr>
        <p:txBody>
          <a:bodyPr vert="horz" lIns="91440" tIns="45720" rIns="91440" bIns="45720" rtlCol="0" anchor="b">
            <a:normAutofit/>
          </a:bodyPr>
          <a:lstStyle/>
          <a:p>
            <a:pPr algn="ctr"/>
            <a:r>
              <a:rPr lang="en-US" sz="6000" dirty="0">
                <a:solidFill>
                  <a:srgbClr val="FFFFFF"/>
                </a:solidFill>
              </a:rPr>
              <a:t>The End</a:t>
            </a:r>
            <a:br>
              <a:rPr lang="en-US" sz="6000" dirty="0">
                <a:solidFill>
                  <a:srgbClr val="FFFFFF"/>
                </a:solidFill>
              </a:rPr>
            </a:br>
            <a:r>
              <a:rPr lang="en-US" sz="4000" dirty="0" err="1">
                <a:solidFill>
                  <a:srgbClr val="FFFFFF"/>
                </a:solidFill>
              </a:rPr>
              <a:t>crabel@signalpowerandlight.com</a:t>
            </a:r>
            <a:endParaRPr lang="en-US" sz="4000" dirty="0">
              <a:solidFill>
                <a:srgbClr val="FFFFFF"/>
              </a:solidFill>
            </a:endParaRPr>
          </a:p>
        </p:txBody>
      </p:sp>
    </p:spTree>
    <p:extLst>
      <p:ext uri="{BB962C8B-B14F-4D97-AF65-F5344CB8AC3E}">
        <p14:creationId xmlns:p14="http://schemas.microsoft.com/office/powerpoint/2010/main" val="227306502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B37A0C73590C439AD0577AD8881158" ma:contentTypeVersion="12" ma:contentTypeDescription="Create a new document." ma:contentTypeScope="" ma:versionID="1cec4375c8d0515d21ef9c7cda2a5999">
  <xsd:schema xmlns:xsd="http://www.w3.org/2001/XMLSchema" xmlns:xs="http://www.w3.org/2001/XMLSchema" xmlns:p="http://schemas.microsoft.com/office/2006/metadata/properties" xmlns:ns2="1fd129a0-dfd3-451e-85aa-f12ba607db32" xmlns:ns3="f7c0d703-4961-4616-b880-03fc98fb64c5" targetNamespace="http://schemas.microsoft.com/office/2006/metadata/properties" ma:root="true" ma:fieldsID="e23a6637640295b699c4508f7be9f45d" ns2:_="" ns3:_="">
    <xsd:import namespace="1fd129a0-dfd3-451e-85aa-f12ba607db32"/>
    <xsd:import namespace="f7c0d703-4961-4616-b880-03fc98fb64c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d129a0-dfd3-451e-85aa-f12ba607db3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c0d703-4961-4616-b880-03fc98fb64c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26B239-9397-4718-8C36-CE7B0ACAF0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d129a0-dfd3-451e-85aa-f12ba607db32"/>
    <ds:schemaRef ds:uri="f7c0d703-4961-4616-b880-03fc98fb64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0AB236-2FCC-4B17-8B05-DC5A1B0FD37E}">
  <ds:schemaRefs>
    <ds:schemaRef ds:uri="http://purl.org/dc/terms/"/>
    <ds:schemaRef ds:uri="http://www.w3.org/XML/1998/namespace"/>
    <ds:schemaRef ds:uri="f7c0d703-4961-4616-b880-03fc98fb64c5"/>
    <ds:schemaRef ds:uri="http://schemas.microsoft.com/office/2006/metadata/properties"/>
    <ds:schemaRef ds:uri="http://schemas.microsoft.com/office/2006/documentManagement/types"/>
    <ds:schemaRef ds:uri="http://purl.org/dc/elements/1.1/"/>
    <ds:schemaRef ds:uri="1fd129a0-dfd3-451e-85aa-f12ba607db32"/>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35AF349-54BF-4B88-8732-E27920BDD5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2374</TotalTime>
  <Words>1517</Words>
  <Application>Microsoft Macintosh PowerPoint</Application>
  <PresentationFormat>Widescreen</PresentationFormat>
  <Paragraphs>168</Paragraphs>
  <Slides>84</Slides>
  <Notes>80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Calibri</vt:lpstr>
      <vt:lpstr>Calibri Light</vt:lpstr>
      <vt:lpstr>Cambria Math</vt:lpstr>
      <vt:lpstr>Office Theme</vt:lpstr>
      <vt:lpstr>Generalizing Statistical Mechanics Applications in Economics</vt:lpstr>
      <vt:lpstr>“Microeconomics cannot be aggregated into macroeconomics.” –General Sentiment</vt:lpstr>
      <vt:lpstr>PowerPoint Presentation</vt:lpstr>
      <vt:lpstr>Theory of Measurement (1968)  J. Pfanzagl generalized vNM expected utility into subjective probability</vt:lpstr>
      <vt:lpstr>This is great for the individual</vt:lpstr>
      <vt:lpstr>But still doesn’t describe the group</vt:lpstr>
      <vt:lpstr>Elementary Principals in Statistical Mechanics (1902)  J. W. Gibbs</vt:lpstr>
      <vt:lpstr>Starts with the Hamiltonian for each individual particle</vt:lpstr>
      <vt:lpstr>Expresses knowledge of the state of the system, probability, in terms of each component’s possible position and momentum.</vt:lpstr>
      <vt:lpstr>Uses Shannon’s uncertainty, ln⁡(P) </vt:lpstr>
      <vt:lpstr>To derive the fundamental equation of thermodynamics.</vt:lpstr>
      <vt:lpstr>Where the entropy, η ̅, is not Boltzmann’s S it is Shannon’s H  50-years before Shannon developed Information Theory</vt:lpstr>
      <vt:lpstr>Gibbs aggregated laws that described individual particles into entire systems showing the entropy of statistical mechanics is the entropy of Information Theory</vt:lpstr>
      <vt:lpstr>Jaynes understood Gibbs from Information Theory</vt:lpstr>
      <vt:lpstr>Jaynes generalized Gibbs approach into subjective probability theory, removing Gibbs dependence on the Newtonian/quantum Hamiltonian</vt:lpstr>
      <vt:lpstr>Jaynes’ Generalization</vt:lpstr>
      <vt:lpstr>Jaynes work is not without critique. Particularly the use of subjective probability theory</vt:lpstr>
      <vt:lpstr>Epistemological Break</vt:lpstr>
      <vt:lpstr>Two Modes of Reasoning</vt:lpstr>
      <vt:lpstr>“Although the theories of subjective and objective probability theory are mathematically identical, the concepts themselves refuse to be united. In the various statistical problems presented in physics, both viewpoints are required.”  -E. T. Jaynes</vt:lpstr>
      <vt:lpstr>The hemispheres are specialized into two modes of reasoning: Right – Subjective Left – Objective</vt:lpstr>
      <vt:lpstr>Both modes needed for survival.</vt:lpstr>
      <vt:lpstr>Both modes are valid within their domains.</vt:lpstr>
      <vt:lpstr>Subjective is propositionally weaker and more general</vt:lpstr>
      <vt:lpstr>Objective is propositionally stronger and more limited</vt:lpstr>
      <vt:lpstr>Experience</vt:lpstr>
      <vt:lpstr>Experience</vt:lpstr>
      <vt:lpstr>Experience</vt:lpstr>
      <vt:lpstr>Jaynes observation is much more fundamental and is tied to the physical structure of our brains</vt:lpstr>
      <vt:lpstr>Which emerged out of evolutionary pressures in all complex organisms</vt:lpstr>
      <vt:lpstr>In response to the physical reality around them over the last billion years</vt:lpstr>
      <vt:lpstr>Which is more real, more correct?</vt:lpstr>
      <vt:lpstr>Neither and both</vt:lpstr>
      <vt:lpstr>It depends…</vt:lpstr>
      <vt:lpstr>What we can control – Order  What we can observe – Chaos</vt:lpstr>
      <vt:lpstr>“You enter the forest at the darkest point, where there is no path.” – Joseph Campbell</vt:lpstr>
      <vt:lpstr>1. Start with Pfanzagl’s definition of measure space of utility and represent our knowledge of it with a probability.  2. Then use Jaynes’ generalization of Gibbs to determine the individual’s utility function.  3. Finally, aggregate the individual into the group using the properties of Shannon’s entropy.</vt:lpstr>
      <vt:lpstr>Limitations</vt:lpstr>
      <vt:lpstr>This derivation is embedded entirely in subjective principles. As such, it is not about what we can control but simply what we have observed</vt:lpstr>
      <vt:lpstr>Express our knowledge of the individual’s utility function as a density function: f(x)=e^(-∑1_i▒λ_i  φ_i (x) ) where φ_i (x) is the ith moment of f(x) constrained by E[φ_i (x)]=∫1▒〖dxφ_i (x)f(x) 〗=a_i </vt:lpstr>
      <vt:lpstr>Defining the 0th moment is φ_0 (x)=1 and its constraint is a_0=1  This is Gibbs’ conservation of the extension in phase  and directly results in the partition function Z(λ)=e^(λ_0 )=∫1▒〖dxe^(-∑2_(i=1)^m▒〖〖λ_i φ〗_i (x) 〗) 〗  </vt:lpstr>
      <vt:lpstr>The maximum entropy distribution is obtained by maximizing  s_max=∑1_(i=0)▒〖λ_i E[φ_i (x)] 〗  by setting: -∂/(∂λ_i )  ln⁡(Z(λ))=-(∂λ_0)/(∂λ_i )=E[φ_i (x)]  </vt:lpstr>
      <vt:lpstr> E[φ_i (x)]=-(∂λ_0)/(∂λ_i )=a_i s=∑1_(i=0)▒〖λ_i a_i 〗 Taking the total differential results in the fundamental equation of thermodynamics ds=∑1_(i=1)▒〖λ_i da_i 〗  </vt:lpstr>
      <vt:lpstr> Recalling entropy as being additive, the entropy of the individual, s_(i,j)=∑1_(i=0)▒〖λ_(i,j) a_(i,j) 〗 becomes for the group S=∑1_(j=1)▒∑1_(i=0)▒〖λ_(i,j) a_(i,j) 〗 Assuming Rawls’ veil of ignorance results in: S=N∑1_(i=0)▒〖λ_i a_i 〗=∑1_(i=0)▒〖λ_i A_i 〗  </vt:lpstr>
      <vt:lpstr>Statistical mechanics and the laws of thermodynamics are not consequences of the nature of matter but are derived properties of the statistics we use to describe our phenomenological observations.</vt:lpstr>
      <vt:lpstr>Under special circumstances as a result of significant work , e.g. quantum statistical mechanics, we can begin to make more accurate predictions.</vt:lpstr>
      <vt:lpstr>Income distribution measures relative value of economic contribution (utility) of individuals as judged by the entire population</vt:lpstr>
      <vt:lpstr>This corresponds directly to their ability to interact with the world</vt:lpstr>
      <vt:lpstr>The income distribution is lognormal</vt:lpstr>
      <vt:lpstr>φ(u)=[■8(1@ln(u)@〖(ln⁡(u))〗^2 )] The constraints are: λ_0=1/2  ln⁡(π/λ_2 )+(λ_1-1)^2/(4λ_2 ) and,  E[φ(u)]=[■8(1@μ@〖μ^2+σ〗^2 )]</vt:lpstr>
      <vt:lpstr>〖-∇λ〗_0=[■8(1@(1-λ_1)/〖2λ〗_2 @(λ_1-1)^2/(4λ_2^2 )+1/〖2λ〗_2 )]=[■8(1@μ@〖μ^2+σ〗^2 )] </vt:lpstr>
      <vt:lpstr>Solving for the constraints results in:  λ=[■8(1/2 ln(2πσ^2)@1-μ/σ^2 @1⁄(2σ^2 ))]</vt:lpstr>
      <vt:lpstr>Recalling, 〈u〉=e^(μ+σ^2/2) The entropy becomes, s=1/2  ln⁡(2πeσ^2 e^(-σ^2 ) )+α ln(〈u〉) Where α is determined through the law of fluctuations by, -(∂^2 s)/〖∂〈u〉〗^2 =α/〈u〉^2 =1/(Var(u))</vt:lpstr>
      <vt:lpstr> Looking at the extrema, lim┬(σ^2→∞)⁡s=-∞,lim┬(σ^2→0)⁡s=-∞ The first derivative shows a maxima at σ^2=1 for a given 〈u〉  ∂s/(∂σ^2 )=e^(-σ^2 ) (1-σ^2 )=0  </vt:lpstr>
      <vt:lpstr>What does this mean?</vt:lpstr>
      <vt:lpstr>The entropy of the income distribution is maximized when σ^2=1. When the income distribution is flat Gini=0 the entropy is -∞ </vt:lpstr>
      <vt:lpstr>What is entropy?</vt:lpstr>
      <vt:lpstr>If entropy always increases globally, what is its nature?</vt:lpstr>
      <vt:lpstr>Is it disorder? Is it missing information? Is it the invisible hand? or Is it complexity? </vt:lpstr>
      <vt:lpstr>“As it is the power of exchanging that gives occasion to the division of labour, so the extent of the division must always be limited by the extent of that power… [–] by the extent of the market.”  – Adam Smith </vt:lpstr>
      <vt:lpstr>We need to answer a teleological question, How do we use entropy in economics? Is it a good or bad?  </vt:lpstr>
      <vt:lpstr>If the nature of the universe is to maximize entropy, who are we to say that that is bad? If the nature of being is good then entropy maximization is aligned with that good.</vt:lpstr>
      <vt:lpstr>Gini is 0.531 when σ^2=1</vt:lpstr>
      <vt:lpstr>Redistributive taxes reduce the economy’s complexity</vt:lpstr>
      <vt:lpstr>The multivariate lognormal is: f(X)=1/(√((2π)^k |Σ| ) ∏1_i▒x_i ) e^(-1/2 (ln⁡(X)-μ)^T Σ^(-1) (ln⁡(X)-μ) ) Following the same methodology of the univariate case, the entropy of the system is:</vt:lpstr>
      <vt:lpstr>s=1/2 ln[(2πe)^k |Σ| e^(-Tr(Σ) ) ]+∑1_i^k▒〖α_i ln(〈x_i 〉) 〗</vt:lpstr>
      <vt:lpstr>s=1/2 ln[(2πe)^k |Σ| e^(-Tr(Σ) ) ]+∑1_i^k▒〖α_i ln(〈x_i 〉) 〗</vt:lpstr>
      <vt:lpstr>This is for the individual, to aggregate to the group is straight forward s_0=1/2 ln[(2πe)^k |Σ| e^(-Tr(Σ) ) ], N_0=1  Ns-〖Ns〗_0=∑1_i^k▒〖Nα_i ln(〈X_i 〉/〈X_i0 〉 ) 〗-∑1_i^k▒〖Nα_i ln(N) 〗</vt:lpstr>
      <vt:lpstr>Focus on the bivariate case where U is the total income and M is the money supply.  e^(s-s_0 )=(U/U_0 )^c (M/M_0 )^R (N/N_0 )^(-(c+R) )</vt:lpstr>
      <vt:lpstr>U/U_0 =e^((s-s_0)/c) (M/M_0 )^(-R⁄c) (N/N_0 )^((1+R⁄c) )</vt:lpstr>
      <vt:lpstr>When U is measured in nominal currency, it needs to by multiplied by the marginal utility of money to convert it to absolute terms.  U/U_0 =e^((s-s_0)/c) (M/M_0 )^(-R⁄c) (N/N_0 )^((1+R⁄c) )</vt:lpstr>
      <vt:lpstr>Money is the space in which the economy acts. When we exchange money, we are exchanging fractions of economic space.</vt:lpstr>
      <vt:lpstr>With Bitcoin, each satoshi is like a deed of land that is exchanged from the possession of one entity to another. The record of title is the blockchain.</vt:lpstr>
      <vt:lpstr>Economics is about people doing stuff</vt:lpstr>
      <vt:lpstr>Use the units of doing stuff</vt:lpstr>
      <vt:lpstr>The natural unit of economic utility is energy.</vt:lpstr>
      <vt:lpstr>PowerPoint Presentation</vt:lpstr>
      <vt:lpstr>PowerPoint Presentation</vt:lpstr>
      <vt:lpstr>US Income Distribution Specific Entropy</vt:lpstr>
      <vt:lpstr>U/U_0 =e^((s-s_0)/c) (M/M_0 )^(-R⁄c) (N/N_0 )^((1+R⁄c) )</vt:lpstr>
      <vt:lpstr>∂U/∂S=U/Nc=T U=NcT u=cT   ∂U/∂M=-R/c  U/M=-R/c  u/m=-λ  λ=RT/m λm=RT λM=NRT</vt:lpstr>
      <vt:lpstr>Keynesian Economics and  Modern Monetary Theory “Money printer go brrrr”  Quantitative Easing lowers economic temperature. It is not stimulative, it is extractive λM=NRT ├ λM^γ ┤|_s=λM^((c+R)/c)=const</vt:lpstr>
      <vt:lpstr>This derivation is embedded entirely in subjective principles. As such, it is not about what we can control but simply what we have observed</vt:lpstr>
      <vt:lpstr>The End crabel@signalpowerandlight.com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Generalizing Statistical Mechanics Applications in Economics</dc:title>
  <dc:creator>Cal Abel</dc:creator>
  <cp:lastModifiedBy>Cal Abel</cp:lastModifiedBy>
  <cp:revision>2</cp:revision>
  <dcterms:created xsi:type="dcterms:W3CDTF">2020-06-24T01:11:41Z</dcterms:created>
  <dcterms:modified xsi:type="dcterms:W3CDTF">2020-07-21T14:17:26Z</dcterms:modified>
</cp:coreProperties>
</file>