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1"/>
  </p:sldMasterIdLst>
  <p:notesMasterIdLst>
    <p:notesMasterId r:id="rId65"/>
  </p:notesMasterIdLst>
  <p:sldIdLst>
    <p:sldId id="322" r:id="rId2"/>
    <p:sldId id="342" r:id="rId3"/>
    <p:sldId id="343" r:id="rId4"/>
    <p:sldId id="464" r:id="rId5"/>
    <p:sldId id="400" r:id="rId6"/>
    <p:sldId id="437" r:id="rId7"/>
    <p:sldId id="401" r:id="rId8"/>
    <p:sldId id="457" r:id="rId9"/>
    <p:sldId id="395" r:id="rId10"/>
    <p:sldId id="486" r:id="rId11"/>
    <p:sldId id="485" r:id="rId12"/>
    <p:sldId id="483" r:id="rId13"/>
    <p:sldId id="436" r:id="rId14"/>
    <p:sldId id="409" r:id="rId15"/>
    <p:sldId id="441" r:id="rId16"/>
    <p:sldId id="474" r:id="rId17"/>
    <p:sldId id="439" r:id="rId18"/>
    <p:sldId id="475" r:id="rId19"/>
    <p:sldId id="476" r:id="rId20"/>
    <p:sldId id="405" r:id="rId21"/>
    <p:sldId id="465" r:id="rId22"/>
    <p:sldId id="338" r:id="rId23"/>
    <p:sldId id="351" r:id="rId24"/>
    <p:sldId id="468" r:id="rId25"/>
    <p:sldId id="459" r:id="rId26"/>
    <p:sldId id="352" r:id="rId27"/>
    <p:sldId id="353" r:id="rId28"/>
    <p:sldId id="354" r:id="rId29"/>
    <p:sldId id="356" r:id="rId30"/>
    <p:sldId id="491" r:id="rId31"/>
    <p:sldId id="357" r:id="rId32"/>
    <p:sldId id="467" r:id="rId33"/>
    <p:sldId id="421" r:id="rId34"/>
    <p:sldId id="358" r:id="rId35"/>
    <p:sldId id="445" r:id="rId36"/>
    <p:sldId id="384" r:id="rId37"/>
    <p:sldId id="364" r:id="rId38"/>
    <p:sldId id="376" r:id="rId39"/>
    <p:sldId id="378" r:id="rId40"/>
    <p:sldId id="430" r:id="rId41"/>
    <p:sldId id="469" r:id="rId42"/>
    <p:sldId id="470" r:id="rId43"/>
    <p:sldId id="477" r:id="rId44"/>
    <p:sldId id="394" r:id="rId45"/>
    <p:sldId id="366" r:id="rId46"/>
    <p:sldId id="368" r:id="rId47"/>
    <p:sldId id="371" r:id="rId48"/>
    <p:sldId id="442" r:id="rId49"/>
    <p:sldId id="461" r:id="rId50"/>
    <p:sldId id="487" r:id="rId51"/>
    <p:sldId id="488" r:id="rId52"/>
    <p:sldId id="489" r:id="rId53"/>
    <p:sldId id="490" r:id="rId54"/>
    <p:sldId id="391" r:id="rId55"/>
    <p:sldId id="460" r:id="rId56"/>
    <p:sldId id="446" r:id="rId57"/>
    <p:sldId id="449" r:id="rId58"/>
    <p:sldId id="453" r:id="rId59"/>
    <p:sldId id="462" r:id="rId60"/>
    <p:sldId id="463" r:id="rId61"/>
    <p:sldId id="479" r:id="rId62"/>
    <p:sldId id="481" r:id="rId63"/>
    <p:sldId id="314" r:id="rId64"/>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C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3" autoAdjust="0"/>
    <p:restoredTop sz="94595" autoAdjust="0"/>
  </p:normalViewPr>
  <p:slideViewPr>
    <p:cSldViewPr>
      <p:cViewPr varScale="1">
        <p:scale>
          <a:sx n="82" d="100"/>
          <a:sy n="82" d="100"/>
        </p:scale>
        <p:origin x="14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7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AD633D-84F1-4C35-8B7B-27CACE2229FF}" type="datetimeFigureOut">
              <a:rPr lang="en-US" smtClean="0"/>
              <a:pPr/>
              <a:t>6/22/2020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E1416C-D363-4F49-8655-63B1628A690A}" type="slidenum">
              <a:rPr lang="en-US" smtClean="0"/>
              <a:pPr/>
              <a:t>‹#›</a:t>
            </a:fld>
            <a:endParaRPr lang="en-US" dirty="0"/>
          </a:p>
        </p:txBody>
      </p:sp>
    </p:spTree>
    <p:extLst>
      <p:ext uri="{BB962C8B-B14F-4D97-AF65-F5344CB8AC3E}">
        <p14:creationId xmlns:p14="http://schemas.microsoft.com/office/powerpoint/2010/main" val="3748982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endParaRPr lang="zh-CN" altLang="en-US"/>
          </a:p>
        </p:txBody>
      </p:sp>
    </p:spTree>
    <p:extLst>
      <p:ext uri="{BB962C8B-B14F-4D97-AF65-F5344CB8AC3E}">
        <p14:creationId xmlns:p14="http://schemas.microsoft.com/office/powerpoint/2010/main" val="657607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B753590-748D-4C0B-B7A7-0AEE767F71D6}" type="slidenum">
              <a:rPr lang="en-US" altLang="en-US"/>
              <a:pPr/>
              <a:t>35</a:t>
            </a:fld>
            <a:endParaRPr lang="en-US" altLang="en-US" dirty="0"/>
          </a:p>
        </p:txBody>
      </p:sp>
      <p:sp>
        <p:nvSpPr>
          <p:cNvPr id="4097" name="Rectangle 1"/>
          <p:cNvSpPr txBox="1">
            <a:spLocks noGrp="1" noRot="1" noChangeAspect="1"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3346638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E1416C-D363-4F49-8655-63B1628A690A}" type="slidenum">
              <a:rPr lang="en-US" smtClean="0"/>
              <a:pPr/>
              <a:t>39</a:t>
            </a:fld>
            <a:endParaRPr lang="en-US" dirty="0"/>
          </a:p>
        </p:txBody>
      </p:sp>
    </p:spTree>
    <p:extLst>
      <p:ext uri="{BB962C8B-B14F-4D97-AF65-F5344CB8AC3E}">
        <p14:creationId xmlns:p14="http://schemas.microsoft.com/office/powerpoint/2010/main" val="2803910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endParaRPr lang="zh-CN" altLang="en-US"/>
          </a:p>
        </p:txBody>
      </p:sp>
    </p:spTree>
    <p:extLst>
      <p:ext uri="{BB962C8B-B14F-4D97-AF65-F5344CB8AC3E}">
        <p14:creationId xmlns:p14="http://schemas.microsoft.com/office/powerpoint/2010/main" val="1057810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endParaRPr lang="zh-CN" altLang="en-US"/>
          </a:p>
        </p:txBody>
      </p:sp>
    </p:spTree>
    <p:extLst>
      <p:ext uri="{BB962C8B-B14F-4D97-AF65-F5344CB8AC3E}">
        <p14:creationId xmlns:p14="http://schemas.microsoft.com/office/powerpoint/2010/main" val="27018715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 y="0"/>
            <a:ext cx="9141714" cy="6858000"/>
          </a:xfrm>
          <a:prstGeom prst="rect">
            <a:avLst/>
          </a:prstGeom>
        </p:spPr>
      </p:pic>
      <p:sp>
        <p:nvSpPr>
          <p:cNvPr id="10" name="Text Placeholder 5"/>
          <p:cNvSpPr>
            <a:spLocks noGrp="1"/>
          </p:cNvSpPr>
          <p:nvPr>
            <p:ph type="body" sz="quarter" idx="10" hasCustomPrompt="1"/>
          </p:nvPr>
        </p:nvSpPr>
        <p:spPr>
          <a:xfrm>
            <a:off x="493776" y="3968497"/>
            <a:ext cx="4978908" cy="1650381"/>
          </a:xfrm>
          <a:prstGeom prst="rect">
            <a:avLst/>
          </a:prstGeom>
        </p:spPr>
        <p:txBody>
          <a:bodyPr lIns="0">
            <a:normAutofit/>
          </a:bodyPr>
          <a:lstStyle>
            <a:lvl1pPr marL="0" indent="0">
              <a:buNone/>
              <a:defRPr sz="2100" b="0" i="0">
                <a:solidFill>
                  <a:schemeClr val="bg1"/>
                </a:solidFill>
                <a:latin typeface="Georgia" charset="0"/>
                <a:ea typeface="Georgia" charset="0"/>
                <a:cs typeface="Georgia" charset="0"/>
              </a:defRPr>
            </a:lvl1pPr>
          </a:lstStyle>
          <a:p>
            <a:pPr lvl="0"/>
            <a:r>
              <a:rPr lang="en-US" dirty="0"/>
              <a:t>Sub-topic</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777" y="6046265"/>
            <a:ext cx="3488024" cy="344912"/>
          </a:xfrm>
          <a:prstGeom prst="rect">
            <a:avLst/>
          </a:prstGeom>
        </p:spPr>
      </p:pic>
      <p:sp>
        <p:nvSpPr>
          <p:cNvPr id="14" name="Title 1"/>
          <p:cNvSpPr>
            <a:spLocks noGrp="1"/>
          </p:cNvSpPr>
          <p:nvPr>
            <p:ph type="ctrTitle" hasCustomPrompt="1"/>
          </p:nvPr>
        </p:nvSpPr>
        <p:spPr>
          <a:xfrm>
            <a:off x="493776" y="1490472"/>
            <a:ext cx="4978908" cy="2386584"/>
          </a:xfrm>
          <a:prstGeom prst="rect">
            <a:avLst/>
          </a:prstGeom>
          <a:ln>
            <a:noFill/>
          </a:ln>
        </p:spPr>
        <p:txBody>
          <a:bodyPr lIns="0" anchor="b"/>
          <a:lstStyle>
            <a:lvl1pPr algn="l">
              <a:lnSpc>
                <a:spcPts val="4350"/>
              </a:lnSpc>
              <a:defRPr sz="4500" b="1" i="0" cap="all" baseline="0">
                <a:solidFill>
                  <a:schemeClr val="bg1"/>
                </a:solidFill>
                <a:latin typeface="Arial" charset="0"/>
                <a:ea typeface="Arial" charset="0"/>
                <a:cs typeface="Arial" charset="0"/>
              </a:defRPr>
            </a:lvl1pPr>
          </a:lstStyle>
          <a:p>
            <a:r>
              <a:rPr lang="en-US" dirty="0"/>
              <a:t>Presentation</a:t>
            </a:r>
            <a:br>
              <a:rPr lang="en-US" dirty="0"/>
            </a:br>
            <a:r>
              <a:rPr lang="en-US" dirty="0"/>
              <a:t>Title</a:t>
            </a:r>
          </a:p>
        </p:txBody>
      </p:sp>
    </p:spTree>
    <p:extLst>
      <p:ext uri="{BB962C8B-B14F-4D97-AF65-F5344CB8AC3E}">
        <p14:creationId xmlns:p14="http://schemas.microsoft.com/office/powerpoint/2010/main" val="2163088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
        <p:nvSpPr>
          <p:cNvPr id="5" name="Title 1"/>
          <p:cNvSpPr>
            <a:spLocks noGrp="1"/>
          </p:cNvSpPr>
          <p:nvPr>
            <p:ph type="ctrTitle" hasCustomPrompt="1"/>
          </p:nvPr>
        </p:nvSpPr>
        <p:spPr>
          <a:xfrm>
            <a:off x="493776" y="1490663"/>
            <a:ext cx="4978908" cy="2387600"/>
          </a:xfrm>
          <a:prstGeom prst="rect">
            <a:avLst/>
          </a:prstGeom>
          <a:ln>
            <a:noFill/>
          </a:ln>
        </p:spPr>
        <p:txBody>
          <a:bodyPr lIns="0" anchor="b"/>
          <a:lstStyle>
            <a:lvl1pPr algn="l">
              <a:lnSpc>
                <a:spcPts val="4350"/>
              </a:lnSpc>
              <a:defRPr sz="4500" b="1" i="0" cap="all" baseline="0">
                <a:solidFill>
                  <a:schemeClr val="bg1"/>
                </a:solidFill>
                <a:latin typeface="Arial" charset="0"/>
                <a:ea typeface="Arial" charset="0"/>
                <a:cs typeface="Arial" charset="0"/>
              </a:defRPr>
            </a:lvl1pPr>
          </a:lstStyle>
          <a:p>
            <a:r>
              <a:rPr lang="en-US" dirty="0"/>
              <a:t>DIVIDER SLIDE</a:t>
            </a:r>
          </a:p>
        </p:txBody>
      </p:sp>
      <p:sp>
        <p:nvSpPr>
          <p:cNvPr id="6" name="Subtitle 2"/>
          <p:cNvSpPr>
            <a:spLocks noGrp="1"/>
          </p:cNvSpPr>
          <p:nvPr>
            <p:ph type="subTitle" idx="1" hasCustomPrompt="1"/>
          </p:nvPr>
        </p:nvSpPr>
        <p:spPr>
          <a:xfrm>
            <a:off x="493776" y="3970337"/>
            <a:ext cx="4978908" cy="2212976"/>
          </a:xfrm>
          <a:prstGeom prst="rect">
            <a:avLst/>
          </a:prstGeom>
          <a:ln>
            <a:noFill/>
          </a:ln>
        </p:spPr>
        <p:txBody>
          <a:bodyPr lIns="0">
            <a:normAutofit/>
          </a:bodyPr>
          <a:lstStyle>
            <a:lvl1pPr marL="0" indent="0" algn="l">
              <a:buNone/>
              <a:defRPr sz="2100" b="0" baseline="0">
                <a:solidFill>
                  <a:schemeClr val="bg1"/>
                </a:solidFill>
                <a:latin typeface="Georgia" charset="0"/>
                <a:ea typeface="Georgia" charset="0"/>
                <a:cs typeface="Georgia"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title</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 y="321147"/>
            <a:ext cx="3600450" cy="356029"/>
          </a:xfrm>
          <a:prstGeom prst="rect">
            <a:avLst/>
          </a:prstGeom>
        </p:spPr>
      </p:pic>
    </p:spTree>
    <p:extLst>
      <p:ext uri="{BB962C8B-B14F-4D97-AF65-F5344CB8AC3E}">
        <p14:creationId xmlns:p14="http://schemas.microsoft.com/office/powerpoint/2010/main" val="1419110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Blank Slide">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7" y="1"/>
            <a:ext cx="9141713" cy="685799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 y="321147"/>
            <a:ext cx="3600450" cy="356029"/>
          </a:xfrm>
          <a:prstGeom prst="rect">
            <a:avLst/>
          </a:prstGeom>
        </p:spPr>
      </p:pic>
    </p:spTree>
    <p:extLst>
      <p:ext uri="{BB962C8B-B14F-4D97-AF65-F5344CB8AC3E}">
        <p14:creationId xmlns:p14="http://schemas.microsoft.com/office/powerpoint/2010/main" val="665799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 Column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27101" y="2189264"/>
            <a:ext cx="4802124" cy="3790483"/>
          </a:xfrm>
          <a:prstGeom prst="rect">
            <a:avLst/>
          </a:prstGeom>
        </p:spPr>
        <p:txBody>
          <a:bodyPr>
            <a:noAutofit/>
          </a:bodyPr>
          <a:lstStyle>
            <a:lvl1pPr marL="0" indent="0">
              <a:lnSpc>
                <a:spcPts val="1950"/>
              </a:lnSpc>
              <a:buNone/>
              <a:defRPr sz="135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err="1"/>
              <a:t>Em</a:t>
            </a:r>
            <a:r>
              <a:rPr lang="en-US" dirty="0"/>
              <a:t>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
        <p:nvSpPr>
          <p:cNvPr id="4" name="Title 3"/>
          <p:cNvSpPr>
            <a:spLocks noGrp="1"/>
          </p:cNvSpPr>
          <p:nvPr>
            <p:ph type="title" hasCustomPrompt="1"/>
          </p:nvPr>
        </p:nvSpPr>
        <p:spPr>
          <a:xfrm>
            <a:off x="427101" y="1320800"/>
            <a:ext cx="788670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a:t>Click to edit title</a:t>
            </a:r>
          </a:p>
        </p:txBody>
      </p:sp>
    </p:spTree>
    <p:extLst>
      <p:ext uri="{BB962C8B-B14F-4D97-AF65-F5344CB8AC3E}">
        <p14:creationId xmlns:p14="http://schemas.microsoft.com/office/powerpoint/2010/main" val="598145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 Column Text">
    <p:spTree>
      <p:nvGrpSpPr>
        <p:cNvPr id="1" name=""/>
        <p:cNvGrpSpPr/>
        <p:nvPr/>
      </p:nvGrpSpPr>
      <p:grpSpPr>
        <a:xfrm>
          <a:off x="0" y="0"/>
          <a:ext cx="0" cy="0"/>
          <a:chOff x="0" y="0"/>
          <a:chExt cx="0" cy="0"/>
        </a:xfrm>
      </p:grpSpPr>
      <p:sp>
        <p:nvSpPr>
          <p:cNvPr id="12" name="Text Placeholder 2"/>
          <p:cNvSpPr>
            <a:spLocks noGrp="1"/>
          </p:cNvSpPr>
          <p:nvPr>
            <p:ph type="body" idx="10" hasCustomPrompt="1"/>
          </p:nvPr>
        </p:nvSpPr>
        <p:spPr>
          <a:xfrm>
            <a:off x="425196" y="2185417"/>
            <a:ext cx="3134815" cy="3511409"/>
          </a:xfrm>
          <a:prstGeom prst="rect">
            <a:avLst/>
          </a:prstGeom>
        </p:spPr>
        <p:txBody>
          <a:bodyPr>
            <a:noAutofit/>
          </a:bodyPr>
          <a:lstStyle>
            <a:lvl1pPr marL="0" indent="0">
              <a:lnSpc>
                <a:spcPts val="1950"/>
              </a:lnSpc>
              <a:buNone/>
              <a:defRPr sz="135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a:t>
            </a:r>
          </a:p>
        </p:txBody>
      </p:sp>
      <p:sp>
        <p:nvSpPr>
          <p:cNvPr id="13" name="Text Placeholder 2"/>
          <p:cNvSpPr>
            <a:spLocks noGrp="1"/>
          </p:cNvSpPr>
          <p:nvPr>
            <p:ph type="body" idx="11" hasCustomPrompt="1"/>
          </p:nvPr>
        </p:nvSpPr>
        <p:spPr>
          <a:xfrm>
            <a:off x="3771900" y="2185417"/>
            <a:ext cx="3134815" cy="3511409"/>
          </a:xfrm>
          <a:prstGeom prst="rect">
            <a:avLst/>
          </a:prstGeom>
        </p:spPr>
        <p:txBody>
          <a:bodyPr>
            <a:noAutofit/>
          </a:bodyPr>
          <a:lstStyle>
            <a:lvl1pPr marL="0" indent="0">
              <a:lnSpc>
                <a:spcPts val="1950"/>
              </a:lnSpc>
              <a:buNone/>
              <a:defRPr sz="135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err="1"/>
              <a:t>Etiam</a:t>
            </a:r>
            <a:r>
              <a:rPr lang="en-US" dirty="0"/>
              <a:t> </a:t>
            </a:r>
            <a:r>
              <a:rPr lang="en-US" dirty="0" err="1"/>
              <a:t>molestie</a:t>
            </a:r>
            <a:r>
              <a:rPr lang="en-US" dirty="0"/>
              <a:t> </a:t>
            </a:r>
            <a:r>
              <a:rPr lang="en-US" dirty="0" err="1"/>
              <a:t>velit</a:t>
            </a:r>
            <a:r>
              <a:rPr lang="en-US" dirty="0"/>
              <a:t> vitae dolor </a:t>
            </a:r>
            <a:r>
              <a:rPr lang="en-US" dirty="0" err="1"/>
              <a:t>euismod</a:t>
            </a:r>
            <a:r>
              <a:rPr lang="en-US" dirty="0"/>
              <a:t>, sit </a:t>
            </a:r>
            <a:r>
              <a:rPr lang="en-US" dirty="0" err="1"/>
              <a:t>amet</a:t>
            </a:r>
            <a:r>
              <a:rPr lang="en-US" dirty="0"/>
              <a:t> </a:t>
            </a:r>
            <a:r>
              <a:rPr lang="en-US" dirty="0" err="1"/>
              <a:t>finibus</a:t>
            </a:r>
            <a:r>
              <a:rPr lang="en-US" dirty="0"/>
              <a:t> </a:t>
            </a:r>
            <a:r>
              <a:rPr lang="en-US" dirty="0" err="1"/>
              <a:t>risus</a:t>
            </a:r>
            <a:r>
              <a:rPr lang="en-US" dirty="0"/>
              <a:t> </a:t>
            </a:r>
            <a:r>
              <a:rPr lang="en-US" dirty="0" err="1"/>
              <a:t>mattis</a:t>
            </a:r>
            <a:r>
              <a:rPr lang="en-US" dirty="0"/>
              <a:t>. In </a:t>
            </a:r>
            <a:r>
              <a:rPr lang="en-US" dirty="0" err="1"/>
              <a:t>ornare</a:t>
            </a:r>
            <a:r>
              <a:rPr lang="en-US" dirty="0"/>
              <a:t> convallis </a:t>
            </a:r>
            <a:r>
              <a:rPr lang="en-US" dirty="0" err="1"/>
              <a:t>velit</a:t>
            </a:r>
            <a:r>
              <a:rPr lang="en-US" dirty="0"/>
              <a:t> vitae cursus. Integer </a:t>
            </a:r>
            <a:r>
              <a:rPr lang="en-US" dirty="0" err="1"/>
              <a:t>egestas</a:t>
            </a:r>
            <a:r>
              <a:rPr lang="en-US" dirty="0"/>
              <a:t> sit </a:t>
            </a:r>
            <a:r>
              <a:rPr lang="en-US" dirty="0" err="1"/>
              <a:t>amet</a:t>
            </a:r>
            <a:r>
              <a:rPr lang="en-US" dirty="0"/>
              <a:t> mi </a:t>
            </a:r>
            <a:r>
              <a:rPr lang="en-US" dirty="0" err="1"/>
              <a:t>vehicula</a:t>
            </a:r>
            <a:r>
              <a:rPr lang="en-US" dirty="0"/>
              <a:t> </a:t>
            </a:r>
            <a:r>
              <a:rPr lang="en-US" dirty="0" err="1"/>
              <a:t>sollicitudin</a:t>
            </a:r>
            <a:r>
              <a:rPr lang="en-US" dirty="0"/>
              <a:t>. </a:t>
            </a:r>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a:t>
            </a:r>
          </a:p>
        </p:txBody>
      </p:sp>
      <p:sp>
        <p:nvSpPr>
          <p:cNvPr id="5" name="Title 3"/>
          <p:cNvSpPr>
            <a:spLocks noGrp="1"/>
          </p:cNvSpPr>
          <p:nvPr>
            <p:ph type="title" hasCustomPrompt="1"/>
          </p:nvPr>
        </p:nvSpPr>
        <p:spPr>
          <a:xfrm>
            <a:off x="427101" y="1320800"/>
            <a:ext cx="788670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a:t>Click to edit title</a:t>
            </a:r>
          </a:p>
        </p:txBody>
      </p:sp>
    </p:spTree>
    <p:extLst>
      <p:ext uri="{BB962C8B-B14F-4D97-AF65-F5344CB8AC3E}">
        <p14:creationId xmlns:p14="http://schemas.microsoft.com/office/powerpoint/2010/main" val="2375065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ulleted List">
    <p:spTree>
      <p:nvGrpSpPr>
        <p:cNvPr id="1" name=""/>
        <p:cNvGrpSpPr/>
        <p:nvPr/>
      </p:nvGrpSpPr>
      <p:grpSpPr>
        <a:xfrm>
          <a:off x="0" y="0"/>
          <a:ext cx="0" cy="0"/>
          <a:chOff x="0" y="0"/>
          <a:chExt cx="0" cy="0"/>
        </a:xfrm>
      </p:grpSpPr>
      <p:sp>
        <p:nvSpPr>
          <p:cNvPr id="5" name="Text Placeholder 2"/>
          <p:cNvSpPr>
            <a:spLocks noGrp="1"/>
          </p:cNvSpPr>
          <p:nvPr>
            <p:ph type="body" idx="10" hasCustomPrompt="1"/>
          </p:nvPr>
        </p:nvSpPr>
        <p:spPr>
          <a:xfrm>
            <a:off x="425196" y="2185417"/>
            <a:ext cx="6418318" cy="3732425"/>
          </a:xfrm>
          <a:prstGeom prst="rect">
            <a:avLst/>
          </a:prstGeom>
        </p:spPr>
        <p:txBody>
          <a:bodyPr lIns="182880" rIns="182880">
            <a:noAutofit/>
          </a:bodyPr>
          <a:lstStyle>
            <a:lvl1pPr marL="342900" marR="0" indent="-304800" algn="l" defTabSz="685800" rtl="0" eaLnBrk="1" fontAlgn="auto" latinLnBrk="0" hangingPunct="1">
              <a:lnSpc>
                <a:spcPts val="1950"/>
              </a:lnSpc>
              <a:spcBef>
                <a:spcPts val="750"/>
              </a:spcBef>
              <a:spcAft>
                <a:spcPts val="0"/>
              </a:spcAft>
              <a:buClr>
                <a:srgbClr val="005BBB"/>
              </a:buClr>
              <a:buSzPct val="109000"/>
              <a:buFont typeface="Arial" charset="0"/>
              <a:buChar char="•"/>
              <a:tabLst/>
              <a:defRPr sz="150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r>
              <a:rPr lang="en-US" dirty="0" err="1"/>
              <a:t>Quisque</a:t>
            </a:r>
            <a:r>
              <a:rPr lang="en-US" dirty="0"/>
              <a:t> ac </a:t>
            </a:r>
            <a:r>
              <a:rPr lang="en-US" dirty="0" err="1"/>
              <a:t>orci</a:t>
            </a:r>
            <a:r>
              <a:rPr lang="en-US" dirty="0"/>
              <a:t> in </a:t>
            </a:r>
            <a:r>
              <a:rPr lang="en-US" dirty="0" err="1"/>
              <a:t>turpis</a:t>
            </a:r>
            <a:r>
              <a:rPr lang="en-US" dirty="0"/>
              <a:t> </a:t>
            </a:r>
            <a:r>
              <a:rPr lang="en-US" dirty="0" err="1"/>
              <a:t>dapibus</a:t>
            </a:r>
            <a:r>
              <a:rPr lang="en-US" dirty="0"/>
              <a:t> </a:t>
            </a:r>
            <a:r>
              <a:rPr lang="en-US" dirty="0" err="1"/>
              <a:t>sagittis</a:t>
            </a:r>
            <a:r>
              <a:rPr lang="en-US" dirty="0"/>
              <a:t>.</a:t>
            </a:r>
          </a:p>
          <a:p>
            <a:r>
              <a:rPr lang="en-US" dirty="0" err="1"/>
              <a:t>Donec</a:t>
            </a:r>
            <a:r>
              <a:rPr lang="en-US" dirty="0"/>
              <a:t> vitae </a:t>
            </a:r>
            <a:r>
              <a:rPr lang="en-US" dirty="0" err="1"/>
              <a:t>justo</a:t>
            </a:r>
            <a:r>
              <a:rPr lang="en-US" dirty="0"/>
              <a:t> et </a:t>
            </a:r>
            <a:r>
              <a:rPr lang="en-US" dirty="0" err="1"/>
              <a:t>neque</a:t>
            </a:r>
            <a:r>
              <a:rPr lang="en-US" dirty="0"/>
              <a:t> </a:t>
            </a:r>
            <a:r>
              <a:rPr lang="en-US" dirty="0" err="1"/>
              <a:t>mollis</a:t>
            </a:r>
            <a:r>
              <a:rPr lang="en-US" dirty="0"/>
              <a:t> </a:t>
            </a:r>
            <a:r>
              <a:rPr lang="en-US" dirty="0" err="1"/>
              <a:t>consectetur</a:t>
            </a:r>
            <a:r>
              <a:rPr lang="en-US" dirty="0"/>
              <a:t>.</a:t>
            </a:r>
          </a:p>
          <a:p>
            <a:r>
              <a:rPr lang="en-US" dirty="0" err="1"/>
              <a:t>Etiam</a:t>
            </a:r>
            <a:r>
              <a:rPr lang="en-US" dirty="0"/>
              <a:t> </a:t>
            </a:r>
            <a:r>
              <a:rPr lang="en-US" dirty="0" err="1"/>
              <a:t>aliquet</a:t>
            </a:r>
            <a:r>
              <a:rPr lang="en-US" dirty="0"/>
              <a:t> ex </a:t>
            </a:r>
            <a:r>
              <a:rPr lang="en-US" dirty="0" err="1"/>
              <a:t>sed</a:t>
            </a:r>
            <a:r>
              <a:rPr lang="en-US" dirty="0"/>
              <a:t> </a:t>
            </a:r>
            <a:r>
              <a:rPr lang="en-US" dirty="0" err="1"/>
              <a:t>bibendum</a:t>
            </a:r>
            <a:r>
              <a:rPr lang="en-US" dirty="0"/>
              <a:t> </a:t>
            </a:r>
            <a:r>
              <a:rPr lang="en-US" dirty="0" err="1"/>
              <a:t>consequat</a:t>
            </a:r>
            <a:r>
              <a:rPr lang="en-US" dirty="0"/>
              <a:t>.</a:t>
            </a:r>
          </a:p>
          <a:p>
            <a:r>
              <a:rPr lang="en-US" dirty="0" err="1"/>
              <a:t>Cras</a:t>
            </a:r>
            <a:r>
              <a:rPr lang="en-US" dirty="0"/>
              <a:t> </a:t>
            </a:r>
            <a:r>
              <a:rPr lang="en-US" dirty="0" err="1"/>
              <a:t>lacinia</a:t>
            </a:r>
            <a:r>
              <a:rPr lang="en-US" dirty="0"/>
              <a:t> </a:t>
            </a:r>
            <a:r>
              <a:rPr lang="en-US" dirty="0" err="1"/>
              <a:t>est</a:t>
            </a:r>
            <a:r>
              <a:rPr lang="en-US" dirty="0"/>
              <a:t> ac </a:t>
            </a:r>
            <a:r>
              <a:rPr lang="en-US" dirty="0" err="1"/>
              <a:t>elit</a:t>
            </a:r>
            <a:r>
              <a:rPr lang="en-US" dirty="0"/>
              <a:t> </a:t>
            </a:r>
            <a:r>
              <a:rPr lang="en-US" dirty="0" err="1"/>
              <a:t>dignissim</a:t>
            </a:r>
            <a:r>
              <a:rPr lang="en-US" dirty="0"/>
              <a:t> </a:t>
            </a:r>
            <a:r>
              <a:rPr lang="en-US" dirty="0" err="1"/>
              <a:t>varius</a:t>
            </a:r>
            <a:r>
              <a:rPr lang="en-US" dirty="0"/>
              <a:t>.</a:t>
            </a:r>
          </a:p>
          <a:p>
            <a:r>
              <a:rPr lang="en-US" dirty="0" err="1"/>
              <a:t>Duis</a:t>
            </a:r>
            <a:r>
              <a:rPr lang="en-US" dirty="0"/>
              <a:t> sit </a:t>
            </a:r>
            <a:r>
              <a:rPr lang="en-US" dirty="0" err="1"/>
              <a:t>amet</a:t>
            </a:r>
            <a:r>
              <a:rPr lang="en-US" dirty="0"/>
              <a:t> </a:t>
            </a:r>
            <a:r>
              <a:rPr lang="en-US" dirty="0" err="1"/>
              <a:t>odio</a:t>
            </a:r>
            <a:r>
              <a:rPr lang="en-US" dirty="0"/>
              <a:t> </a:t>
            </a:r>
            <a:r>
              <a:rPr lang="en-US" dirty="0" err="1"/>
              <a:t>facilisis</a:t>
            </a:r>
            <a:r>
              <a:rPr lang="en-US" dirty="0"/>
              <a:t> </a:t>
            </a:r>
            <a:r>
              <a:rPr lang="en-US" dirty="0" err="1"/>
              <a:t>turpis</a:t>
            </a:r>
            <a:r>
              <a:rPr lang="en-US" dirty="0"/>
              <a:t> </a:t>
            </a:r>
            <a:r>
              <a:rPr lang="en-US" dirty="0" err="1"/>
              <a:t>sodales</a:t>
            </a:r>
            <a:r>
              <a:rPr lang="en-US" dirty="0"/>
              <a:t> </a:t>
            </a:r>
            <a:r>
              <a:rPr lang="en-US" dirty="0" err="1"/>
              <a:t>placerat</a:t>
            </a:r>
            <a:r>
              <a:rPr lang="en-US" dirty="0"/>
              <a:t>.</a:t>
            </a:r>
          </a:p>
          <a:p>
            <a:r>
              <a:rPr lang="en-US" dirty="0"/>
              <a:t>Justo et neque odio facilisis turpis </a:t>
            </a:r>
            <a:r>
              <a:rPr lang="en-US" dirty="0" err="1"/>
              <a:t>sodales</a:t>
            </a:r>
            <a:r>
              <a:rPr lang="en-US" dirty="0"/>
              <a:t> placerat.</a:t>
            </a:r>
          </a:p>
        </p:txBody>
      </p:sp>
      <p:sp>
        <p:nvSpPr>
          <p:cNvPr id="4" name="Title 3"/>
          <p:cNvSpPr>
            <a:spLocks noGrp="1"/>
          </p:cNvSpPr>
          <p:nvPr>
            <p:ph type="title" hasCustomPrompt="1"/>
          </p:nvPr>
        </p:nvSpPr>
        <p:spPr>
          <a:xfrm>
            <a:off x="427101" y="1320800"/>
            <a:ext cx="788670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a:t>Click to edit title</a:t>
            </a:r>
          </a:p>
        </p:txBody>
      </p:sp>
    </p:spTree>
    <p:extLst>
      <p:ext uri="{BB962C8B-B14F-4D97-AF65-F5344CB8AC3E}">
        <p14:creationId xmlns:p14="http://schemas.microsoft.com/office/powerpoint/2010/main" val="4018260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 3 level Bullet List">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427101" y="1320800"/>
            <a:ext cx="788670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a:t>Click to edit title</a:t>
            </a:r>
          </a:p>
        </p:txBody>
      </p:sp>
      <p:sp>
        <p:nvSpPr>
          <p:cNvPr id="7" name="Content Placeholder 6"/>
          <p:cNvSpPr>
            <a:spLocks noGrp="1"/>
          </p:cNvSpPr>
          <p:nvPr>
            <p:ph sz="quarter" idx="10" hasCustomPrompt="1"/>
          </p:nvPr>
        </p:nvSpPr>
        <p:spPr>
          <a:xfrm>
            <a:off x="425197" y="2185416"/>
            <a:ext cx="7259240" cy="3848100"/>
          </a:xfrm>
          <a:prstGeom prst="rect">
            <a:avLst/>
          </a:prstGeom>
        </p:spPr>
        <p:txBody>
          <a:bodyPr/>
          <a:lstStyle>
            <a:lvl1pPr marL="0" indent="0">
              <a:lnSpc>
                <a:spcPts val="1725"/>
              </a:lnSpc>
              <a:buClr>
                <a:srgbClr val="005BBB"/>
              </a:buClr>
              <a:buFontTx/>
              <a:buNone/>
              <a:defRPr sz="1275" b="1">
                <a:solidFill>
                  <a:srgbClr val="005BBB"/>
                </a:solidFill>
                <a:latin typeface="Arial" charset="0"/>
                <a:ea typeface="Arial" charset="0"/>
                <a:cs typeface="Arial" charset="0"/>
              </a:defRPr>
            </a:lvl1pPr>
            <a:lvl2pPr marL="552450" indent="-209550">
              <a:lnSpc>
                <a:spcPts val="1725"/>
              </a:lnSpc>
              <a:buClr>
                <a:srgbClr val="005BBB"/>
              </a:buClr>
              <a:buFont typeface="Arial" charset="0"/>
              <a:buChar char="•"/>
              <a:tabLst/>
              <a:defRPr sz="1500">
                <a:solidFill>
                  <a:schemeClr val="tx1"/>
                </a:solidFill>
                <a:latin typeface="Arial" charset="0"/>
                <a:ea typeface="Arial" charset="0"/>
                <a:cs typeface="Arial" charset="0"/>
              </a:defRPr>
            </a:lvl2pPr>
            <a:lvl3pPr marL="857250" marR="0" indent="-171450" algn="l" defTabSz="685800" rtl="0" eaLnBrk="1" fontAlgn="auto" latinLnBrk="0" hangingPunct="1">
              <a:lnSpc>
                <a:spcPts val="1725"/>
              </a:lnSpc>
              <a:spcBef>
                <a:spcPts val="375"/>
              </a:spcBef>
              <a:spcAft>
                <a:spcPts val="0"/>
              </a:spcAft>
              <a:buClr>
                <a:srgbClr val="005BBB"/>
              </a:buClr>
              <a:buSzTx/>
              <a:buFont typeface="LucidaGrande" charset="0"/>
              <a:buChar char="-"/>
              <a:tabLst>
                <a:tab pos="857250" algn="l"/>
              </a:tabLst>
              <a:defRPr sz="1500">
                <a:solidFill>
                  <a:schemeClr val="tx1"/>
                </a:solidFill>
                <a:latin typeface="Arial" charset="0"/>
                <a:ea typeface="Arial" charset="0"/>
                <a:cs typeface="Arial" charset="0"/>
              </a:defRPr>
            </a:lvl3pPr>
            <a:lvl4pPr>
              <a:buClr>
                <a:srgbClr val="005BBB"/>
              </a:buClr>
              <a:defRPr>
                <a:solidFill>
                  <a:srgbClr val="666666"/>
                </a:solidFill>
                <a:latin typeface="Arial" charset="0"/>
                <a:ea typeface="Arial" charset="0"/>
                <a:cs typeface="Arial" charset="0"/>
              </a:defRPr>
            </a:lvl4pPr>
            <a:lvl5pPr>
              <a:buClr>
                <a:srgbClr val="005BBB"/>
              </a:buClr>
              <a:defRPr>
                <a:solidFill>
                  <a:srgbClr val="666666"/>
                </a:solidFill>
                <a:latin typeface="Arial" charset="0"/>
                <a:ea typeface="Arial" charset="0"/>
                <a:cs typeface="Arial" charset="0"/>
              </a:defRPr>
            </a:lvl5pPr>
          </a:lstStyle>
          <a:p>
            <a:pPr lvl="0"/>
            <a:r>
              <a:rPr lang="en-US" dirty="0"/>
              <a:t>CLICK TO EDIT MASTER TEXT STYLES</a:t>
            </a:r>
          </a:p>
          <a:p>
            <a:pPr lvl="1"/>
            <a:r>
              <a:rPr lang="en-US" dirty="0"/>
              <a:t>Second level text</a:t>
            </a:r>
          </a:p>
          <a:p>
            <a:pPr lvl="2"/>
            <a:r>
              <a:rPr lang="en-US" dirty="0"/>
              <a:t>Third level</a:t>
            </a:r>
          </a:p>
          <a:p>
            <a:pPr lvl="1"/>
            <a:r>
              <a:rPr lang="en-US" dirty="0"/>
              <a:t>Second level text</a:t>
            </a:r>
          </a:p>
          <a:p>
            <a:pPr marL="857250" marR="0" lvl="2" indent="-171450" algn="l" defTabSz="685800" rtl="0" eaLnBrk="1" fontAlgn="auto" latinLnBrk="0" hangingPunct="1">
              <a:lnSpc>
                <a:spcPts val="1725"/>
              </a:lnSpc>
              <a:spcBef>
                <a:spcPts val="375"/>
              </a:spcBef>
              <a:spcAft>
                <a:spcPts val="0"/>
              </a:spcAft>
              <a:buClr>
                <a:srgbClr val="005BBB"/>
              </a:buClr>
              <a:buSzTx/>
              <a:buFont typeface="LucidaGrande" charset="0"/>
              <a:buChar char="-"/>
              <a:tabLst/>
              <a:defRPr/>
            </a:pPr>
            <a:r>
              <a:rPr lang="en-US" dirty="0"/>
              <a:t>Third level</a:t>
            </a:r>
          </a:p>
          <a:p>
            <a:pPr lvl="0"/>
            <a:r>
              <a:rPr lang="en-US" dirty="0"/>
              <a:t>CLICK TO EDIT MASTER TEXT STYLES</a:t>
            </a:r>
          </a:p>
          <a:p>
            <a:pPr lvl="1"/>
            <a:r>
              <a:rPr lang="en-US" dirty="0"/>
              <a:t>Second level text </a:t>
            </a:r>
          </a:p>
          <a:p>
            <a:pPr lvl="2"/>
            <a:r>
              <a:rPr lang="en-US" dirty="0"/>
              <a:t>Third level</a:t>
            </a:r>
          </a:p>
          <a:p>
            <a:pPr marL="857250" marR="0" lvl="2" indent="-171450" algn="l" defTabSz="685800" rtl="0" eaLnBrk="1" fontAlgn="auto" latinLnBrk="0" hangingPunct="1">
              <a:lnSpc>
                <a:spcPts val="1725"/>
              </a:lnSpc>
              <a:spcBef>
                <a:spcPts val="375"/>
              </a:spcBef>
              <a:spcAft>
                <a:spcPts val="0"/>
              </a:spcAft>
              <a:buClr>
                <a:srgbClr val="005BBB"/>
              </a:buClr>
              <a:buSzTx/>
              <a:buFont typeface="LucidaGrande" charset="0"/>
              <a:buChar char="-"/>
              <a:tabLst/>
              <a:defRPr/>
            </a:pPr>
            <a:r>
              <a:rPr lang="en-US" dirty="0"/>
              <a:t>Third level</a:t>
            </a:r>
          </a:p>
        </p:txBody>
      </p:sp>
    </p:spTree>
    <p:extLst>
      <p:ext uri="{BB962C8B-B14F-4D97-AF65-F5344CB8AC3E}">
        <p14:creationId xmlns:p14="http://schemas.microsoft.com/office/powerpoint/2010/main" val="3409137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xt and Photo">
    <p:spTree>
      <p:nvGrpSpPr>
        <p:cNvPr id="1" name=""/>
        <p:cNvGrpSpPr/>
        <p:nvPr/>
      </p:nvGrpSpPr>
      <p:grpSpPr>
        <a:xfrm>
          <a:off x="0" y="0"/>
          <a:ext cx="0" cy="0"/>
          <a:chOff x="0" y="0"/>
          <a:chExt cx="0" cy="0"/>
        </a:xfrm>
      </p:grpSpPr>
      <p:sp>
        <p:nvSpPr>
          <p:cNvPr id="15" name="Picture Placeholder 2"/>
          <p:cNvSpPr>
            <a:spLocks noGrp="1" noChangeAspect="1"/>
          </p:cNvSpPr>
          <p:nvPr>
            <p:ph type="pic" idx="13"/>
          </p:nvPr>
        </p:nvSpPr>
        <p:spPr>
          <a:xfrm>
            <a:off x="3823924" y="930275"/>
            <a:ext cx="5320076" cy="5930900"/>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US" dirty="0"/>
          </a:p>
        </p:txBody>
      </p:sp>
      <p:sp>
        <p:nvSpPr>
          <p:cNvPr id="6" name="Title 3"/>
          <p:cNvSpPr>
            <a:spLocks noGrp="1"/>
          </p:cNvSpPr>
          <p:nvPr>
            <p:ph type="title" hasCustomPrompt="1"/>
          </p:nvPr>
        </p:nvSpPr>
        <p:spPr>
          <a:xfrm>
            <a:off x="427101" y="1320800"/>
            <a:ext cx="320149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a:t>Click to edit title</a:t>
            </a:r>
          </a:p>
        </p:txBody>
      </p:sp>
      <p:sp>
        <p:nvSpPr>
          <p:cNvPr id="8" name="Text Placeholder 2"/>
          <p:cNvSpPr>
            <a:spLocks noGrp="1"/>
          </p:cNvSpPr>
          <p:nvPr>
            <p:ph type="body" idx="1" hasCustomPrompt="1"/>
          </p:nvPr>
        </p:nvSpPr>
        <p:spPr>
          <a:xfrm>
            <a:off x="427102" y="2189263"/>
            <a:ext cx="3001899" cy="2768327"/>
          </a:xfrm>
          <a:prstGeom prst="rect">
            <a:avLst/>
          </a:prstGeom>
        </p:spPr>
        <p:txBody>
          <a:bodyPr>
            <a:noAutofit/>
          </a:bodyPr>
          <a:lstStyle>
            <a:lvl1pPr marL="0" indent="0">
              <a:lnSpc>
                <a:spcPts val="1950"/>
              </a:lnSpc>
              <a:buNone/>
              <a:defRPr sz="135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err="1"/>
              <a:t>Em</a:t>
            </a:r>
            <a:r>
              <a:rPr lang="en-US" dirty="0"/>
              <a:t>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and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Tree>
    <p:extLst>
      <p:ext uri="{BB962C8B-B14F-4D97-AF65-F5344CB8AC3E}">
        <p14:creationId xmlns:p14="http://schemas.microsoft.com/office/powerpoint/2010/main" val="3050713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 and 3 Photos">
    <p:spTree>
      <p:nvGrpSpPr>
        <p:cNvPr id="1" name=""/>
        <p:cNvGrpSpPr/>
        <p:nvPr/>
      </p:nvGrpSpPr>
      <p:grpSpPr>
        <a:xfrm>
          <a:off x="0" y="0"/>
          <a:ext cx="0" cy="0"/>
          <a:chOff x="0" y="0"/>
          <a:chExt cx="0" cy="0"/>
        </a:xfrm>
      </p:grpSpPr>
      <p:sp>
        <p:nvSpPr>
          <p:cNvPr id="15" name="Picture Placeholder 2"/>
          <p:cNvSpPr>
            <a:spLocks noGrp="1" noChangeAspect="1"/>
          </p:cNvSpPr>
          <p:nvPr>
            <p:ph type="pic" idx="13"/>
          </p:nvPr>
        </p:nvSpPr>
        <p:spPr>
          <a:xfrm>
            <a:off x="3835974" y="934720"/>
            <a:ext cx="5308027" cy="3064678"/>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US" dirty="0"/>
          </a:p>
        </p:txBody>
      </p:sp>
      <p:sp>
        <p:nvSpPr>
          <p:cNvPr id="6" name="Title 3"/>
          <p:cNvSpPr>
            <a:spLocks noGrp="1"/>
          </p:cNvSpPr>
          <p:nvPr>
            <p:ph type="title" hasCustomPrompt="1"/>
          </p:nvPr>
        </p:nvSpPr>
        <p:spPr>
          <a:xfrm>
            <a:off x="427101" y="1320800"/>
            <a:ext cx="320149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a:t>Click to edit title</a:t>
            </a:r>
          </a:p>
        </p:txBody>
      </p:sp>
      <p:sp>
        <p:nvSpPr>
          <p:cNvPr id="7" name="Picture Placeholder 2"/>
          <p:cNvSpPr>
            <a:spLocks noGrp="1" noChangeAspect="1"/>
          </p:cNvSpPr>
          <p:nvPr>
            <p:ph type="pic" idx="14"/>
          </p:nvPr>
        </p:nvSpPr>
        <p:spPr>
          <a:xfrm>
            <a:off x="3835973" y="3998296"/>
            <a:ext cx="2701892" cy="2857500"/>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US" dirty="0"/>
          </a:p>
        </p:txBody>
      </p:sp>
      <p:sp>
        <p:nvSpPr>
          <p:cNvPr id="9" name="Picture Placeholder 2"/>
          <p:cNvSpPr>
            <a:spLocks noGrp="1" noChangeAspect="1"/>
          </p:cNvSpPr>
          <p:nvPr>
            <p:ph type="pic" idx="15"/>
          </p:nvPr>
        </p:nvSpPr>
        <p:spPr>
          <a:xfrm>
            <a:off x="6525817" y="3998296"/>
            <a:ext cx="2618184" cy="2857500"/>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US" dirty="0"/>
          </a:p>
        </p:txBody>
      </p:sp>
      <p:sp>
        <p:nvSpPr>
          <p:cNvPr id="10" name="Text Placeholder 2"/>
          <p:cNvSpPr>
            <a:spLocks noGrp="1"/>
          </p:cNvSpPr>
          <p:nvPr>
            <p:ph type="body" idx="1" hasCustomPrompt="1"/>
          </p:nvPr>
        </p:nvSpPr>
        <p:spPr>
          <a:xfrm>
            <a:off x="427102" y="2189263"/>
            <a:ext cx="3001899" cy="2768327"/>
          </a:xfrm>
          <a:prstGeom prst="rect">
            <a:avLst/>
          </a:prstGeom>
        </p:spPr>
        <p:txBody>
          <a:bodyPr>
            <a:noAutofit/>
          </a:bodyPr>
          <a:lstStyle>
            <a:lvl1pPr marL="0" indent="0">
              <a:lnSpc>
                <a:spcPts val="1950"/>
              </a:lnSpc>
              <a:buNone/>
              <a:defRPr sz="135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err="1"/>
              <a:t>Em</a:t>
            </a:r>
            <a:r>
              <a:rPr lang="en-US" dirty="0"/>
              <a:t>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and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Tree>
    <p:extLst>
      <p:ext uri="{BB962C8B-B14F-4D97-AF65-F5344CB8AC3E}">
        <p14:creationId xmlns:p14="http://schemas.microsoft.com/office/powerpoint/2010/main" val="1706227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ull Width Photo">
    <p:spTree>
      <p:nvGrpSpPr>
        <p:cNvPr id="1" name=""/>
        <p:cNvGrpSpPr/>
        <p:nvPr/>
      </p:nvGrpSpPr>
      <p:grpSpPr>
        <a:xfrm>
          <a:off x="0" y="0"/>
          <a:ext cx="0" cy="0"/>
          <a:chOff x="0" y="0"/>
          <a:chExt cx="0" cy="0"/>
        </a:xfrm>
      </p:grpSpPr>
      <p:sp>
        <p:nvSpPr>
          <p:cNvPr id="15" name="Picture Placeholder 2"/>
          <p:cNvSpPr>
            <a:spLocks noGrp="1" noChangeAspect="1"/>
          </p:cNvSpPr>
          <p:nvPr>
            <p:ph type="pic" idx="13"/>
          </p:nvPr>
        </p:nvSpPr>
        <p:spPr>
          <a:xfrm>
            <a:off x="0" y="927100"/>
            <a:ext cx="9144000" cy="5930900"/>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US" dirty="0"/>
          </a:p>
        </p:txBody>
      </p:sp>
    </p:spTree>
    <p:extLst>
      <p:ext uri="{BB962C8B-B14F-4D97-AF65-F5344CB8AC3E}">
        <p14:creationId xmlns:p14="http://schemas.microsoft.com/office/powerpoint/2010/main" val="2180164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ext and Chart">
    <p:spTree>
      <p:nvGrpSpPr>
        <p:cNvPr id="1" name=""/>
        <p:cNvGrpSpPr/>
        <p:nvPr/>
      </p:nvGrpSpPr>
      <p:grpSpPr>
        <a:xfrm>
          <a:off x="0" y="0"/>
          <a:ext cx="0" cy="0"/>
          <a:chOff x="0" y="0"/>
          <a:chExt cx="0" cy="0"/>
        </a:xfrm>
      </p:grpSpPr>
      <p:sp>
        <p:nvSpPr>
          <p:cNvPr id="3" name="Chart Placeholder 2"/>
          <p:cNvSpPr>
            <a:spLocks noGrp="1"/>
          </p:cNvSpPr>
          <p:nvPr>
            <p:ph type="chart" sz="quarter" idx="16"/>
          </p:nvPr>
        </p:nvSpPr>
        <p:spPr>
          <a:xfrm>
            <a:off x="3824240" y="1320800"/>
            <a:ext cx="4791075" cy="4465639"/>
          </a:xfrm>
          <a:prstGeom prst="rect">
            <a:avLst/>
          </a:prstGeom>
          <a:solidFill>
            <a:schemeClr val="bg2">
              <a:lumMod val="75000"/>
            </a:schemeClr>
          </a:solidFill>
          <a:ln>
            <a:noFill/>
          </a:ln>
        </p:spPr>
        <p:style>
          <a:lnRef idx="1">
            <a:schemeClr val="accent3"/>
          </a:lnRef>
          <a:fillRef idx="2">
            <a:schemeClr val="accent3"/>
          </a:fillRef>
          <a:effectRef idx="1">
            <a:schemeClr val="accent3"/>
          </a:effectRef>
          <a:fontRef idx="none"/>
        </p:style>
        <p:txBody>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baseline="0">
                <a:solidFill>
                  <a:schemeClr val="bg1"/>
                </a:solidFill>
                <a:latin typeface="Arial" charset="0"/>
                <a:ea typeface="Arial" charset="0"/>
                <a:cs typeface="Arial" charset="0"/>
              </a:defRPr>
            </a:lvl1pPr>
          </a:lstStyle>
          <a:p>
            <a:r>
              <a:rPr lang="en-US"/>
              <a:t>Click icon to add chart</a:t>
            </a:r>
            <a:endParaRPr lang="en-US" dirty="0"/>
          </a:p>
        </p:txBody>
      </p:sp>
      <p:sp>
        <p:nvSpPr>
          <p:cNvPr id="8" name="Title 3"/>
          <p:cNvSpPr>
            <a:spLocks noGrp="1"/>
          </p:cNvSpPr>
          <p:nvPr>
            <p:ph type="title" hasCustomPrompt="1"/>
          </p:nvPr>
        </p:nvSpPr>
        <p:spPr>
          <a:xfrm>
            <a:off x="427101" y="1320800"/>
            <a:ext cx="3201490" cy="716084"/>
          </a:xfrm>
          <a:prstGeom prst="rect">
            <a:avLst/>
          </a:prstGeom>
        </p:spPr>
        <p:txBody>
          <a:bodyPr anchor="b">
            <a:normAutofit/>
          </a:bodyPr>
          <a:lstStyle>
            <a:lvl1pPr>
              <a:lnSpc>
                <a:spcPct val="80000"/>
              </a:lnSpc>
              <a:defRPr sz="2700">
                <a:solidFill>
                  <a:srgbClr val="005BBB"/>
                </a:solidFill>
                <a:latin typeface="Georgia" charset="0"/>
                <a:ea typeface="Georgia" charset="0"/>
                <a:cs typeface="Georgia" charset="0"/>
              </a:defRPr>
            </a:lvl1pPr>
          </a:lstStyle>
          <a:p>
            <a:r>
              <a:rPr lang="en-US" dirty="0"/>
              <a:t>Click to edit title</a:t>
            </a:r>
          </a:p>
        </p:txBody>
      </p:sp>
      <p:sp>
        <p:nvSpPr>
          <p:cNvPr id="9" name="Text Placeholder 2"/>
          <p:cNvSpPr>
            <a:spLocks noGrp="1"/>
          </p:cNvSpPr>
          <p:nvPr>
            <p:ph type="body" idx="1" hasCustomPrompt="1"/>
          </p:nvPr>
        </p:nvSpPr>
        <p:spPr>
          <a:xfrm>
            <a:off x="427102" y="2189263"/>
            <a:ext cx="3001899" cy="2768327"/>
          </a:xfrm>
          <a:prstGeom prst="rect">
            <a:avLst/>
          </a:prstGeom>
        </p:spPr>
        <p:txBody>
          <a:bodyPr>
            <a:noAutofit/>
          </a:bodyPr>
          <a:lstStyle>
            <a:lvl1pPr marL="0" indent="0">
              <a:lnSpc>
                <a:spcPts val="1950"/>
              </a:lnSpc>
              <a:buNone/>
              <a:defRPr sz="1350" b="0" i="0" spc="-38" baseline="0">
                <a:solidFill>
                  <a:schemeClr val="tx1"/>
                </a:solidFill>
                <a:latin typeface="Arial" charset="0"/>
                <a:ea typeface="Arial" charset="0"/>
                <a:cs typeface="Arial"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err="1"/>
              <a:t>Em</a:t>
            </a:r>
            <a:r>
              <a:rPr lang="en-US" dirty="0"/>
              <a:t>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and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Tree>
    <p:extLst>
      <p:ext uri="{BB962C8B-B14F-4D97-AF65-F5344CB8AC3E}">
        <p14:creationId xmlns:p14="http://schemas.microsoft.com/office/powerpoint/2010/main" val="1643931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9B7224E8-CE17-4AE0-9BAB-364BDB049404}" type="datetimeFigureOut">
              <a:rPr lang="en-US" smtClean="0"/>
              <a:pPr/>
              <a:t>6/22/2020</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D5E7B4D-5FE5-49CE-888E-0617956C85A7}" type="slidenum">
              <a:rPr lang="en-US" smtClean="0"/>
              <a:pPr/>
              <a:t>‹#›</a:t>
            </a:fld>
            <a:endParaRPr lang="en-US" dirty="0"/>
          </a:p>
        </p:txBody>
      </p:sp>
    </p:spTree>
    <p:extLst>
      <p:ext uri="{BB962C8B-B14F-4D97-AF65-F5344CB8AC3E}">
        <p14:creationId xmlns:p14="http://schemas.microsoft.com/office/powerpoint/2010/main" val="588725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9B7224E8-CE17-4AE0-9BAB-364BDB049404}" type="datetimeFigureOut">
              <a:rPr lang="en-US" smtClean="0"/>
              <a:pPr/>
              <a:t>6/22/2020</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D5E7B4D-5FE5-49CE-888E-0617956C85A7}" type="slidenum">
              <a:rPr lang="en-US" smtClean="0"/>
              <a:pPr/>
              <a:t>‹#›</a:t>
            </a:fld>
            <a:endParaRPr lang="en-US" dirty="0"/>
          </a:p>
        </p:txBody>
      </p:sp>
    </p:spTree>
    <p:extLst>
      <p:ext uri="{BB962C8B-B14F-4D97-AF65-F5344CB8AC3E}">
        <p14:creationId xmlns:p14="http://schemas.microsoft.com/office/powerpoint/2010/main" val="2809488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505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43400" y="1981200"/>
            <a:ext cx="3505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9B7224E8-CE17-4AE0-9BAB-364BDB049404}" type="datetimeFigureOut">
              <a:rPr lang="en-US" smtClean="0"/>
              <a:pPr/>
              <a:t>6/22/2020</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6D5E7B4D-5FE5-49CE-888E-0617956C85A7}" type="slidenum">
              <a:rPr lang="en-US" smtClean="0"/>
              <a:pPr/>
              <a:t>‹#›</a:t>
            </a:fld>
            <a:endParaRPr lang="en-US" dirty="0"/>
          </a:p>
        </p:txBody>
      </p:sp>
    </p:spTree>
    <p:extLst>
      <p:ext uri="{BB962C8B-B14F-4D97-AF65-F5344CB8AC3E}">
        <p14:creationId xmlns:p14="http://schemas.microsoft.com/office/powerpoint/2010/main" val="2504089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626084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1628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5052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343400" y="1981200"/>
            <a:ext cx="3505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343400" y="4114800"/>
            <a:ext cx="3505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fld id="{9B7224E8-CE17-4AE0-9BAB-364BDB049404}" type="datetimeFigureOut">
              <a:rPr lang="en-US" smtClean="0"/>
              <a:pPr/>
              <a:t>6/22/2020</a:t>
            </a:fld>
            <a:endParaRPr lang="en-US" dirty="0"/>
          </a:p>
        </p:txBody>
      </p:sp>
      <p:sp>
        <p:nvSpPr>
          <p:cNvPr id="7" name="Footer Placeholder 6"/>
          <p:cNvSpPr>
            <a:spLocks noGrp="1"/>
          </p:cNvSpPr>
          <p:nvPr>
            <p:ph type="ftr" sz="quarter" idx="11"/>
          </p:nvPr>
        </p:nvSpPr>
        <p:spPr>
          <a:xfrm>
            <a:off x="2743200" y="6248400"/>
            <a:ext cx="2362200" cy="457200"/>
          </a:xfrm>
        </p:spPr>
        <p:txBody>
          <a:bodyPr/>
          <a:lstStyle>
            <a:lvl1pPr>
              <a:defRPr/>
            </a:lvl1pPr>
          </a:lstStyle>
          <a:p>
            <a:endParaRPr lang="en-US" dirty="0"/>
          </a:p>
        </p:txBody>
      </p:sp>
      <p:sp>
        <p:nvSpPr>
          <p:cNvPr id="8" name="Slide Number Placeholder 7"/>
          <p:cNvSpPr>
            <a:spLocks noGrp="1"/>
          </p:cNvSpPr>
          <p:nvPr>
            <p:ph type="sldNum" sz="quarter" idx="12"/>
          </p:nvPr>
        </p:nvSpPr>
        <p:spPr>
          <a:xfrm>
            <a:off x="5257800" y="6248400"/>
            <a:ext cx="1905000" cy="457200"/>
          </a:xfrm>
        </p:spPr>
        <p:txBody>
          <a:bodyPr/>
          <a:lstStyle>
            <a:lvl1pPr>
              <a:defRPr/>
            </a:lvl1pPr>
          </a:lstStyle>
          <a:p>
            <a:fld id="{6D5E7B4D-5FE5-49CE-888E-0617956C85A7}" type="slidenum">
              <a:rPr lang="en-US" smtClean="0"/>
              <a:pPr/>
              <a:t>‹#›</a:t>
            </a:fld>
            <a:endParaRPr lang="en-US" dirty="0"/>
          </a:p>
        </p:txBody>
      </p:sp>
    </p:spTree>
    <p:extLst>
      <p:ext uri="{BB962C8B-B14F-4D97-AF65-F5344CB8AC3E}">
        <p14:creationId xmlns:p14="http://schemas.microsoft.com/office/powerpoint/2010/main" val="838102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1628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162800" cy="4114800"/>
          </a:xfrm>
        </p:spPr>
        <p:txBody>
          <a:bodyPr/>
          <a:lstStyle/>
          <a:p>
            <a:endParaRPr lang="en-US" dirty="0"/>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ltLang="zh-CN" dirty="0"/>
          </a:p>
        </p:txBody>
      </p:sp>
      <p:sp>
        <p:nvSpPr>
          <p:cNvPr id="5" name="Footer Placeholder 4"/>
          <p:cNvSpPr>
            <a:spLocks noGrp="1"/>
          </p:cNvSpPr>
          <p:nvPr>
            <p:ph type="ftr" sz="quarter" idx="11"/>
          </p:nvPr>
        </p:nvSpPr>
        <p:spPr>
          <a:xfrm>
            <a:off x="2743200" y="6248400"/>
            <a:ext cx="2362200" cy="457200"/>
          </a:xfrm>
        </p:spPr>
        <p:txBody>
          <a:bodyPr/>
          <a:lstStyle>
            <a:lvl1pPr>
              <a:defRPr/>
            </a:lvl1pPr>
          </a:lstStyle>
          <a:p>
            <a:endParaRPr lang="en-US" altLang="zh-CN" dirty="0"/>
          </a:p>
        </p:txBody>
      </p:sp>
      <p:sp>
        <p:nvSpPr>
          <p:cNvPr id="6" name="Slide Number Placeholder 5"/>
          <p:cNvSpPr>
            <a:spLocks noGrp="1"/>
          </p:cNvSpPr>
          <p:nvPr>
            <p:ph type="sldNum" sz="quarter" idx="12"/>
          </p:nvPr>
        </p:nvSpPr>
        <p:spPr>
          <a:xfrm>
            <a:off x="5257800" y="6248400"/>
            <a:ext cx="1905000" cy="457200"/>
          </a:xfrm>
        </p:spPr>
        <p:txBody>
          <a:bodyPr/>
          <a:lstStyle>
            <a:lvl1pPr>
              <a:defRPr/>
            </a:lvl1pPr>
          </a:lstStyle>
          <a:p>
            <a:fld id="{7ADEFBC2-72E7-4EE7-8493-F01702D0BEB8}" type="slidenum">
              <a:rPr lang="zh-CN" altLang="en-US"/>
              <a:pPr/>
              <a:t>‹#›</a:t>
            </a:fld>
            <a:endParaRPr lang="en-US" altLang="zh-CN" dirty="0"/>
          </a:p>
        </p:txBody>
      </p:sp>
    </p:spTree>
    <p:extLst>
      <p:ext uri="{BB962C8B-B14F-4D97-AF65-F5344CB8AC3E}">
        <p14:creationId xmlns:p14="http://schemas.microsoft.com/office/powerpoint/2010/main" val="3695687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9B7224E8-CE17-4AE0-9BAB-364BDB049404}" type="datetimeFigureOut">
              <a:rPr lang="en-US" smtClean="0"/>
              <a:pPr/>
              <a:t>6/22/2020</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6D5E7B4D-5FE5-49CE-888E-0617956C85A7}" type="slidenum">
              <a:rPr lang="en-US" smtClean="0"/>
              <a:pPr/>
              <a:t>‹#›</a:t>
            </a:fld>
            <a:endParaRPr lang="en-US" dirty="0"/>
          </a:p>
        </p:txBody>
      </p:sp>
    </p:spTree>
    <p:extLst>
      <p:ext uri="{BB962C8B-B14F-4D97-AF65-F5344CB8AC3E}">
        <p14:creationId xmlns:p14="http://schemas.microsoft.com/office/powerpoint/2010/main" val="4198965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01479" y="0"/>
            <a:ext cx="877204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6" algn="ctr"/>
            <a:r>
              <a:rPr lang="en-US" sz="1800" dirty="0">
                <a:latin typeface="Arial" charset="0"/>
              </a:rPr>
              <a:t>‘-</a:t>
            </a:r>
          </a:p>
        </p:txBody>
      </p:sp>
      <p:sp>
        <p:nvSpPr>
          <p:cNvPr id="8" name="Title 1"/>
          <p:cNvSpPr txBox="1">
            <a:spLocks/>
          </p:cNvSpPr>
          <p:nvPr/>
        </p:nvSpPr>
        <p:spPr>
          <a:xfrm>
            <a:off x="1534334" y="1023930"/>
            <a:ext cx="6418317" cy="1402691"/>
          </a:xfrm>
          <a:prstGeom prst="rect">
            <a:avLst/>
          </a:prstGeom>
        </p:spPr>
        <p:txBody>
          <a:bodyPr anchor="t" anchorCtr="0">
            <a:normAutofit/>
          </a:bodyPr>
          <a:lstStyle>
            <a:lvl1pPr algn="l" defTabSz="685800" rtl="0" eaLnBrk="1" latinLnBrk="0" hangingPunct="1">
              <a:lnSpc>
                <a:spcPct val="80000"/>
              </a:lnSpc>
              <a:spcBef>
                <a:spcPct val="0"/>
              </a:spcBef>
              <a:buNone/>
              <a:defRPr sz="3600" b="1" i="0" kern="1200" baseline="0">
                <a:solidFill>
                  <a:schemeClr val="tx1"/>
                </a:solidFill>
                <a:latin typeface="Effra Trial Heavy" charset="0"/>
                <a:ea typeface="Effra Trial Heavy" charset="0"/>
                <a:cs typeface="Effra Trial Heavy" charset="0"/>
              </a:defRPr>
            </a:lvl1pPr>
          </a:lstStyle>
          <a:p>
            <a:endParaRPr lang="en-US" sz="3600" dirty="0">
              <a:latin typeface="Georgia" charset="0"/>
              <a:ea typeface="Georgia" charset="0"/>
              <a:cs typeface="Georgia" charset="0"/>
            </a:endParaRPr>
          </a:p>
        </p:txBody>
      </p:sp>
      <p:sp>
        <p:nvSpPr>
          <p:cNvPr id="9" name="Text Placeholder 2"/>
          <p:cNvSpPr txBox="1">
            <a:spLocks/>
          </p:cNvSpPr>
          <p:nvPr/>
        </p:nvSpPr>
        <p:spPr>
          <a:xfrm>
            <a:off x="1534334" y="2555889"/>
            <a:ext cx="6418317" cy="3078205"/>
          </a:xfrm>
          <a:prstGeom prst="rect">
            <a:avLst/>
          </a:prstGeom>
        </p:spPr>
        <p:txBody>
          <a:bodyPr>
            <a:noAutofit/>
          </a:bodyPr>
          <a:lstStyle>
            <a:lvl1pPr marL="0" indent="0" algn="l" defTabSz="685800" rtl="0" eaLnBrk="1" latinLnBrk="0" hangingPunct="1">
              <a:lnSpc>
                <a:spcPct val="100000"/>
              </a:lnSpc>
              <a:spcBef>
                <a:spcPts val="750"/>
              </a:spcBef>
              <a:buFont typeface="Arial" panose="020B0604020202020204" pitchFamily="34" charset="0"/>
              <a:buNone/>
              <a:defRPr sz="1200" b="0" i="0" kern="1200">
                <a:solidFill>
                  <a:srgbClr val="828383"/>
                </a:solidFill>
                <a:latin typeface="Museo Slab 100" charset="0"/>
                <a:ea typeface="Museo Slab 100" charset="0"/>
                <a:cs typeface="Museo Slab 100" charset="0"/>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endParaRPr lang="en-US" sz="1200" dirty="0">
              <a:latin typeface="Arial" charset="0"/>
              <a:ea typeface="Arial" charset="0"/>
              <a:cs typeface="Arial" charset="0"/>
            </a:endParaRPr>
          </a:p>
        </p:txBody>
      </p:sp>
      <p:pic>
        <p:nvPicPr>
          <p:cNvPr id="14" name="Picture 1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0" y="1"/>
            <a:ext cx="9141713" cy="6857999"/>
          </a:xfrm>
          <a:prstGeom prst="rect">
            <a:avLst/>
          </a:prstGeom>
        </p:spPr>
      </p:pic>
      <p:sp>
        <p:nvSpPr>
          <p:cNvPr id="12" name="Text Placeholder 11"/>
          <p:cNvSpPr>
            <a:spLocks noGrp="1"/>
          </p:cNvSpPr>
          <p:nvPr>
            <p:ph type="body" idx="1"/>
          </p:nvPr>
        </p:nvSpPr>
        <p:spPr>
          <a:xfrm>
            <a:off x="425196" y="2320111"/>
            <a:ext cx="7886700" cy="381338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13" name="Title Placeholder 12"/>
          <p:cNvSpPr>
            <a:spLocks noGrp="1"/>
          </p:cNvSpPr>
          <p:nvPr>
            <p:ph type="title"/>
          </p:nvPr>
        </p:nvSpPr>
        <p:spPr>
          <a:xfrm>
            <a:off x="425196" y="1316736"/>
            <a:ext cx="7886700" cy="86843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11" name="Slide Number Placeholder 6"/>
          <p:cNvSpPr txBox="1">
            <a:spLocks/>
          </p:cNvSpPr>
          <p:nvPr/>
        </p:nvSpPr>
        <p:spPr>
          <a:xfrm>
            <a:off x="8284464" y="6221885"/>
            <a:ext cx="544068" cy="534516"/>
          </a:xfrm>
          <a:prstGeom prst="rect">
            <a:avLst/>
          </a:prstGeom>
        </p:spPr>
        <p:txBody>
          <a:bodyPr vert="horz" lIns="91440" tIns="45720" rIns="91440" bIns="45720" rtlCol="0" anchor="ctr"/>
          <a:lstStyle>
            <a:defPPr>
              <a:defRPr lang="en-US"/>
            </a:defPPr>
            <a:lvl1pPr marL="0" algn="r" defTabSz="685800" rtl="0" eaLnBrk="1" latinLnBrk="0" hangingPunct="1">
              <a:defRPr sz="1000" b="1" i="0" kern="1200">
                <a:solidFill>
                  <a:srgbClr val="828383"/>
                </a:solidFill>
                <a:latin typeface="Museo Slab 900" charset="0"/>
                <a:ea typeface="Museo Slab 900" charset="0"/>
                <a:cs typeface="Museo Slab 900"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2915D2C3-7EB9-F849-9C19-1CC92E2870ED}" type="slidenum">
              <a:rPr lang="en-US" sz="1200" b="1" smtClean="0">
                <a:solidFill>
                  <a:schemeClr val="tx1"/>
                </a:solidFill>
                <a:latin typeface="Arial" charset="0"/>
                <a:ea typeface="Arial" charset="0"/>
                <a:cs typeface="Arial" charset="0"/>
              </a:rPr>
              <a:pPr/>
              <a:t>‹#›</a:t>
            </a:fld>
            <a:endParaRPr lang="en-US" sz="1200" b="1" dirty="0">
              <a:solidFill>
                <a:schemeClr val="tx1"/>
              </a:solidFill>
              <a:latin typeface="Arial" charset="0"/>
              <a:ea typeface="Arial" charset="0"/>
              <a:cs typeface="Arial" charset="0"/>
            </a:endParaRPr>
          </a:p>
        </p:txBody>
      </p:sp>
      <p:pic>
        <p:nvPicPr>
          <p:cNvPr id="3" name="Picture 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66700" y="321147"/>
            <a:ext cx="3600450" cy="356029"/>
          </a:xfrm>
          <a:prstGeom prst="rect">
            <a:avLst/>
          </a:prstGeom>
        </p:spPr>
      </p:pic>
    </p:spTree>
    <p:extLst>
      <p:ext uri="{BB962C8B-B14F-4D97-AF65-F5344CB8AC3E}">
        <p14:creationId xmlns:p14="http://schemas.microsoft.com/office/powerpoint/2010/main" val="3398172345"/>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5" r:id="rId16"/>
    <p:sldLayoutId id="2147483766" r:id="rId17"/>
    <p:sldLayoutId id="2147483767" r:id="rId18"/>
  </p:sldLayoutIdLst>
  <p:txStyles>
    <p:titleStyle>
      <a:lvl1pPr algn="l" defTabSz="685800" rtl="0" eaLnBrk="1" latinLnBrk="0" hangingPunct="1">
        <a:lnSpc>
          <a:spcPct val="90000"/>
        </a:lnSpc>
        <a:spcBef>
          <a:spcPct val="0"/>
        </a:spcBef>
        <a:buNone/>
        <a:defRPr sz="2700" kern="1200">
          <a:solidFill>
            <a:schemeClr val="tx2"/>
          </a:solidFill>
          <a:latin typeface="Georgia" charset="0"/>
          <a:ea typeface="Georgia" charset="0"/>
          <a:cs typeface="Georgia" charset="0"/>
        </a:defRPr>
      </a:lvl1pPr>
    </p:titleStyle>
    <p:bodyStyle>
      <a:lvl1pPr marL="171450" indent="-171450" algn="l" defTabSz="685800" rtl="0" eaLnBrk="1" latinLnBrk="0" hangingPunct="1">
        <a:lnSpc>
          <a:spcPct val="90000"/>
        </a:lnSpc>
        <a:spcBef>
          <a:spcPts val="750"/>
        </a:spcBef>
        <a:buClr>
          <a:srgbClr val="005BBB"/>
        </a:buClr>
        <a:buFont typeface="Arial" panose="020B0604020202020204" pitchFamily="34" charset="0"/>
        <a:buChar char="•"/>
        <a:defRPr sz="1500" kern="1200" baseline="0">
          <a:solidFill>
            <a:schemeClr val="tx1"/>
          </a:solidFill>
          <a:latin typeface="Arial" charset="0"/>
          <a:ea typeface="Arial" charset="0"/>
          <a:cs typeface="Arial" charset="0"/>
        </a:defRPr>
      </a:lvl1pPr>
      <a:lvl2pPr marL="514350" indent="-171450" algn="l" defTabSz="685800" rtl="0" eaLnBrk="1" latinLnBrk="0" hangingPunct="1">
        <a:lnSpc>
          <a:spcPct val="90000"/>
        </a:lnSpc>
        <a:spcBef>
          <a:spcPts val="375"/>
        </a:spcBef>
        <a:buClr>
          <a:srgbClr val="005BBB"/>
        </a:buClr>
        <a:buFont typeface="Arial" panose="020B0604020202020204" pitchFamily="34" charset="0"/>
        <a:buChar char="•"/>
        <a:defRPr sz="1500" kern="1200" baseline="0">
          <a:solidFill>
            <a:schemeClr val="tx1"/>
          </a:solidFill>
          <a:latin typeface="Arial" charset="0"/>
          <a:ea typeface="Arial" charset="0"/>
          <a:cs typeface="Arial" charset="0"/>
        </a:defRPr>
      </a:lvl2pPr>
      <a:lvl3pPr marL="857250" indent="-171450" algn="l" defTabSz="685800" rtl="0" eaLnBrk="1" latinLnBrk="0" hangingPunct="1">
        <a:lnSpc>
          <a:spcPct val="90000"/>
        </a:lnSpc>
        <a:spcBef>
          <a:spcPts val="375"/>
        </a:spcBef>
        <a:buClr>
          <a:srgbClr val="005BBB"/>
        </a:buClr>
        <a:buFont typeface="LucidaGrande" charset="0"/>
        <a:buChar char="-"/>
        <a:defRPr sz="1350" kern="1200" baseline="0">
          <a:solidFill>
            <a:schemeClr val="tx1"/>
          </a:solidFill>
          <a:latin typeface="Arial" charset="0"/>
          <a:ea typeface="Arial" charset="0"/>
          <a:cs typeface="Arial" charset="0"/>
        </a:defRPr>
      </a:lvl3pPr>
      <a:lvl4pPr marL="1200150" indent="-171450" algn="l" defTabSz="685800" rtl="0" eaLnBrk="1" latinLnBrk="0" hangingPunct="1">
        <a:lnSpc>
          <a:spcPct val="90000"/>
        </a:lnSpc>
        <a:spcBef>
          <a:spcPts val="375"/>
        </a:spcBef>
        <a:buClr>
          <a:srgbClr val="005BBB"/>
        </a:buClr>
        <a:buFont typeface="Arial" panose="020B0604020202020204" pitchFamily="34" charset="0"/>
        <a:buChar char="•"/>
        <a:defRPr sz="1350" kern="1200">
          <a:solidFill>
            <a:schemeClr val="tx1"/>
          </a:solidFill>
          <a:latin typeface="Arial" charset="0"/>
          <a:ea typeface="Arial" charset="0"/>
          <a:cs typeface="Arial" charset="0"/>
        </a:defRPr>
      </a:lvl4pPr>
      <a:lvl5pPr marL="1543050" indent="-171450" algn="l" defTabSz="685800" rtl="0" eaLnBrk="1" latinLnBrk="0" hangingPunct="1">
        <a:lnSpc>
          <a:spcPct val="90000"/>
        </a:lnSpc>
        <a:spcBef>
          <a:spcPts val="375"/>
        </a:spcBef>
        <a:buClr>
          <a:srgbClr val="005BBB"/>
        </a:buClr>
        <a:buFont typeface="Arial" panose="020B0604020202020204" pitchFamily="34" charset="0"/>
        <a:buChar char="•"/>
        <a:defRPr sz="1350" kern="1200">
          <a:solidFill>
            <a:schemeClr val="tx1"/>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880">
          <p15:clr>
            <a:srgbClr val="F26B43"/>
          </p15:clr>
        </p15:guide>
        <p15:guide id="2" pos="416">
          <p15:clr>
            <a:srgbClr val="F26B43"/>
          </p15:clr>
        </p15:guide>
        <p15:guide id="3" orient="horz" pos="4016">
          <p15:clr>
            <a:srgbClr val="F26B43"/>
          </p15:clr>
        </p15:guide>
        <p15:guide id="4" pos="7392">
          <p15:clr>
            <a:srgbClr val="F26B43"/>
          </p15:clr>
        </p15:guide>
        <p15:guide id="5" pos="288">
          <p15:clr>
            <a:srgbClr val="F26B43"/>
          </p15:clr>
        </p15:guide>
        <p15:guide id="6" pos="4464">
          <p15:clr>
            <a:srgbClr val="F26B43"/>
          </p15:clr>
        </p15:guide>
        <p15:guide id="7" pos="4704">
          <p15:clr>
            <a:srgbClr val="F26B43"/>
          </p15:clr>
        </p15:guide>
        <p15:guide id="8" pos="4512">
          <p15:clr>
            <a:srgbClr val="F26B43"/>
          </p15:clr>
        </p15:guide>
        <p15:guide id="9" orient="horz" pos="1848">
          <p15:clr>
            <a:srgbClr val="F26B43"/>
          </p15:clr>
        </p15:guide>
        <p15:guide id="10" orient="horz" pos="1896">
          <p15:clr>
            <a:srgbClr val="F26B43"/>
          </p15:clr>
        </p15:guide>
        <p15:guide id="11" orient="horz" pos="2880">
          <p15:clr>
            <a:srgbClr val="F26B43"/>
          </p15:clr>
        </p15:guide>
        <p15:guide id="12" orient="horz" pos="28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0.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130.png"/><Relationship Id="rId4" Type="http://schemas.openxmlformats.org/officeDocument/2006/relationships/image" Target="../media/image30.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3.xml"/><Relationship Id="rId4" Type="http://schemas.openxmlformats.org/officeDocument/2006/relationships/image" Target="../media/image170.png"/></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image" Target="../media/image51.png"/><Relationship Id="rId1" Type="http://schemas.openxmlformats.org/officeDocument/2006/relationships/slideLayout" Target="../slideLayouts/slideLayout18.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16.xml"/><Relationship Id="rId4" Type="http://schemas.openxmlformats.org/officeDocument/2006/relationships/image" Target="../media/image59.emf"/></Relationships>
</file>

<file path=ppt/slides/_rels/slide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977322"/>
            <a:ext cx="8458200" cy="1677554"/>
          </a:xfrm>
        </p:spPr>
        <p:txBody>
          <a:bodyPr>
            <a:normAutofit fontScale="90000"/>
          </a:bodyPr>
          <a:lstStyle/>
          <a:p>
            <a:pPr algn="ctr"/>
            <a:br>
              <a:rPr lang="en-US" b="1" cap="all" dirty="0">
                <a:solidFill>
                  <a:schemeClr val="tx1"/>
                </a:solidFill>
                <a:effectLst>
                  <a:outerShdw blurRad="38100" dist="38100" dir="2700000" algn="tl">
                    <a:srgbClr val="000000">
                      <a:alpha val="43137"/>
                    </a:srgbClr>
                  </a:outerShdw>
                </a:effectLst>
              </a:rPr>
            </a:br>
            <a:br>
              <a:rPr lang="en-US" b="1" cap="all" dirty="0">
                <a:solidFill>
                  <a:schemeClr val="tx1"/>
                </a:solidFill>
                <a:effectLst>
                  <a:outerShdw blurRad="38100" dist="38100" dir="2700000" algn="tl">
                    <a:srgbClr val="000000">
                      <a:alpha val="43137"/>
                    </a:srgbClr>
                  </a:outerShdw>
                </a:effectLst>
              </a:rPr>
            </a:br>
            <a:br>
              <a:rPr lang="en-US" b="1" cap="all" dirty="0">
                <a:solidFill>
                  <a:schemeClr val="tx1"/>
                </a:solidFill>
                <a:effectLst>
                  <a:outerShdw blurRad="38100" dist="38100" dir="2700000" algn="tl">
                    <a:srgbClr val="000000">
                      <a:alpha val="43137"/>
                    </a:srgbClr>
                  </a:outerShdw>
                </a:effectLst>
              </a:rPr>
            </a:br>
            <a:r>
              <a:rPr lang="en-US" sz="4400" b="1" cap="all" dirty="0">
                <a:solidFill>
                  <a:schemeClr val="tx1"/>
                </a:solidFill>
                <a:effectLst>
                  <a:outerShdw blurRad="38100" dist="38100" dir="2700000" algn="tl">
                    <a:srgbClr val="000000">
                      <a:alpha val="43137"/>
                    </a:srgbClr>
                  </a:outerShdw>
                </a:effectLst>
              </a:rPr>
              <a:t>­</a:t>
            </a:r>
            <a:r>
              <a:rPr lang="en-US" sz="4400" b="1" dirty="0"/>
              <a:t>Unified Mechanics Theory</a:t>
            </a:r>
            <a:br>
              <a:rPr lang="en-US" sz="4400" dirty="0"/>
            </a:br>
            <a:endParaRPr lang="en-US" sz="4400" dirty="0"/>
          </a:p>
        </p:txBody>
      </p:sp>
      <p:sp>
        <p:nvSpPr>
          <p:cNvPr id="4" name="Subtitle 2"/>
          <p:cNvSpPr txBox="1">
            <a:spLocks/>
          </p:cNvSpPr>
          <p:nvPr/>
        </p:nvSpPr>
        <p:spPr bwMode="auto">
          <a:xfrm>
            <a:off x="1714500" y="2362200"/>
            <a:ext cx="5943600" cy="11285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ctr" fontAlgn="base">
              <a:spcBef>
                <a:spcPct val="20000"/>
              </a:spcBef>
              <a:spcAft>
                <a:spcPct val="0"/>
              </a:spcAft>
              <a:buClr>
                <a:srgbClr val="FF6600"/>
              </a:buClr>
              <a:defRPr/>
            </a:pPr>
            <a:r>
              <a:rPr lang="en-US" altLang="zh-CN" sz="2000" dirty="0">
                <a:ea typeface="宋体" pitchFamily="2" charset="-122"/>
              </a:rPr>
              <a:t>Prof. Cemal Basaran</a:t>
            </a:r>
          </a:p>
          <a:p>
            <a:pPr lvl="0" algn="ctr" fontAlgn="base">
              <a:spcBef>
                <a:spcPct val="20000"/>
              </a:spcBef>
              <a:spcAft>
                <a:spcPct val="0"/>
              </a:spcAft>
              <a:buClr>
                <a:srgbClr val="FF6600"/>
              </a:buClr>
              <a:defRPr/>
            </a:pPr>
            <a:r>
              <a:rPr lang="en-US" altLang="zh-CN" sz="2000" dirty="0">
                <a:ea typeface="宋体" pitchFamily="2" charset="-122"/>
              </a:rPr>
              <a:t>University at Buffalo,</a:t>
            </a:r>
          </a:p>
          <a:p>
            <a:pPr lvl="0" algn="ctr" fontAlgn="base">
              <a:spcBef>
                <a:spcPct val="20000"/>
              </a:spcBef>
              <a:spcAft>
                <a:spcPct val="0"/>
              </a:spcAft>
              <a:buClr>
                <a:srgbClr val="FF6600"/>
              </a:buClr>
              <a:defRPr/>
            </a:pPr>
            <a:r>
              <a:rPr lang="en-US" altLang="zh-CN" sz="2000" dirty="0">
                <a:ea typeface="宋体" pitchFamily="2" charset="-122"/>
              </a:rPr>
              <a:t>The State University of New York</a:t>
            </a:r>
          </a:p>
          <a:p>
            <a:pPr lvl="0" algn="ctr" fontAlgn="base">
              <a:spcBef>
                <a:spcPct val="20000"/>
              </a:spcBef>
              <a:spcAft>
                <a:spcPct val="0"/>
              </a:spcAft>
              <a:buClr>
                <a:srgbClr val="FF6600"/>
              </a:buClr>
              <a:defRPr/>
            </a:pPr>
            <a:endParaRPr lang="en-US" altLang="zh-CN" sz="2000" b="1" dirty="0">
              <a:ea typeface="宋体" pitchFamily="2" charset="-122"/>
            </a:endParaRPr>
          </a:p>
          <a:p>
            <a:endParaRPr lang="en-US" dirty="0"/>
          </a:p>
          <a:p>
            <a:pPr algn="ctr"/>
            <a:endParaRPr lang="en-US" sz="2400" dirty="0"/>
          </a:p>
          <a:p>
            <a:pPr algn="ctr"/>
            <a:r>
              <a:rPr lang="en-US" sz="2400" dirty="0"/>
              <a:t>International Conference on Thermodynamics 2.0</a:t>
            </a:r>
          </a:p>
          <a:p>
            <a:pPr algn="ctr"/>
            <a:endParaRPr lang="en-US" sz="2400" dirty="0"/>
          </a:p>
          <a:p>
            <a:pPr algn="ctr"/>
            <a:r>
              <a:rPr lang="en-US" sz="2400" dirty="0"/>
              <a:t>June 22-24, 2020 </a:t>
            </a:r>
          </a:p>
          <a:p>
            <a:pPr lvl="0" algn="ctr" fontAlgn="base">
              <a:spcBef>
                <a:spcPct val="20000"/>
              </a:spcBef>
              <a:spcAft>
                <a:spcPct val="0"/>
              </a:spcAft>
              <a:buClr>
                <a:srgbClr val="FF6600"/>
              </a:buClr>
              <a:defRPr/>
            </a:pPr>
            <a:endParaRPr kumimoji="0" lang="en-US" sz="2400" b="1" i="0" strike="noStrike" kern="0" spc="0" normalizeH="0" noProof="0" dirty="0">
              <a:ln>
                <a:noFill/>
              </a:ln>
              <a:solidFill>
                <a:schemeClr val="tx1">
                  <a:lumMod val="95000"/>
                  <a:lumOff val="5000"/>
                </a:schemeClr>
              </a:solidFill>
              <a:uLnTx/>
              <a:uFillTx/>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066800"/>
            <a:ext cx="8458200" cy="5029200"/>
          </a:xfrm>
        </p:spPr>
        <p:txBody>
          <a:bodyPr>
            <a:normAutofit/>
          </a:bodyPr>
          <a:lstStyle/>
          <a:p>
            <a:r>
              <a:rPr lang="en-US" sz="2400" b="1" dirty="0">
                <a:solidFill>
                  <a:srgbClr val="C00000"/>
                </a:solidFill>
              </a:rPr>
              <a:t>Presentation Outline</a:t>
            </a:r>
          </a:p>
          <a:p>
            <a:endParaRPr lang="en-US" sz="2400" dirty="0"/>
          </a:p>
          <a:p>
            <a:r>
              <a:rPr lang="en-US" sz="2400" dirty="0"/>
              <a:t>I- Objective</a:t>
            </a:r>
          </a:p>
          <a:p>
            <a:r>
              <a:rPr lang="en-US" sz="2400" dirty="0"/>
              <a:t>II- Introduction</a:t>
            </a:r>
          </a:p>
          <a:p>
            <a:r>
              <a:rPr lang="en-US" sz="2400" dirty="0"/>
              <a:t>III- Literature</a:t>
            </a:r>
          </a:p>
          <a:p>
            <a:r>
              <a:rPr lang="en-US" sz="2400" dirty="0"/>
              <a:t>IV- Theory &amp; mathematical &amp; experimental proof</a:t>
            </a:r>
          </a:p>
          <a:p>
            <a:r>
              <a:rPr lang="en-US" sz="2400" dirty="0"/>
              <a:t>V- Recent work in the literature by others</a:t>
            </a:r>
          </a:p>
          <a:p>
            <a:r>
              <a:rPr lang="en-US" sz="2400" dirty="0"/>
              <a:t>VI- Conclusions</a:t>
            </a:r>
          </a:p>
        </p:txBody>
      </p:sp>
    </p:spTree>
    <p:extLst>
      <p:ext uri="{BB962C8B-B14F-4D97-AF65-F5344CB8AC3E}">
        <p14:creationId xmlns:p14="http://schemas.microsoft.com/office/powerpoint/2010/main" val="4233314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Objective</a:t>
            </a:r>
          </a:p>
        </p:txBody>
      </p:sp>
      <p:sp>
        <p:nvSpPr>
          <p:cNvPr id="3" name="Content Placeholder 2"/>
          <p:cNvSpPr>
            <a:spLocks noGrp="1"/>
          </p:cNvSpPr>
          <p:nvPr>
            <p:ph idx="1"/>
          </p:nvPr>
        </p:nvSpPr>
        <p:spPr>
          <a:xfrm>
            <a:off x="425196" y="2320111"/>
            <a:ext cx="8642604" cy="3813382"/>
          </a:xfrm>
        </p:spPr>
        <p:txBody>
          <a:bodyPr>
            <a:normAutofit/>
          </a:bodyPr>
          <a:lstStyle/>
          <a:p>
            <a:r>
              <a:rPr lang="en-US" sz="2800" dirty="0"/>
              <a:t>Establishing laws of nature governing, behavior of inorganic and organic materials/structures during their lifetime, without the need for phenomenological empirical models based on test data.</a:t>
            </a:r>
          </a:p>
        </p:txBody>
      </p:sp>
    </p:spTree>
    <p:extLst>
      <p:ext uri="{BB962C8B-B14F-4D97-AF65-F5344CB8AC3E}">
        <p14:creationId xmlns:p14="http://schemas.microsoft.com/office/powerpoint/2010/main" val="2089372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1524000"/>
            <a:ext cx="9448800" cy="868430"/>
          </a:xfrm>
        </p:spPr>
        <p:txBody>
          <a:bodyPr>
            <a:normAutofit fontScale="90000"/>
          </a:bodyPr>
          <a:lstStyle/>
          <a:p>
            <a:r>
              <a:rPr lang="en-US" sz="2400" b="1" dirty="0">
                <a:solidFill>
                  <a:srgbClr val="002060"/>
                </a:solidFill>
              </a:rPr>
              <a:t>Introduction</a:t>
            </a:r>
            <a:br>
              <a:rPr lang="en-US" sz="2400" b="1" dirty="0">
                <a:solidFill>
                  <a:srgbClr val="002060"/>
                </a:solidFill>
              </a:rPr>
            </a:br>
            <a:br>
              <a:rPr lang="en-US" sz="2400" b="1" dirty="0">
                <a:solidFill>
                  <a:srgbClr val="002060"/>
                </a:solidFill>
              </a:rPr>
            </a:br>
            <a:r>
              <a:rPr lang="en-US" sz="2400" b="1" dirty="0"/>
              <a:t>Degradation &amp; Failure in a Microelectronics Solder Joint under</a:t>
            </a:r>
            <a:br>
              <a:rPr lang="en-US" sz="2400" b="1" dirty="0"/>
            </a:br>
            <a:r>
              <a:rPr lang="en-US" sz="2400" b="1" dirty="0"/>
              <a:t>therm0-mechanical-electrical loads</a:t>
            </a:r>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2590800"/>
            <a:ext cx="2874835" cy="3814762"/>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124200"/>
            <a:ext cx="3810000" cy="2895600"/>
          </a:xfrm>
          <a:prstGeom prst="rect">
            <a:avLst/>
          </a:prstGeom>
          <a:noFill/>
          <a:ln>
            <a:noFill/>
          </a:ln>
        </p:spPr>
      </p:pic>
    </p:spTree>
    <p:extLst>
      <p:ext uri="{BB962C8B-B14F-4D97-AF65-F5344CB8AC3E}">
        <p14:creationId xmlns:p14="http://schemas.microsoft.com/office/powerpoint/2010/main" val="1543800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800"/>
            <a:ext cx="8458200" cy="1295400"/>
          </a:xfrm>
        </p:spPr>
        <p:txBody>
          <a:bodyPr>
            <a:normAutofit fontScale="90000"/>
          </a:bodyPr>
          <a:lstStyle/>
          <a:p>
            <a:r>
              <a:rPr lang="en-US" sz="3200" b="1" dirty="0">
                <a:solidFill>
                  <a:srgbClr val="C00000"/>
                </a:solidFill>
              </a:rPr>
              <a:t>				</a:t>
            </a:r>
            <a:r>
              <a:rPr lang="en-US" sz="4000" b="1" dirty="0">
                <a:solidFill>
                  <a:srgbClr val="C00000"/>
                </a:solidFill>
              </a:rPr>
              <a:t>Newtonian Mechanics</a:t>
            </a:r>
            <a:br>
              <a:rPr lang="en-US" sz="4000" b="1" dirty="0">
                <a:solidFill>
                  <a:srgbClr val="C00000"/>
                </a:solidFill>
              </a:rPr>
            </a:br>
            <a:r>
              <a:rPr lang="en-US" sz="3200" b="1" dirty="0">
                <a:solidFill>
                  <a:srgbClr val="C00000"/>
                </a:solidFill>
              </a:rPr>
              <a:t>	</a:t>
            </a:r>
            <a:r>
              <a:rPr lang="en-US" sz="2400" b="1" dirty="0"/>
              <a:t>Sir Isaac Newton’s work in “The Principia,” 1687</a:t>
            </a:r>
          </a:p>
        </p:txBody>
      </p:sp>
      <mc:AlternateContent xmlns:mc="http://schemas.openxmlformats.org/markup-compatibility/2006" xmlns:a14="http://schemas.microsoft.com/office/drawing/2010/main">
        <mc:Choice Requires="a14">
          <p:graphicFrame>
            <p:nvGraphicFramePr>
              <p:cNvPr id="4" name="Content Placeholder 3"/>
              <p:cNvGraphicFramePr>
                <a:graphicFrameLocks noGrp="1"/>
              </p:cNvGraphicFramePr>
              <p:nvPr>
                <p:ph idx="1"/>
                <p:extLst>
                  <p:ext uri="{D42A27DB-BD31-4B8C-83A1-F6EECF244321}">
                    <p14:modId xmlns:p14="http://schemas.microsoft.com/office/powerpoint/2010/main" val="3514770464"/>
                  </p:ext>
                </p:extLst>
              </p:nvPr>
            </p:nvGraphicFramePr>
            <p:xfrm>
              <a:off x="0" y="1981200"/>
              <a:ext cx="9144000" cy="4651820"/>
            </p:xfrm>
            <a:graphic>
              <a:graphicData uri="http://schemas.openxmlformats.org/drawingml/2006/table">
                <a:tbl>
                  <a:tblPr/>
                  <a:tblGrid>
                    <a:gridCol w="3253154">
                      <a:extLst>
                        <a:ext uri="{9D8B030D-6E8A-4147-A177-3AD203B41FA5}">
                          <a16:colId xmlns:a16="http://schemas.microsoft.com/office/drawing/2014/main" val="20000"/>
                        </a:ext>
                      </a:extLst>
                    </a:gridCol>
                    <a:gridCol w="5890846">
                      <a:extLst>
                        <a:ext uri="{9D8B030D-6E8A-4147-A177-3AD203B41FA5}">
                          <a16:colId xmlns:a16="http://schemas.microsoft.com/office/drawing/2014/main" val="20001"/>
                        </a:ext>
                      </a:extLst>
                    </a:gridCol>
                  </a:tblGrid>
                  <a:tr h="1049528">
                    <a:tc>
                      <a:txBody>
                        <a:bodyPr/>
                        <a:lstStyle/>
                        <a:p>
                          <a:r>
                            <a:rPr lang="en-US" sz="2000" b="1" dirty="0"/>
                            <a:t>                           </a:t>
                          </a:r>
                          <a:r>
                            <a:rPr lang="en-US" sz="2000" b="1" dirty="0">
                              <a:solidFill>
                                <a:srgbClr val="FF0000"/>
                              </a:solidFill>
                            </a:rPr>
                            <a:t>First Law:</a:t>
                          </a:r>
                        </a:p>
                        <a:p>
                          <a:endParaRPr lang="en-US" sz="2000" dirty="0"/>
                        </a:p>
                      </a:txBody>
                      <a:tcPr marL="68580" marR="68580" marT="34290" marB="34290">
                        <a:lnL>
                          <a:noFill/>
                        </a:lnL>
                        <a:lnR>
                          <a:noFill/>
                        </a:lnR>
                        <a:lnT>
                          <a:noFill/>
                        </a:lnT>
                        <a:lnB>
                          <a:noFill/>
                        </a:lnB>
                        <a:solidFill>
                          <a:srgbClr val="FFFFFF"/>
                        </a:solidFill>
                      </a:tcPr>
                    </a:tc>
                    <a:tc>
                      <a:txBody>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US" sz="2400" b="1" i="1" smtClean="0">
                                        <a:latin typeface="Cambria Math" panose="02040503050406030204" pitchFamily="18" charset="0"/>
                                      </a:rPr>
                                    </m:ctrlPr>
                                  </m:naryPr>
                                  <m:sub/>
                                  <m:sup/>
                                  <m:e>
                                    <m:r>
                                      <a:rPr lang="en-US" sz="2400" b="1" i="1" smtClean="0">
                                        <a:latin typeface="Cambria Math" panose="02040503050406030204" pitchFamily="18" charset="0"/>
                                      </a:rPr>
                                      <m:t>𝑭</m:t>
                                    </m:r>
                                    <m:r>
                                      <a:rPr lang="en-US" sz="2400" b="1" i="1" smtClean="0">
                                        <a:latin typeface="Cambria Math" panose="02040503050406030204" pitchFamily="18" charset="0"/>
                                      </a:rPr>
                                      <m:t>=</m:t>
                                    </m:r>
                                    <m:r>
                                      <a:rPr lang="en-US" sz="2400" b="1" i="1" smtClean="0">
                                        <a:latin typeface="Cambria Math" panose="02040503050406030204" pitchFamily="18" charset="0"/>
                                      </a:rPr>
                                      <m:t>𝟎</m:t>
                                    </m:r>
                                    <m:r>
                                      <a:rPr lang="en-US" sz="2400" b="1" i="1" smtClean="0">
                                        <a:latin typeface="Cambria Math" panose="02040503050406030204" pitchFamily="18" charset="0"/>
                                      </a:rPr>
                                      <m:t>,       </m:t>
                                    </m:r>
                                    <m:f>
                                      <m:fPr>
                                        <m:ctrlPr>
                                          <a:rPr lang="en-US" sz="2400" b="1" i="1" smtClean="0">
                                            <a:latin typeface="Cambria Math" panose="02040503050406030204" pitchFamily="18" charset="0"/>
                                          </a:rPr>
                                        </m:ctrlPr>
                                      </m:fPr>
                                      <m:num>
                                        <m:r>
                                          <a:rPr lang="en-US" sz="2400" b="1" i="1" smtClean="0">
                                            <a:latin typeface="Cambria Math" panose="02040503050406030204" pitchFamily="18" charset="0"/>
                                          </a:rPr>
                                          <m:t>𝒅𝒗</m:t>
                                        </m:r>
                                      </m:num>
                                      <m:den>
                                        <m:r>
                                          <a:rPr lang="en-US" sz="2400" b="1" i="1" smtClean="0">
                                            <a:latin typeface="Cambria Math" panose="02040503050406030204" pitchFamily="18" charset="0"/>
                                          </a:rPr>
                                          <m:t>𝒅𝒕</m:t>
                                        </m:r>
                                      </m:den>
                                    </m:f>
                                    <m:r>
                                      <a:rPr lang="en-US" sz="2400" b="1" i="1" smtClean="0">
                                        <a:latin typeface="Cambria Math" panose="02040503050406030204" pitchFamily="18" charset="0"/>
                                      </a:rPr>
                                      <m:t>=</m:t>
                                    </m:r>
                                    <m:r>
                                      <a:rPr lang="en-US" sz="2400" b="1" i="1" smtClean="0">
                                        <a:latin typeface="Cambria Math" panose="02040503050406030204" pitchFamily="18" charset="0"/>
                                      </a:rPr>
                                      <m:t>𝟎</m:t>
                                    </m:r>
                                  </m:e>
                                </m:nary>
                              </m:oMath>
                            </m:oMathPara>
                          </a14:m>
                          <a:endParaRPr lang="en-US" sz="2400" b="1" dirty="0"/>
                        </a:p>
                      </a:txBody>
                      <a:tcPr marL="68580" marR="68580" marT="34290" marB="34290" anchor="ctr">
                        <a:lnL>
                          <a:noFill/>
                        </a:lnL>
                        <a:lnR>
                          <a:noFill/>
                        </a:lnR>
                        <a:lnT>
                          <a:noFill/>
                        </a:lnT>
                        <a:lnB>
                          <a:noFill/>
                        </a:lnB>
                        <a:solidFill>
                          <a:srgbClr val="FFFFFF"/>
                        </a:solidFill>
                      </a:tcPr>
                    </a:tc>
                    <a:extLst>
                      <a:ext uri="{0D108BD9-81ED-4DB2-BD59-A6C34878D82A}">
                        <a16:rowId xmlns:a16="http://schemas.microsoft.com/office/drawing/2014/main" val="10000"/>
                      </a:ext>
                    </a:extLst>
                  </a:tr>
                  <a:tr h="1836674">
                    <a:tc>
                      <a:txBody>
                        <a:bodyPr/>
                        <a:lstStyle/>
                        <a:p>
                          <a:pPr algn="r"/>
                          <a:r>
                            <a:rPr lang="en-US" sz="2000" b="1" dirty="0">
                              <a:effectLst/>
                            </a:rPr>
                            <a:t>                        </a:t>
                          </a:r>
                        </a:p>
                        <a:p>
                          <a:pPr algn="r"/>
                          <a:endParaRPr lang="en-US" sz="2000" b="1" dirty="0">
                            <a:solidFill>
                              <a:srgbClr val="FF0000"/>
                            </a:solidFill>
                            <a:effectLst/>
                          </a:endParaRPr>
                        </a:p>
                        <a:p>
                          <a:pPr algn="r"/>
                          <a:r>
                            <a:rPr lang="en-US" sz="2000" b="1" dirty="0">
                              <a:solidFill>
                                <a:srgbClr val="FF0000"/>
                              </a:solidFill>
                              <a:effectLst/>
                            </a:rPr>
                            <a:t>Second                                  Law</a:t>
                          </a:r>
                          <a:r>
                            <a:rPr lang="en-US" sz="2000" dirty="0">
                              <a:solidFill>
                                <a:srgbClr val="FF0000"/>
                              </a:solidFill>
                              <a:effectLst/>
                            </a:rPr>
                            <a:t>:</a:t>
                          </a:r>
                          <a:endParaRPr lang="en-US" sz="2000" dirty="0">
                            <a:solidFill>
                              <a:srgbClr val="FF0000"/>
                            </a:solidFill>
                          </a:endParaRPr>
                        </a:p>
                      </a:txBody>
                      <a:tcPr marL="68580" marR="68580" marT="34290" marB="34290">
                        <a:lnL>
                          <a:noFill/>
                        </a:lnL>
                        <a:lnR>
                          <a:noFill/>
                        </a:lnR>
                        <a:lnT>
                          <a:noFill/>
                        </a:lnT>
                        <a:lnB>
                          <a:noFill/>
                        </a:lnB>
                        <a:solidFill>
                          <a:srgbClr val="FFFFFF"/>
                        </a:solidFill>
                      </a:tcPr>
                    </a:tc>
                    <a:tc>
                      <a:txBody>
                        <a:bodyPr/>
                        <a:lstStyle/>
                        <a:p>
                          <a:pPr/>
                          <a14:m>
                            <m:oMathPara xmlns:m="http://schemas.openxmlformats.org/officeDocument/2006/math">
                              <m:oMathParaPr>
                                <m:jc m:val="centerGroup"/>
                              </m:oMathParaPr>
                              <m:oMath xmlns:m="http://schemas.openxmlformats.org/officeDocument/2006/math">
                                <m:r>
                                  <a:rPr lang="en-US" sz="2400" b="1" i="1" smtClean="0">
                                    <a:latin typeface="Cambria Math" panose="02040503050406030204" pitchFamily="18" charset="0"/>
                                  </a:rPr>
                                  <m:t>𝑭</m:t>
                                </m:r>
                                <m:r>
                                  <a:rPr lang="en-US" sz="2400" b="1" i="1" smtClean="0">
                                    <a:latin typeface="Cambria Math" panose="02040503050406030204" pitchFamily="18" charset="0"/>
                                  </a:rPr>
                                  <m:t>=</m:t>
                                </m:r>
                                <m:r>
                                  <a:rPr lang="en-US" sz="2400" b="1" i="1" smtClean="0">
                                    <a:latin typeface="Cambria Math" panose="02040503050406030204" pitchFamily="18" charset="0"/>
                                  </a:rPr>
                                  <m:t>𝒎</m:t>
                                </m:r>
                                <m:r>
                                  <a:rPr lang="en-US" sz="2400" b="1" i="1" smtClean="0">
                                    <a:latin typeface="Cambria Math" panose="02040503050406030204" pitchFamily="18" charset="0"/>
                                  </a:rPr>
                                  <m:t> </m:t>
                                </m:r>
                                <m:f>
                                  <m:fPr>
                                    <m:ctrlPr>
                                      <a:rPr lang="en-US" sz="2400" b="1" i="1" smtClean="0">
                                        <a:latin typeface="Cambria Math" panose="02040503050406030204" pitchFamily="18" charset="0"/>
                                      </a:rPr>
                                    </m:ctrlPr>
                                  </m:fPr>
                                  <m:num>
                                    <m:r>
                                      <a:rPr lang="en-US" sz="2400" b="1" i="1" smtClean="0">
                                        <a:latin typeface="Cambria Math" panose="02040503050406030204" pitchFamily="18" charset="0"/>
                                      </a:rPr>
                                      <m:t>𝒅𝒗</m:t>
                                    </m:r>
                                  </m:num>
                                  <m:den>
                                    <m:r>
                                      <a:rPr lang="en-US" sz="2400" b="1" i="1" smtClean="0">
                                        <a:latin typeface="Cambria Math" panose="02040503050406030204" pitchFamily="18" charset="0"/>
                                      </a:rPr>
                                      <m:t>𝒅𝒕</m:t>
                                    </m:r>
                                  </m:den>
                                </m:f>
                              </m:oMath>
                            </m:oMathPara>
                          </a14:m>
                          <a:endParaRPr lang="en-US" sz="2400" dirty="0"/>
                        </a:p>
                      </a:txBody>
                      <a:tcPr marL="68580" marR="68580" marT="34290" marB="34290" anchor="ctr">
                        <a:lnL>
                          <a:noFill/>
                        </a:lnL>
                        <a:lnR>
                          <a:noFill/>
                        </a:lnR>
                        <a:lnT>
                          <a:noFill/>
                        </a:lnT>
                        <a:lnB>
                          <a:noFill/>
                        </a:lnB>
                        <a:solidFill>
                          <a:srgbClr val="FFFFFF"/>
                        </a:solidFill>
                      </a:tcPr>
                    </a:tc>
                    <a:extLst>
                      <a:ext uri="{0D108BD9-81ED-4DB2-BD59-A6C34878D82A}">
                        <a16:rowId xmlns:a16="http://schemas.microsoft.com/office/drawing/2014/main" val="10001"/>
                      </a:ext>
                    </a:extLst>
                  </a:tr>
                  <a:tr h="1049528">
                    <a:tc>
                      <a:txBody>
                        <a:bodyPr/>
                        <a:lstStyle/>
                        <a:p>
                          <a:r>
                            <a:rPr lang="en-US" sz="2000" b="1" dirty="0">
                              <a:effectLst/>
                            </a:rPr>
                            <a:t>                          </a:t>
                          </a:r>
                          <a:r>
                            <a:rPr lang="en-US" sz="2000" b="1" dirty="0">
                              <a:solidFill>
                                <a:srgbClr val="FF0000"/>
                              </a:solidFill>
                              <a:effectLst/>
                            </a:rPr>
                            <a:t>Third Law</a:t>
                          </a:r>
                          <a:r>
                            <a:rPr lang="en-US" sz="2000" dirty="0">
                              <a:solidFill>
                                <a:srgbClr val="FF0000"/>
                              </a:solidFill>
                              <a:effectLst/>
                            </a:rPr>
                            <a:t>:</a:t>
                          </a:r>
                          <a:endParaRPr lang="en-US" sz="2000" dirty="0">
                            <a:solidFill>
                              <a:srgbClr val="FF0000"/>
                            </a:solidFill>
                          </a:endParaRPr>
                        </a:p>
                      </a:txBody>
                      <a:tcPr marL="68580" marR="68580" marT="34290" marB="34290">
                        <a:lnL>
                          <a:noFill/>
                        </a:lnL>
                        <a:lnR>
                          <a:noFill/>
                        </a:lnR>
                        <a:lnT>
                          <a:noFill/>
                        </a:lnT>
                        <a:lnB>
                          <a:noFill/>
                        </a:lnB>
                        <a:solidFill>
                          <a:srgbClr val="FFFFFF"/>
                        </a:solidFill>
                      </a:tcPr>
                    </a:tc>
                    <a:tc>
                      <a:txBody>
                        <a:bodyPr/>
                        <a:lstStyle/>
                        <a:p>
                          <a:pPr/>
                          <a14:m>
                            <m:oMathPara xmlns:m="http://schemas.openxmlformats.org/officeDocument/2006/math">
                              <m:oMathParaPr>
                                <m:jc m:val="centerGroup"/>
                              </m:oMathParaPr>
                              <m:oMath xmlns:m="http://schemas.openxmlformats.org/officeDocument/2006/math">
                                <m:sSub>
                                  <m:sSubPr>
                                    <m:ctrlPr>
                                      <a:rPr lang="en-US" sz="2800" b="1" i="1" smtClean="0">
                                        <a:latin typeface="Cambria Math" panose="02040503050406030204" pitchFamily="18" charset="0"/>
                                      </a:rPr>
                                    </m:ctrlPr>
                                  </m:sSubPr>
                                  <m:e>
                                    <m:r>
                                      <a:rPr lang="en-US" sz="2800" b="1" i="1" smtClean="0">
                                        <a:latin typeface="Cambria Math" panose="02040503050406030204" pitchFamily="18" charset="0"/>
                                      </a:rPr>
                                      <m:t>𝑭</m:t>
                                    </m:r>
                                  </m:e>
                                  <m:sub>
                                    <m:r>
                                      <a:rPr lang="en-US" sz="2800" b="1" i="1" smtClean="0">
                                        <a:latin typeface="Cambria Math" panose="02040503050406030204" pitchFamily="18" charset="0"/>
                                      </a:rPr>
                                      <m:t>𝟏𝟐</m:t>
                                    </m:r>
                                  </m:sub>
                                </m:sSub>
                                <m:r>
                                  <a:rPr lang="en-US" sz="2800" b="1" i="1" smtClean="0">
                                    <a:latin typeface="Cambria Math" panose="02040503050406030204" pitchFamily="18" charset="0"/>
                                  </a:rPr>
                                  <m:t>= </m:t>
                                </m:r>
                                <m:sSub>
                                  <m:sSubPr>
                                    <m:ctrlPr>
                                      <a:rPr lang="en-US" sz="2800" b="1" i="1" smtClean="0">
                                        <a:latin typeface="Cambria Math" panose="02040503050406030204" pitchFamily="18" charset="0"/>
                                      </a:rPr>
                                    </m:ctrlPr>
                                  </m:sSubPr>
                                  <m:e>
                                    <m:r>
                                      <a:rPr lang="en-US" sz="2800" b="1" i="1" smtClean="0">
                                        <a:latin typeface="Cambria Math" panose="02040503050406030204" pitchFamily="18" charset="0"/>
                                      </a:rPr>
                                      <m:t>𝑭</m:t>
                                    </m:r>
                                  </m:e>
                                  <m:sub>
                                    <m:r>
                                      <a:rPr lang="en-US" sz="2800" b="1" i="1" smtClean="0">
                                        <a:latin typeface="Cambria Math" panose="02040503050406030204" pitchFamily="18" charset="0"/>
                                      </a:rPr>
                                      <m:t>𝟐𝟏</m:t>
                                    </m:r>
                                  </m:sub>
                                </m:sSub>
                              </m:oMath>
                            </m:oMathPara>
                          </a14:m>
                          <a:endParaRPr lang="en-US" sz="2800" b="1" i="1" dirty="0"/>
                        </a:p>
                        <a:p>
                          <a:endParaRPr lang="en-US" sz="2800" b="1" i="1" dirty="0"/>
                        </a:p>
                        <a:p>
                          <a14:m>
                            <m:oMath xmlns:m="http://schemas.openxmlformats.org/officeDocument/2006/math">
                              <m:sSub>
                                <m:sSubPr>
                                  <m:ctrlPr>
                                    <a:rPr lang="en-US" sz="2800" b="1" i="1" smtClean="0">
                                      <a:latin typeface="Cambria Math" panose="02040503050406030204" pitchFamily="18" charset="0"/>
                                    </a:rPr>
                                  </m:ctrlPr>
                                </m:sSubPr>
                                <m:e>
                                  <m:r>
                                    <a:rPr lang="en-US" sz="2800" b="1" i="1" smtClean="0">
                                      <a:latin typeface="Cambria Math" panose="02040503050406030204" pitchFamily="18" charset="0"/>
                                    </a:rPr>
                                    <m:t>𝑭</m:t>
                                  </m:r>
                                </m:e>
                                <m:sub>
                                  <m:r>
                                    <a:rPr lang="en-US" sz="2800" b="1" i="1" smtClean="0">
                                      <a:latin typeface="Cambria Math" panose="02040503050406030204" pitchFamily="18" charset="0"/>
                                    </a:rPr>
                                    <m:t>𝟐𝟏</m:t>
                                  </m:r>
                                </m:sub>
                              </m:sSub>
                              <m:r>
                                <a:rPr lang="en-US" sz="2800" b="1" i="1" smtClean="0">
                                  <a:latin typeface="Cambria Math" panose="02040503050406030204" pitchFamily="18" charset="0"/>
                                </a:rPr>
                                <m:t>= </m:t>
                              </m:r>
                              <m:sSub>
                                <m:sSubPr>
                                  <m:ctrlPr>
                                    <a:rPr lang="en-US" sz="2800" b="1" i="1" smtClean="0">
                                      <a:latin typeface="Cambria Math" panose="02040503050406030204" pitchFamily="18" charset="0"/>
                                    </a:rPr>
                                  </m:ctrlPr>
                                </m:sSubPr>
                                <m:e>
                                  <m:r>
                                    <a:rPr lang="en-US" sz="2800" b="1" i="1" smtClean="0">
                                      <a:latin typeface="Cambria Math" panose="02040503050406030204" pitchFamily="18" charset="0"/>
                                    </a:rPr>
                                    <m:t>𝒌</m:t>
                                  </m:r>
                                </m:e>
                                <m:sub>
                                  <m:r>
                                    <a:rPr lang="en-US" sz="2800" b="1" i="1" smtClean="0">
                                      <a:latin typeface="Cambria Math" panose="02040503050406030204" pitchFamily="18" charset="0"/>
                                    </a:rPr>
                                    <m:t>𝟐𝟏</m:t>
                                  </m:r>
                                </m:sub>
                              </m:sSub>
                              <m:sSub>
                                <m:sSubPr>
                                  <m:ctrlPr>
                                    <a:rPr lang="en-US" sz="2800" b="1" i="1" smtClean="0">
                                      <a:latin typeface="Cambria Math" panose="02040503050406030204" pitchFamily="18" charset="0"/>
                                    </a:rPr>
                                  </m:ctrlPr>
                                </m:sSubPr>
                                <m:e>
                                  <m:r>
                                    <a:rPr lang="en-US" sz="2800" b="1" i="1" smtClean="0">
                                      <a:latin typeface="Cambria Math" panose="02040503050406030204" pitchFamily="18" charset="0"/>
                                    </a:rPr>
                                    <m:t>𝒖</m:t>
                                  </m:r>
                                </m:e>
                                <m:sub>
                                  <m:r>
                                    <a:rPr lang="en-US" sz="2800" b="1" i="1" smtClean="0">
                                      <a:latin typeface="Cambria Math" panose="02040503050406030204" pitchFamily="18" charset="0"/>
                                    </a:rPr>
                                    <m:t>𝟐𝟏</m:t>
                                  </m:r>
                                </m:sub>
                              </m:sSub>
                            </m:oMath>
                          </a14:m>
                          <a:r>
                            <a:rPr lang="en-US" sz="2400" b="1" i="1" dirty="0"/>
                            <a:t> (Hooke’s Law </a:t>
                          </a:r>
                          <a:r>
                            <a:rPr lang="en-US" sz="2400" b="1" i="1" dirty="0">
                              <a:solidFill>
                                <a:srgbClr val="FF0000"/>
                              </a:solidFill>
                            </a:rPr>
                            <a:t>1678</a:t>
                          </a:r>
                          <a:r>
                            <a:rPr lang="en-US" sz="2400" b="1" i="1" dirty="0"/>
                            <a:t>)</a:t>
                          </a:r>
                        </a:p>
                        <a:p>
                          <a:endParaRPr lang="en-US" sz="2800" b="1" i="1" dirty="0"/>
                        </a:p>
                      </a:txBody>
                      <a:tcPr marL="68580" marR="68580" marT="34290" marB="34290" anchor="ctr">
                        <a:lnL>
                          <a:noFill/>
                        </a:lnL>
                        <a:lnR>
                          <a:noFill/>
                        </a:lnR>
                        <a:lnT>
                          <a:noFill/>
                        </a:lnT>
                        <a:lnB>
                          <a:noFill/>
                        </a:lnB>
                        <a:solidFill>
                          <a:srgbClr val="FFFFFF"/>
                        </a:solidFill>
                      </a:tcPr>
                    </a:tc>
                    <a:extLst>
                      <a:ext uri="{0D108BD9-81ED-4DB2-BD59-A6C34878D82A}">
                        <a16:rowId xmlns:a16="http://schemas.microsoft.com/office/drawing/2014/main" val="10002"/>
                      </a:ext>
                    </a:extLst>
                  </a:tr>
                </a:tbl>
              </a:graphicData>
            </a:graphic>
          </p:graphicFrame>
        </mc:Choice>
        <mc:Fallback xmlns="">
          <p:graphicFrame>
            <p:nvGraphicFramePr>
              <p:cNvPr id="4" name="Content Placeholder 3"/>
              <p:cNvGraphicFramePr>
                <a:graphicFrameLocks noGrp="1"/>
              </p:cNvGraphicFramePr>
              <p:nvPr>
                <p:ph idx="1"/>
                <p:extLst>
                  <p:ext uri="{D42A27DB-BD31-4B8C-83A1-F6EECF244321}">
                    <p14:modId xmlns:p14="http://schemas.microsoft.com/office/powerpoint/2010/main" val="3514770464"/>
                  </p:ext>
                </p:extLst>
              </p:nvPr>
            </p:nvGraphicFramePr>
            <p:xfrm>
              <a:off x="0" y="1981200"/>
              <a:ext cx="9144000" cy="4651820"/>
            </p:xfrm>
            <a:graphic>
              <a:graphicData uri="http://schemas.openxmlformats.org/drawingml/2006/table">
                <a:tbl>
                  <a:tblPr/>
                  <a:tblGrid>
                    <a:gridCol w="3253154">
                      <a:extLst>
                        <a:ext uri="{9D8B030D-6E8A-4147-A177-3AD203B41FA5}">
                          <a16:colId xmlns:a16="http://schemas.microsoft.com/office/drawing/2014/main" val="20000"/>
                        </a:ext>
                      </a:extLst>
                    </a:gridCol>
                    <a:gridCol w="5890846">
                      <a:extLst>
                        <a:ext uri="{9D8B030D-6E8A-4147-A177-3AD203B41FA5}">
                          <a16:colId xmlns:a16="http://schemas.microsoft.com/office/drawing/2014/main" val="20001"/>
                        </a:ext>
                      </a:extLst>
                    </a:gridCol>
                  </a:tblGrid>
                  <a:tr h="1049528">
                    <a:tc>
                      <a:txBody>
                        <a:bodyPr/>
                        <a:lstStyle/>
                        <a:p>
                          <a:r>
                            <a:rPr lang="en-US" sz="2000" b="1" dirty="0" smtClean="0"/>
                            <a:t>                           </a:t>
                          </a:r>
                          <a:r>
                            <a:rPr lang="en-US" sz="2000" b="1" dirty="0" smtClean="0">
                              <a:solidFill>
                                <a:srgbClr val="FF0000"/>
                              </a:solidFill>
                            </a:rPr>
                            <a:t>First Law:</a:t>
                          </a:r>
                        </a:p>
                        <a:p>
                          <a:endParaRPr lang="en-US" sz="2000" dirty="0"/>
                        </a:p>
                      </a:txBody>
                      <a:tcPr marL="68580" marR="68580" marT="34290" marB="34290">
                        <a:lnL>
                          <a:noFill/>
                        </a:lnL>
                        <a:lnR>
                          <a:noFill/>
                        </a:lnR>
                        <a:lnT>
                          <a:noFill/>
                        </a:lnT>
                        <a:lnB>
                          <a:noFill/>
                        </a:lnB>
                        <a:solidFill>
                          <a:srgbClr val="FFFFFF"/>
                        </a:solidFill>
                      </a:tcPr>
                    </a:tc>
                    <a:tc>
                      <a:txBody>
                        <a:bodyPr/>
                        <a:lstStyle/>
                        <a:p>
                          <a:endParaRPr lang="en-US"/>
                        </a:p>
                      </a:txBody>
                      <a:tcPr marL="68580" marR="68580" marT="34290" marB="34290" anchor="ctr">
                        <a:lnL>
                          <a:noFill/>
                        </a:lnL>
                        <a:lnR>
                          <a:noFill/>
                        </a:lnR>
                        <a:lnT>
                          <a:noFill/>
                        </a:lnT>
                        <a:lnB>
                          <a:noFill/>
                        </a:lnB>
                        <a:blipFill>
                          <a:blip r:embed="rId2"/>
                          <a:stretch>
                            <a:fillRect l="-55280" t="-3488" b="-344186"/>
                          </a:stretch>
                        </a:blipFill>
                      </a:tcPr>
                    </a:tc>
                    <a:extLst>
                      <a:ext uri="{0D108BD9-81ED-4DB2-BD59-A6C34878D82A}">
                        <a16:rowId xmlns:a16="http://schemas.microsoft.com/office/drawing/2014/main" val="10000"/>
                      </a:ext>
                    </a:extLst>
                  </a:tr>
                  <a:tr h="1836674">
                    <a:tc>
                      <a:txBody>
                        <a:bodyPr/>
                        <a:lstStyle/>
                        <a:p>
                          <a:pPr algn="r"/>
                          <a:r>
                            <a:rPr lang="en-US" sz="2000" b="1" dirty="0" smtClean="0">
                              <a:effectLst/>
                            </a:rPr>
                            <a:t>                        </a:t>
                          </a:r>
                        </a:p>
                        <a:p>
                          <a:pPr algn="r"/>
                          <a:endParaRPr lang="en-US" sz="2000" b="1" dirty="0" smtClean="0">
                            <a:solidFill>
                              <a:srgbClr val="FF0000"/>
                            </a:solidFill>
                            <a:effectLst/>
                          </a:endParaRPr>
                        </a:p>
                        <a:p>
                          <a:pPr algn="r"/>
                          <a:r>
                            <a:rPr lang="en-US" sz="2000" b="1" dirty="0" smtClean="0">
                              <a:solidFill>
                                <a:srgbClr val="FF0000"/>
                              </a:solidFill>
                              <a:effectLst/>
                            </a:rPr>
                            <a:t>Second                                  Law</a:t>
                          </a:r>
                          <a:r>
                            <a:rPr lang="en-US" sz="2000" dirty="0" smtClean="0">
                              <a:solidFill>
                                <a:srgbClr val="FF0000"/>
                              </a:solidFill>
                              <a:effectLst/>
                            </a:rPr>
                            <a:t>:</a:t>
                          </a:r>
                          <a:endParaRPr lang="en-US" sz="2000" dirty="0">
                            <a:solidFill>
                              <a:srgbClr val="FF0000"/>
                            </a:solidFill>
                          </a:endParaRPr>
                        </a:p>
                      </a:txBody>
                      <a:tcPr marL="68580" marR="68580" marT="34290" marB="34290">
                        <a:lnL>
                          <a:noFill/>
                        </a:lnL>
                        <a:lnR>
                          <a:noFill/>
                        </a:lnR>
                        <a:lnT>
                          <a:noFill/>
                        </a:lnT>
                        <a:lnB>
                          <a:noFill/>
                        </a:lnB>
                        <a:solidFill>
                          <a:srgbClr val="FFFFFF"/>
                        </a:solidFill>
                      </a:tcPr>
                    </a:tc>
                    <a:tc>
                      <a:txBody>
                        <a:bodyPr/>
                        <a:lstStyle/>
                        <a:p>
                          <a:endParaRPr lang="en-US"/>
                        </a:p>
                      </a:txBody>
                      <a:tcPr marL="68580" marR="68580" marT="34290" marB="34290" anchor="ctr">
                        <a:lnL>
                          <a:noFill/>
                        </a:lnL>
                        <a:lnR>
                          <a:noFill/>
                        </a:lnR>
                        <a:lnT>
                          <a:noFill/>
                        </a:lnT>
                        <a:lnB>
                          <a:noFill/>
                        </a:lnB>
                        <a:blipFill>
                          <a:blip r:embed="rId2"/>
                          <a:stretch>
                            <a:fillRect l="-55280" t="-58940" b="-96026"/>
                          </a:stretch>
                        </a:blipFill>
                      </a:tcPr>
                    </a:tc>
                    <a:extLst>
                      <a:ext uri="{0D108BD9-81ED-4DB2-BD59-A6C34878D82A}">
                        <a16:rowId xmlns:a16="http://schemas.microsoft.com/office/drawing/2014/main" val="10001"/>
                      </a:ext>
                    </a:extLst>
                  </a:tr>
                  <a:tr h="1765618">
                    <a:tc>
                      <a:txBody>
                        <a:bodyPr/>
                        <a:lstStyle/>
                        <a:p>
                          <a:r>
                            <a:rPr lang="en-US" sz="2000" b="1" dirty="0" smtClean="0">
                              <a:effectLst/>
                            </a:rPr>
                            <a:t>                          </a:t>
                          </a:r>
                          <a:r>
                            <a:rPr lang="en-US" sz="2000" b="1" dirty="0" smtClean="0">
                              <a:solidFill>
                                <a:srgbClr val="FF0000"/>
                              </a:solidFill>
                              <a:effectLst/>
                            </a:rPr>
                            <a:t>Third </a:t>
                          </a:r>
                          <a:r>
                            <a:rPr lang="en-US" sz="2000" b="1" dirty="0">
                              <a:solidFill>
                                <a:srgbClr val="FF0000"/>
                              </a:solidFill>
                              <a:effectLst/>
                            </a:rPr>
                            <a:t>L</a:t>
                          </a:r>
                          <a:r>
                            <a:rPr lang="en-US" sz="2000" b="1" dirty="0" smtClean="0">
                              <a:solidFill>
                                <a:srgbClr val="FF0000"/>
                              </a:solidFill>
                              <a:effectLst/>
                            </a:rPr>
                            <a:t>aw</a:t>
                          </a:r>
                          <a:r>
                            <a:rPr lang="en-US" sz="2000" dirty="0">
                              <a:solidFill>
                                <a:srgbClr val="FF0000"/>
                              </a:solidFill>
                              <a:effectLst/>
                            </a:rPr>
                            <a:t>:</a:t>
                          </a:r>
                          <a:endParaRPr lang="en-US" sz="2000" dirty="0">
                            <a:solidFill>
                              <a:srgbClr val="FF0000"/>
                            </a:solidFill>
                          </a:endParaRPr>
                        </a:p>
                      </a:txBody>
                      <a:tcPr marL="68580" marR="68580" marT="34290" marB="34290">
                        <a:lnL>
                          <a:noFill/>
                        </a:lnL>
                        <a:lnR>
                          <a:noFill/>
                        </a:lnR>
                        <a:lnT>
                          <a:noFill/>
                        </a:lnT>
                        <a:lnB>
                          <a:noFill/>
                        </a:lnB>
                        <a:solidFill>
                          <a:srgbClr val="FFFFFF"/>
                        </a:solidFill>
                      </a:tcPr>
                    </a:tc>
                    <a:tc>
                      <a:txBody>
                        <a:bodyPr/>
                        <a:lstStyle/>
                        <a:p>
                          <a:endParaRPr lang="en-US"/>
                        </a:p>
                      </a:txBody>
                      <a:tcPr marL="68580" marR="68580" marT="34290" marB="34290" anchor="ctr">
                        <a:lnL>
                          <a:noFill/>
                        </a:lnL>
                        <a:lnR>
                          <a:noFill/>
                        </a:lnR>
                        <a:lnT>
                          <a:noFill/>
                        </a:lnT>
                        <a:lnB>
                          <a:noFill/>
                        </a:lnB>
                        <a:blipFill>
                          <a:blip r:embed="rId2"/>
                          <a:stretch>
                            <a:fillRect l="-55280" t="-165517"/>
                          </a:stretch>
                        </a:blipFill>
                      </a:tcPr>
                    </a:tc>
                    <a:extLst>
                      <a:ext uri="{0D108BD9-81ED-4DB2-BD59-A6C34878D82A}">
                        <a16:rowId xmlns:a16="http://schemas.microsoft.com/office/drawing/2014/main" val="10002"/>
                      </a:ext>
                    </a:extLst>
                  </a:tr>
                </a:tbl>
              </a:graphicData>
            </a:graphic>
          </p:graphicFrame>
        </mc:Fallback>
      </mc:AlternateContent>
      <p:pic>
        <p:nvPicPr>
          <p:cNvPr id="3" name="Picture 2"/>
          <p:cNvPicPr>
            <a:picLocks noChangeAspect="1"/>
          </p:cNvPicPr>
          <p:nvPr/>
        </p:nvPicPr>
        <p:blipFill>
          <a:blip r:embed="rId3"/>
          <a:stretch>
            <a:fillRect/>
          </a:stretch>
        </p:blipFill>
        <p:spPr>
          <a:xfrm>
            <a:off x="0" y="2286001"/>
            <a:ext cx="1806064" cy="2133600"/>
          </a:xfrm>
          <a:prstGeom prst="rect">
            <a:avLst/>
          </a:prstGeom>
        </p:spPr>
      </p:pic>
    </p:spTree>
    <p:extLst>
      <p:ext uri="{BB962C8B-B14F-4D97-AF65-F5344CB8AC3E}">
        <p14:creationId xmlns:p14="http://schemas.microsoft.com/office/powerpoint/2010/main" val="1436834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7886700" cy="868430"/>
          </a:xfrm>
        </p:spPr>
        <p:txBody>
          <a:bodyPr>
            <a:normAutofit/>
          </a:bodyPr>
          <a:lstStyle/>
          <a:p>
            <a:pPr algn="ctr"/>
            <a:r>
              <a:rPr lang="en-US" sz="4000" dirty="0">
                <a:solidFill>
                  <a:srgbClr val="C00000"/>
                </a:solidFill>
              </a:rPr>
              <a:t>Shortcomings of Newton’s Laws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90560" y="1840556"/>
                <a:ext cx="8753440" cy="4712643"/>
              </a:xfrm>
            </p:spPr>
            <p:txBody>
              <a:bodyPr>
                <a:normAutofit fontScale="40000" lnSpcReduction="20000"/>
              </a:bodyPr>
              <a:lstStyle/>
              <a:p>
                <a:r>
                  <a:rPr lang="en-US" sz="5100" dirty="0">
                    <a:solidFill>
                      <a:schemeClr val="accent6"/>
                    </a:solidFill>
                    <a:latin typeface="+mn-lt"/>
                  </a:rPr>
                  <a:t>There is no concept of energy loss &amp; degradation of the system,[no  entropy generation].</a:t>
                </a:r>
              </a:p>
              <a:p>
                <a:endParaRPr lang="en-US" sz="4000" dirty="0">
                  <a:solidFill>
                    <a:schemeClr val="accent6"/>
                  </a:solidFill>
                  <a:latin typeface="+mn-lt"/>
                </a:endParaRPr>
              </a:p>
              <a:p>
                <a:r>
                  <a:rPr lang="en-US" sz="5100" dirty="0">
                    <a:solidFill>
                      <a:schemeClr val="accent6"/>
                    </a:solidFill>
                    <a:latin typeface="+mn-lt"/>
                  </a:rPr>
                  <a:t>For example according to second law initial acceleration of a soccer ball subjected to force F is given by</a:t>
                </a:r>
              </a:p>
              <a:p>
                <a:endParaRPr lang="en-US" sz="5100" dirty="0">
                  <a:solidFill>
                    <a:schemeClr val="accent6"/>
                  </a:solidFill>
                  <a:latin typeface="+mn-lt"/>
                </a:endParaRPr>
              </a:p>
              <a:p>
                <a:pPr lvl="7"/>
                <a:r>
                  <a:rPr lang="en-US" sz="5100" dirty="0">
                    <a:solidFill>
                      <a:schemeClr val="accent6"/>
                    </a:solidFill>
                  </a:rPr>
                  <a:t> </a:t>
                </a:r>
                <a14:m>
                  <m:oMath xmlns:m="http://schemas.openxmlformats.org/officeDocument/2006/math">
                    <m:r>
                      <a:rPr lang="en-US" sz="5100" b="1" i="1" smtClean="0">
                        <a:solidFill>
                          <a:schemeClr val="accent6"/>
                        </a:solidFill>
                        <a:latin typeface="Cambria Math" panose="02040503050406030204" pitchFamily="18" charset="0"/>
                      </a:rPr>
                      <m:t>𝒂</m:t>
                    </m:r>
                    <m:r>
                      <a:rPr lang="en-US" sz="5100" b="1" i="1" smtClean="0">
                        <a:solidFill>
                          <a:schemeClr val="accent6"/>
                        </a:solidFill>
                        <a:latin typeface="Cambria Math" panose="02040503050406030204" pitchFamily="18" charset="0"/>
                      </a:rPr>
                      <m:t>= </m:t>
                    </m:r>
                    <m:f>
                      <m:fPr>
                        <m:ctrlPr>
                          <a:rPr lang="en-US" sz="5100" b="1" i="1" smtClean="0">
                            <a:solidFill>
                              <a:schemeClr val="accent6"/>
                            </a:solidFill>
                            <a:latin typeface="Cambria Math" panose="02040503050406030204" pitchFamily="18" charset="0"/>
                          </a:rPr>
                        </m:ctrlPr>
                      </m:fPr>
                      <m:num>
                        <m:r>
                          <a:rPr lang="en-US" sz="5100" b="1" i="1" smtClean="0">
                            <a:solidFill>
                              <a:schemeClr val="accent6"/>
                            </a:solidFill>
                            <a:latin typeface="Cambria Math" panose="02040503050406030204" pitchFamily="18" charset="0"/>
                          </a:rPr>
                          <m:t>𝑭</m:t>
                        </m:r>
                      </m:num>
                      <m:den>
                        <m:r>
                          <a:rPr lang="en-US" sz="5100" b="1" i="1" smtClean="0">
                            <a:solidFill>
                              <a:schemeClr val="accent6"/>
                            </a:solidFill>
                            <a:latin typeface="Cambria Math" panose="02040503050406030204" pitchFamily="18" charset="0"/>
                          </a:rPr>
                          <m:t>𝒎</m:t>
                        </m:r>
                      </m:den>
                    </m:f>
                  </m:oMath>
                </a14:m>
                <a:r>
                  <a:rPr lang="en-US" sz="5100" dirty="0">
                    <a:solidFill>
                      <a:schemeClr val="accent6"/>
                    </a:solidFill>
                  </a:rPr>
                  <a:t>   </a:t>
                </a:r>
              </a:p>
              <a:p>
                <a:pPr lvl="7"/>
                <a:endParaRPr lang="en-US" sz="5100" dirty="0">
                  <a:solidFill>
                    <a:schemeClr val="accent6"/>
                  </a:solidFill>
                </a:endParaRPr>
              </a:p>
              <a:p>
                <a:r>
                  <a:rPr lang="en-US" sz="5100" dirty="0">
                    <a:solidFill>
                      <a:schemeClr val="accent6"/>
                    </a:solidFill>
                    <a:latin typeface="+mn-lt"/>
                  </a:rPr>
                  <a:t>	according to this equation this acceleration remains constant until eternity.</a:t>
                </a:r>
              </a:p>
              <a:p>
                <a:endParaRPr lang="en-US" sz="5000" dirty="0">
                  <a:solidFill>
                    <a:schemeClr val="accent6"/>
                  </a:solidFill>
                  <a:latin typeface="+mn-lt"/>
                </a:endParaRPr>
              </a:p>
              <a:p>
                <a:r>
                  <a:rPr lang="en-US" sz="5000" dirty="0">
                    <a:solidFill>
                      <a:schemeClr val="accent6"/>
                    </a:solidFill>
                    <a:latin typeface="+mn-lt"/>
                  </a:rPr>
                  <a:t>For example according to Hooke’s Law, based on Newton’s Third law, displacement of a spring of stiffness </a:t>
                </a:r>
                <a14:m>
                  <m:oMath xmlns:m="http://schemas.openxmlformats.org/officeDocument/2006/math">
                    <m:r>
                      <a:rPr lang="en-US" sz="5000" b="1" i="1" smtClean="0">
                        <a:solidFill>
                          <a:schemeClr val="accent6"/>
                        </a:solidFill>
                        <a:latin typeface="Cambria Math" panose="02040503050406030204" pitchFamily="18" charset="0"/>
                      </a:rPr>
                      <m:t>𝒌</m:t>
                    </m:r>
                    <m:r>
                      <a:rPr lang="en-US" sz="5000" b="0" i="1" smtClean="0">
                        <a:solidFill>
                          <a:schemeClr val="accent6"/>
                        </a:solidFill>
                        <a:latin typeface="Cambria Math" panose="02040503050406030204" pitchFamily="18" charset="0"/>
                      </a:rPr>
                      <m:t> </m:t>
                    </m:r>
                  </m:oMath>
                </a14:m>
                <a:r>
                  <a:rPr lang="en-US" sz="5000" dirty="0">
                    <a:solidFill>
                      <a:schemeClr val="accent6"/>
                    </a:solidFill>
                    <a:latin typeface="+mn-lt"/>
                  </a:rPr>
                  <a:t>and subjected to load </a:t>
                </a:r>
                <a14:m>
                  <m:oMath xmlns:m="http://schemas.openxmlformats.org/officeDocument/2006/math">
                    <m:r>
                      <a:rPr lang="en-US" sz="5000" b="1" i="1" smtClean="0">
                        <a:solidFill>
                          <a:schemeClr val="accent6"/>
                        </a:solidFill>
                        <a:latin typeface="Cambria Math" panose="02040503050406030204" pitchFamily="18" charset="0"/>
                      </a:rPr>
                      <m:t>𝑭</m:t>
                    </m:r>
                  </m:oMath>
                </a14:m>
                <a:r>
                  <a:rPr lang="en-US" sz="5000" dirty="0">
                    <a:solidFill>
                      <a:schemeClr val="accent6"/>
                    </a:solidFill>
                    <a:latin typeface="+mn-lt"/>
                  </a:rPr>
                  <a:t> is given by, this displacement is constant during the lifetime of  the spring</a:t>
                </a:r>
              </a:p>
              <a:p>
                <a:pPr lvl="7"/>
                <a14:m>
                  <m:oMath xmlns:m="http://schemas.openxmlformats.org/officeDocument/2006/math">
                    <m:r>
                      <a:rPr lang="en-US" sz="5000" b="1" i="1" smtClean="0">
                        <a:solidFill>
                          <a:schemeClr val="accent6"/>
                        </a:solidFill>
                        <a:latin typeface="Cambria Math" panose="02040503050406030204" pitchFamily="18" charset="0"/>
                      </a:rPr>
                      <m:t>𝒖</m:t>
                    </m:r>
                    <m:r>
                      <a:rPr lang="en-US" sz="5000" b="1" i="1" smtClean="0">
                        <a:solidFill>
                          <a:schemeClr val="accent6"/>
                        </a:solidFill>
                        <a:latin typeface="Cambria Math" panose="02040503050406030204" pitchFamily="18" charset="0"/>
                      </a:rPr>
                      <m:t>=</m:t>
                    </m:r>
                    <m:f>
                      <m:fPr>
                        <m:ctrlPr>
                          <a:rPr lang="en-US" sz="5000" b="1" i="1" smtClean="0">
                            <a:solidFill>
                              <a:schemeClr val="accent6"/>
                            </a:solidFill>
                            <a:latin typeface="Cambria Math" panose="02040503050406030204" pitchFamily="18" charset="0"/>
                          </a:rPr>
                        </m:ctrlPr>
                      </m:fPr>
                      <m:num>
                        <m:r>
                          <a:rPr lang="en-US" sz="5000" b="1" i="1" smtClean="0">
                            <a:solidFill>
                              <a:schemeClr val="accent6"/>
                            </a:solidFill>
                            <a:latin typeface="Cambria Math" panose="02040503050406030204" pitchFamily="18" charset="0"/>
                          </a:rPr>
                          <m:t>𝑭</m:t>
                        </m:r>
                      </m:num>
                      <m:den>
                        <m:r>
                          <a:rPr lang="en-US" sz="5000" b="1" i="1" smtClean="0">
                            <a:solidFill>
                              <a:schemeClr val="accent6"/>
                            </a:solidFill>
                            <a:latin typeface="Cambria Math" panose="02040503050406030204" pitchFamily="18" charset="0"/>
                          </a:rPr>
                          <m:t>𝒌</m:t>
                        </m:r>
                      </m:den>
                    </m:f>
                  </m:oMath>
                </a14:m>
                <a:endParaRPr lang="en-US" sz="5000" b="1" dirty="0">
                  <a:solidFill>
                    <a:schemeClr val="accent6"/>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90560" y="1840556"/>
                <a:ext cx="8753440" cy="4712643"/>
              </a:xfrm>
              <a:blipFill>
                <a:blip r:embed="rId2"/>
                <a:stretch>
                  <a:fillRect l="-627" t="-2587" r="-209"/>
                </a:stretch>
              </a:blipFill>
            </p:spPr>
            <p:txBody>
              <a:bodyPr/>
              <a:lstStyle/>
              <a:p>
                <a:r>
                  <a:rPr lang="en-US">
                    <a:noFill/>
                  </a:rPr>
                  <a:t> </a:t>
                </a:r>
              </a:p>
            </p:txBody>
          </p:sp>
        </mc:Fallback>
      </mc:AlternateContent>
      <p:pic>
        <p:nvPicPr>
          <p:cNvPr id="4" name="Picture 3" descr="File:Soccer ball animated.svg - Wikimedia Comm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3352800"/>
            <a:ext cx="609600" cy="609600"/>
          </a:xfrm>
          <a:prstGeom prst="rect">
            <a:avLst/>
          </a:prstGeom>
        </p:spPr>
      </p:pic>
    </p:spTree>
    <p:extLst>
      <p:ext uri="{BB962C8B-B14F-4D97-AF65-F5344CB8AC3E}">
        <p14:creationId xmlns:p14="http://schemas.microsoft.com/office/powerpoint/2010/main" val="1002156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8" y="914400"/>
            <a:ext cx="8631382" cy="2261366"/>
          </a:xfrm>
        </p:spPr>
        <p:txBody>
          <a:bodyPr>
            <a:noAutofit/>
          </a:bodyPr>
          <a:lstStyle/>
          <a:p>
            <a:r>
              <a:rPr lang="en-US" sz="3200" b="1" dirty="0">
                <a:solidFill>
                  <a:srgbClr val="C00000"/>
                </a:solidFill>
              </a:rPr>
              <a:t>Laws of Thermodynamics</a:t>
            </a:r>
            <a:br>
              <a:rPr lang="en-US" sz="1800" b="1" dirty="0">
                <a:solidFill>
                  <a:srgbClr val="C00000"/>
                </a:solidFill>
              </a:rPr>
            </a:br>
            <a:br>
              <a:rPr lang="en-US" sz="1800" b="1" dirty="0">
                <a:solidFill>
                  <a:srgbClr val="C00000"/>
                </a:solidFill>
              </a:rPr>
            </a:br>
            <a:r>
              <a:rPr lang="en-US" sz="2400" b="1" dirty="0">
                <a:solidFill>
                  <a:srgbClr val="C00000"/>
                </a:solidFill>
              </a:rPr>
              <a:t>1850 Rudolf Clausius and William Thompson (Lord Kelvin) formulated both the First and Second Laws of Thermodynamics</a:t>
            </a:r>
            <a:br>
              <a:rPr lang="en-US" sz="1800" b="1" dirty="0">
                <a:solidFill>
                  <a:srgbClr val="C00000"/>
                </a:solidFill>
              </a:rPr>
            </a:br>
            <a:endParaRPr lang="en-US" sz="1800" b="1" dirty="0">
              <a:solidFill>
                <a:srgbClr val="C00000"/>
              </a:solidFill>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92707" y="2895600"/>
                <a:ext cx="8566404" cy="3813382"/>
              </a:xfrm>
            </p:spPr>
            <p:txBody>
              <a:bodyPr>
                <a:scene3d>
                  <a:camera prst="orthographicFront"/>
                  <a:lightRig rig="threePt" dir="t"/>
                </a:scene3d>
                <a:sp3d prstMaterial="dkEdge">
                  <a:bevelB w="38100" h="38100"/>
                </a:sp3d>
              </a:bodyPr>
              <a:lstStyle/>
              <a:p>
                <a:r>
                  <a:rPr lang="en-US" sz="2400" b="1" dirty="0"/>
                  <a:t>First Law : </a:t>
                </a:r>
                <a:r>
                  <a:rPr lang="en-US" sz="2400" dirty="0"/>
                  <a:t>Conservation of energy. </a:t>
                </a:r>
              </a:p>
              <a:p>
                <a:endParaRPr lang="en-US" sz="2400" dirty="0"/>
              </a:p>
              <a:p>
                <a:r>
                  <a:rPr lang="en-US" sz="2400" b="1" dirty="0"/>
                  <a:t>Second Law: </a:t>
                </a:r>
                <a:r>
                  <a:rPr lang="en-US" sz="2400" dirty="0"/>
                  <a:t>In a natural process, the sum of the entropies of the interacting systems increases. The entropy of an </a:t>
                </a:r>
                <a:r>
                  <a:rPr lang="en-US" sz="2400" i="1" u="sng" dirty="0"/>
                  <a:t>isolated</a:t>
                </a:r>
                <a:r>
                  <a:rPr lang="en-US" sz="2400" dirty="0"/>
                  <a:t> system never decreases. Entropy generation rate is minimum, when entropy is maximum.</a:t>
                </a:r>
              </a:p>
              <a:p>
                <a:endParaRPr lang="en-US" sz="2400" dirty="0"/>
              </a:p>
              <a:p>
                <a:r>
                  <a:rPr lang="en-US" sz="2400" b="1" dirty="0"/>
                  <a:t>Entropy</a:t>
                </a:r>
                <a:r>
                  <a:rPr lang="en-US" sz="2400" dirty="0"/>
                  <a:t>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 </m:t>
                    </m:r>
                  </m:oMath>
                </a14:m>
                <a:r>
                  <a:rPr lang="en-US" sz="2400" dirty="0"/>
                  <a:t>Energy unavailable for work due to dissipation and/or loss, Can be created but cannot be destroyed.</a:t>
                </a:r>
              </a:p>
              <a:p>
                <a:endParaRPr lang="en-US" sz="2400" dirty="0"/>
              </a:p>
              <a:p>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92707" y="2895600"/>
                <a:ext cx="8566404" cy="3813382"/>
              </a:xfr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61439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723" y="838200"/>
            <a:ext cx="7886700" cy="868430"/>
          </a:xfrm>
        </p:spPr>
        <p:txBody>
          <a:bodyPr/>
          <a:lstStyle/>
          <a:p>
            <a:r>
              <a:rPr lang="en-US" b="1" dirty="0">
                <a:solidFill>
                  <a:srgbClr val="C00000"/>
                </a:solidFill>
              </a:rPr>
              <a:t>2</a:t>
            </a:r>
            <a:r>
              <a:rPr lang="en-US" b="1" baseline="30000" dirty="0">
                <a:solidFill>
                  <a:srgbClr val="C00000"/>
                </a:solidFill>
              </a:rPr>
              <a:t>nd</a:t>
            </a:r>
            <a:r>
              <a:rPr lang="en-US" b="1" dirty="0">
                <a:solidFill>
                  <a:srgbClr val="C00000"/>
                </a:solidFill>
              </a:rPr>
              <a:t> Law of Thermodynamics – Entropy Law</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92868" y="1738897"/>
                <a:ext cx="7886700" cy="3813382"/>
              </a:xfrm>
            </p:spPr>
            <p:txBody>
              <a:bodyPr>
                <a:normAutofit fontScale="92500" lnSpcReduction="20000"/>
              </a:bodyPr>
              <a:lstStyle/>
              <a:p>
                <a:r>
                  <a:rPr lang="en-US" sz="2400" dirty="0"/>
                  <a:t>The Second Law states that there is a natural tendency of any </a:t>
                </a:r>
                <a:r>
                  <a:rPr lang="en-US" sz="2400" b="1" i="1" u="sng" dirty="0"/>
                  <a:t>isolated</a:t>
                </a:r>
                <a:r>
                  <a:rPr lang="en-US" sz="2400" dirty="0"/>
                  <a:t> system, living or non-living,  to degenerate into a more disordered state. When </a:t>
                </a:r>
                <a:r>
                  <a:rPr lang="en-US" sz="2400" b="1" dirty="0">
                    <a:solidFill>
                      <a:srgbClr val="FF0000"/>
                    </a:solidFill>
                  </a:rPr>
                  <a:t>irreversible entropy generation rate </a:t>
                </a:r>
                <a:r>
                  <a:rPr lang="en-US" sz="2400" dirty="0"/>
                  <a:t>becomes zero the system reaches “THE END” (fails/dies/any predefined process stops).</a:t>
                </a:r>
              </a:p>
              <a:p>
                <a:endParaRPr lang="en-US" sz="2400" dirty="0"/>
              </a:p>
              <a:p>
                <a:r>
                  <a:rPr lang="en-US" sz="2400" dirty="0"/>
                  <a:t>“In statistical mechanics, entropy is an extensive property of a thermodynamic system. It is related to the number of microstructural configurations (a.k.a microstates) that are consistent with the macroscopic quantities, laws of nature and boundary conditions that characterize the system. </a:t>
                </a:r>
              </a:p>
              <a:p>
                <a:r>
                  <a:rPr lang="en-US" sz="2400" dirty="0"/>
                  <a:t>The entropy </a:t>
                </a:r>
                <a14:m>
                  <m:oMath xmlns:m="http://schemas.openxmlformats.org/officeDocument/2006/math">
                    <m:r>
                      <a:rPr lang="en-US" sz="2400" b="1" i="1" smtClean="0">
                        <a:latin typeface="Cambria Math" panose="02040503050406030204" pitchFamily="18" charset="0"/>
                      </a:rPr>
                      <m:t>𝑺</m:t>
                    </m:r>
                  </m:oMath>
                </a14:m>
                <a:r>
                  <a:rPr lang="en-US" sz="2400" dirty="0"/>
                  <a:t>  is the natural logarithm of the number of microstates </a:t>
                </a:r>
                <a14:m>
                  <m:oMath xmlns:m="http://schemas.openxmlformats.org/officeDocument/2006/math">
                    <m:r>
                      <a:rPr lang="el-GR" sz="2400" b="1" i="1" smtClean="0">
                        <a:latin typeface="Cambria Math" panose="02040503050406030204" pitchFamily="18" charset="0"/>
                        <a:ea typeface="Cambria Math" panose="02040503050406030204" pitchFamily="18" charset="0"/>
                      </a:rPr>
                      <m:t>𝜴</m:t>
                    </m:r>
                  </m:oMath>
                </a14:m>
                <a:r>
                  <a:rPr lang="en-US" sz="2400" b="1" dirty="0"/>
                  <a:t>,</a:t>
                </a:r>
                <a:r>
                  <a:rPr lang="en-US" sz="2400" dirty="0"/>
                  <a:t> multiplied by the Boltzmann’s constant </a:t>
                </a:r>
                <a:r>
                  <a:rPr lang="en-US" sz="2400" b="1" dirty="0"/>
                  <a:t>k</a:t>
                </a:r>
                <a:r>
                  <a:rPr lang="en-US" sz="2400" dirty="0"/>
                  <a:t>. Boltzmann (1877)  </a:t>
                </a:r>
              </a:p>
              <a:p>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92868" y="1738897"/>
                <a:ext cx="7886700" cy="3813382"/>
              </a:xfrm>
              <a:blipFill>
                <a:blip r:embed="rId2"/>
                <a:stretch>
                  <a:fillRect l="-850" t="-3355" r="-696"/>
                </a:stretch>
              </a:blipFill>
            </p:spPr>
            <p:txBody>
              <a:bodyPr/>
              <a:lstStyle/>
              <a:p>
                <a:r>
                  <a:rPr lang="en-US">
                    <a:noFill/>
                  </a:rPr>
                  <a:t> </a:t>
                </a:r>
              </a:p>
            </p:txBody>
          </p:sp>
        </mc:Fallback>
      </mc:AlternateContent>
      <p:sp>
        <p:nvSpPr>
          <p:cNvPr id="5" name="Rectangle 4"/>
          <p:cNvSpPr/>
          <p:nvPr/>
        </p:nvSpPr>
        <p:spPr>
          <a:xfrm>
            <a:off x="609600" y="5552279"/>
            <a:ext cx="8382000" cy="461665"/>
          </a:xfrm>
          <a:prstGeom prst="rect">
            <a:avLst/>
          </a:prstGeom>
        </p:spPr>
        <p:txBody>
          <a:bodyPr wrap="square">
            <a:spAutoFit/>
          </a:bodyPr>
          <a:lstStyle/>
          <a:p>
            <a:r>
              <a:rPr lang="en-US" sz="2400" dirty="0">
                <a:solidFill>
                  <a:srgbClr val="FF0000"/>
                </a:solidFill>
              </a:rPr>
              <a:t>. </a:t>
            </a:r>
          </a:p>
        </p:txBody>
      </p:sp>
      <mc:AlternateContent xmlns:mc="http://schemas.openxmlformats.org/markup-compatibility/2006" xmlns:a14="http://schemas.microsoft.com/office/drawing/2010/main">
        <mc:Choice Requires="a14">
          <p:sp>
            <p:nvSpPr>
              <p:cNvPr id="4" name="TextBox 3"/>
              <p:cNvSpPr txBox="1"/>
              <p:nvPr/>
            </p:nvSpPr>
            <p:spPr>
              <a:xfrm>
                <a:off x="990600" y="5334000"/>
                <a:ext cx="7288968" cy="83099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4800" b="1" i="1" smtClean="0">
                          <a:latin typeface="Cambria Math" panose="02040503050406030204" pitchFamily="18" charset="0"/>
                        </a:rPr>
                        <m:t>𝒔</m:t>
                      </m:r>
                      <m:r>
                        <a:rPr lang="en-US" sz="4800" b="1" i="1" smtClean="0">
                          <a:latin typeface="Cambria Math" panose="02040503050406030204" pitchFamily="18" charset="0"/>
                        </a:rPr>
                        <m:t>=</m:t>
                      </m:r>
                      <m:r>
                        <a:rPr lang="en-US" sz="4800" b="1" i="1" smtClean="0">
                          <a:latin typeface="Cambria Math" panose="02040503050406030204" pitchFamily="18" charset="0"/>
                        </a:rPr>
                        <m:t>𝒌</m:t>
                      </m:r>
                      <m:r>
                        <a:rPr lang="en-US" sz="4800" b="1" i="1" smtClean="0">
                          <a:latin typeface="Cambria Math" panose="02040503050406030204" pitchFamily="18" charset="0"/>
                        </a:rPr>
                        <m:t> </m:t>
                      </m:r>
                      <m:func>
                        <m:funcPr>
                          <m:ctrlPr>
                            <a:rPr lang="en-US" sz="4800" b="1" i="1" smtClean="0">
                              <a:latin typeface="Cambria Math" panose="02040503050406030204" pitchFamily="18" charset="0"/>
                            </a:rPr>
                          </m:ctrlPr>
                        </m:funcPr>
                        <m:fName>
                          <m:r>
                            <a:rPr lang="en-US" sz="4800" b="1" i="0" smtClean="0">
                              <a:latin typeface="Cambria Math" panose="02040503050406030204" pitchFamily="18" charset="0"/>
                            </a:rPr>
                            <m:t>𝐥𝐧</m:t>
                          </m:r>
                        </m:fName>
                        <m:e>
                          <m:r>
                            <a:rPr lang="el-GR" sz="4800" b="1" i="1" smtClean="0">
                              <a:latin typeface="Cambria Math" panose="02040503050406030204" pitchFamily="18" charset="0"/>
                              <a:ea typeface="Cambria Math" panose="02040503050406030204" pitchFamily="18" charset="0"/>
                            </a:rPr>
                            <m:t>𝜴</m:t>
                          </m:r>
                        </m:e>
                      </m:func>
                    </m:oMath>
                  </m:oMathPara>
                </a14:m>
                <a:endParaRPr lang="en-US" sz="4800" b="1" dirty="0"/>
              </a:p>
            </p:txBody>
          </p:sp>
        </mc:Choice>
        <mc:Fallback xmlns="">
          <p:sp>
            <p:nvSpPr>
              <p:cNvPr id="4" name="TextBox 3"/>
              <p:cNvSpPr txBox="1">
                <a:spLocks noRot="1" noChangeAspect="1" noMove="1" noResize="1" noEditPoints="1" noAdjustHandles="1" noChangeArrowheads="1" noChangeShapeType="1" noTextEdit="1"/>
              </p:cNvSpPr>
              <p:nvPr/>
            </p:nvSpPr>
            <p:spPr>
              <a:xfrm>
                <a:off x="990600" y="5334000"/>
                <a:ext cx="7288968" cy="83099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055762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009" y="839083"/>
            <a:ext cx="8763000" cy="868430"/>
          </a:xfrm>
        </p:spPr>
        <p:txBody>
          <a:bodyPr>
            <a:noAutofit/>
          </a:bodyPr>
          <a:lstStyle/>
          <a:p>
            <a:r>
              <a:rPr lang="en-US" sz="3200" b="1" dirty="0">
                <a:solidFill>
                  <a:srgbClr val="C00000"/>
                </a:solidFill>
              </a:rPr>
              <a:t>Relation Between Entropy and Disorder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4709" y="1752600"/>
                <a:ext cx="8991600" cy="4800600"/>
              </a:xfrm>
            </p:spPr>
            <p:txBody>
              <a:bodyPr>
                <a:normAutofit fontScale="32500" lnSpcReduction="20000"/>
              </a:bodyPr>
              <a:lstStyle/>
              <a:p>
                <a:endParaRPr lang="en-US" sz="1600" dirty="0">
                  <a:solidFill>
                    <a:srgbClr val="FF0000"/>
                  </a:solidFill>
                </a:endParaRPr>
              </a:p>
              <a:p>
                <a:endParaRPr lang="en-US" sz="1600" dirty="0">
                  <a:solidFill>
                    <a:srgbClr val="FF0000"/>
                  </a:solidFill>
                </a:endParaRPr>
              </a:p>
              <a:p>
                <a:r>
                  <a:rPr lang="en-US" sz="6000" dirty="0">
                    <a:solidFill>
                      <a:schemeClr val="tx1">
                        <a:lumMod val="50000"/>
                      </a:schemeClr>
                    </a:solidFill>
                  </a:rPr>
                  <a:t>The logarithmic connection between entropy and disorder was first stated by L. Boltzmann (1877) and put into final equation form by </a:t>
                </a:r>
                <a:r>
                  <a:rPr lang="en-US" sz="6000" b="1" dirty="0">
                    <a:solidFill>
                      <a:schemeClr val="tx1">
                        <a:lumMod val="50000"/>
                      </a:schemeClr>
                    </a:solidFill>
                  </a:rPr>
                  <a:t>Maxwell Planck </a:t>
                </a:r>
                <a:r>
                  <a:rPr lang="en-US" sz="6000" dirty="0">
                    <a:solidFill>
                      <a:schemeClr val="tx1">
                        <a:lumMod val="50000"/>
                      </a:schemeClr>
                    </a:solidFill>
                  </a:rPr>
                  <a:t>(1901)</a:t>
                </a: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1600" dirty="0">
                  <a:solidFill>
                    <a:srgbClr val="FF0000"/>
                  </a:solidFill>
                </a:endParaRPr>
              </a:p>
              <a:p>
                <a:endParaRPr lang="en-US" sz="4400" b="1" dirty="0">
                  <a:solidFill>
                    <a:srgbClr val="00B050"/>
                  </a:solidFill>
                </a:endParaRPr>
              </a:p>
              <a:p>
                <a:endParaRPr lang="en-US" sz="4400" b="1" dirty="0">
                  <a:solidFill>
                    <a:srgbClr val="00B050"/>
                  </a:solidFill>
                </a:endParaRPr>
              </a:p>
              <a:p>
                <a14:m>
                  <m:oMath xmlns:m="http://schemas.openxmlformats.org/officeDocument/2006/math">
                    <m:r>
                      <a:rPr lang="en-US" sz="6000" b="1" i="1" smtClean="0">
                        <a:solidFill>
                          <a:srgbClr val="00B050"/>
                        </a:solidFill>
                        <a:latin typeface="Cambria Math" panose="02040503050406030204" pitchFamily="18" charset="0"/>
                      </a:rPr>
                      <m:t>𝑾</m:t>
                    </m:r>
                    <m:r>
                      <a:rPr lang="en-US" sz="6000" b="1" i="1" smtClean="0">
                        <a:solidFill>
                          <a:srgbClr val="00B050"/>
                        </a:solidFill>
                        <a:latin typeface="Cambria Math" panose="02040503050406030204" pitchFamily="18" charset="0"/>
                      </a:rPr>
                      <m:t> </m:t>
                    </m:r>
                  </m:oMath>
                </a14:m>
                <a:r>
                  <a:rPr lang="en-US" sz="6000" b="1" dirty="0">
                    <a:solidFill>
                      <a:srgbClr val="00B050"/>
                    </a:solidFill>
                  </a:rPr>
                  <a:t>is the probability of a microstate. Planck (1901), [</a:t>
                </a:r>
                <a:r>
                  <a:rPr lang="en-US" sz="6000" b="1" i="1" u="sng" dirty="0">
                    <a:solidFill>
                      <a:srgbClr val="00B050"/>
                    </a:solidFill>
                  </a:rPr>
                  <a:t>W</a:t>
                </a:r>
                <a:r>
                  <a:rPr lang="en-US" sz="6000" b="1" dirty="0">
                    <a:solidFill>
                      <a:srgbClr val="00B050"/>
                    </a:solidFill>
                  </a:rPr>
                  <a:t>ahrscheinlichkeit]</a:t>
                </a:r>
              </a:p>
              <a:p>
                <a:endParaRPr lang="en-US" sz="4400" b="1" dirty="0">
                  <a:solidFill>
                    <a:srgbClr val="00B050"/>
                  </a:solidFill>
                </a:endParaRPr>
              </a:p>
              <a:p>
                <a:r>
                  <a:rPr lang="en-US" sz="5500" b="1" dirty="0">
                    <a:solidFill>
                      <a:srgbClr val="00B050"/>
                    </a:solidFill>
                  </a:rPr>
                  <a:t>Boltzmann’s formulation in the original paper is </a:t>
                </a:r>
                <a:r>
                  <a:rPr lang="en-US" sz="10000" b="1" u="sng" dirty="0">
                    <a:solidFill>
                      <a:srgbClr val="FF0000"/>
                    </a:solidFill>
                  </a:rPr>
                  <a:t>NOT</a:t>
                </a:r>
                <a:r>
                  <a:rPr lang="en-US" sz="4400" b="1" u="sng" dirty="0">
                    <a:solidFill>
                      <a:srgbClr val="00B050"/>
                    </a:solidFill>
                  </a:rPr>
                  <a:t> </a:t>
                </a:r>
                <a:r>
                  <a:rPr lang="en-US" sz="5500" b="1" dirty="0">
                    <a:solidFill>
                      <a:srgbClr val="00B050"/>
                    </a:solidFill>
                  </a:rPr>
                  <a:t>restricted to gases.</a:t>
                </a:r>
              </a:p>
              <a:p>
                <a:r>
                  <a:rPr lang="en-US" sz="5500" b="1" i="1" dirty="0">
                    <a:solidFill>
                      <a:schemeClr val="tx1">
                        <a:lumMod val="50000"/>
                      </a:schemeClr>
                    </a:solidFill>
                  </a:rPr>
                  <a:t>Boltzmann formulates his hypothesis for an arbitrary material. </a:t>
                </a:r>
              </a:p>
              <a:p>
                <a:r>
                  <a:rPr lang="en-US" sz="6200" b="1" i="1" dirty="0">
                    <a:solidFill>
                      <a:schemeClr val="tx1">
                        <a:lumMod val="50000"/>
                      </a:schemeClr>
                    </a:solidFill>
                  </a:rPr>
                  <a:t>His derivation gives an upper bound value of possible states. Gas can  have larger number of microstates than solid.</a:t>
                </a:r>
              </a:p>
              <a:p>
                <a:endParaRPr lang="en-US" sz="4400" b="1" u="sng" dirty="0">
                  <a:solidFill>
                    <a:srgbClr val="00B050"/>
                  </a:solidFill>
                </a:endParaRPr>
              </a:p>
              <a:p>
                <a:endParaRPr lang="en-US" sz="4400" b="1" u="sng" dirty="0">
                  <a:solidFill>
                    <a:srgbClr val="00B05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4709" y="1752600"/>
                <a:ext cx="8991600" cy="4800600"/>
              </a:xfrm>
              <a:blipFill>
                <a:blip r:embed="rId2"/>
                <a:stretch>
                  <a:fillRect l="-610" r="-678"/>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1828800" y="2868162"/>
            <a:ext cx="3886200" cy="1284738"/>
          </a:xfrm>
          <a:prstGeom prst="rect">
            <a:avLst/>
          </a:prstGeom>
        </p:spPr>
      </p:pic>
    </p:spTree>
    <p:extLst>
      <p:ext uri="{BB962C8B-B14F-4D97-AF65-F5344CB8AC3E}">
        <p14:creationId xmlns:p14="http://schemas.microsoft.com/office/powerpoint/2010/main" val="642710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a:t>What is Entropy in Boltzmann’ formulation?</a:t>
            </a:r>
          </a:p>
        </p:txBody>
      </p:sp>
      <p:grpSp>
        <p:nvGrpSpPr>
          <p:cNvPr id="4" name="Group 3"/>
          <p:cNvGrpSpPr>
            <a:grpSpLocks/>
          </p:cNvGrpSpPr>
          <p:nvPr/>
        </p:nvGrpSpPr>
        <p:grpSpPr bwMode="auto">
          <a:xfrm>
            <a:off x="5086557" y="2185167"/>
            <a:ext cx="3225339" cy="2155018"/>
            <a:chOff x="1082230" y="1058672"/>
            <a:chExt cx="26416" cy="16065"/>
          </a:xfrm>
        </p:grpSpPr>
        <p:sp>
          <p:nvSpPr>
            <p:cNvPr id="5" name="Rectangle 4"/>
            <p:cNvSpPr>
              <a:spLocks noChangeArrowheads="1"/>
            </p:cNvSpPr>
            <p:nvPr/>
          </p:nvSpPr>
          <p:spPr bwMode="auto">
            <a:xfrm>
              <a:off x="1083056" y="1059357"/>
              <a:ext cx="24851" cy="14694"/>
            </a:xfrm>
            <a:prstGeom prst="rect">
              <a:avLst/>
            </a:prstGeom>
            <a:noFill/>
            <a:ln w="25400">
              <a:solidFill>
                <a:sysClr val="windowText" lastClr="000000">
                  <a:lumMod val="0"/>
                  <a:lumOff val="0"/>
                </a:sysClr>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endParaRPr lang="en-US"/>
            </a:p>
          </p:txBody>
        </p:sp>
        <p:sp>
          <p:nvSpPr>
            <p:cNvPr id="6" name="Rectangle 5"/>
            <p:cNvSpPr>
              <a:spLocks noChangeArrowheads="1"/>
            </p:cNvSpPr>
            <p:nvPr/>
          </p:nvSpPr>
          <p:spPr bwMode="auto">
            <a:xfrm>
              <a:off x="1082230" y="1058672"/>
              <a:ext cx="26416" cy="16065"/>
            </a:xfrm>
            <a:prstGeom prst="rect">
              <a:avLst/>
            </a:prstGeom>
            <a:noFill/>
            <a:ln w="25400">
              <a:solidFill>
                <a:sysClr val="windowText" lastClr="000000">
                  <a:lumMod val="0"/>
                  <a:lumOff val="0"/>
                </a:sysClr>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endParaRPr lang="en-US"/>
            </a:p>
          </p:txBody>
        </p:sp>
        <p:sp>
          <p:nvSpPr>
            <p:cNvPr id="7" name="Oval 6"/>
            <p:cNvSpPr>
              <a:spLocks noChangeArrowheads="1"/>
            </p:cNvSpPr>
            <p:nvPr/>
          </p:nvSpPr>
          <p:spPr bwMode="auto">
            <a:xfrm>
              <a:off x="1083056" y="1067943"/>
              <a:ext cx="6108" cy="6108"/>
            </a:xfrm>
            <a:prstGeom prst="ellipse">
              <a:avLst/>
            </a:prstGeom>
            <a:noFill/>
            <a:ln w="25400">
              <a:solidFill>
                <a:sysClr val="windowText" lastClr="000000">
                  <a:lumMod val="0"/>
                  <a:lumOff val="0"/>
                </a:sysClr>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pPr marL="0" marR="0" indent="0" algn="ctr" hangingPunct="1">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A</a:t>
              </a:r>
            </a:p>
          </p:txBody>
        </p:sp>
        <p:sp>
          <p:nvSpPr>
            <p:cNvPr id="8" name="Oval 7"/>
            <p:cNvSpPr>
              <a:spLocks noChangeArrowheads="1"/>
            </p:cNvSpPr>
            <p:nvPr/>
          </p:nvSpPr>
          <p:spPr bwMode="auto">
            <a:xfrm>
              <a:off x="1089279" y="1067943"/>
              <a:ext cx="6108" cy="6108"/>
            </a:xfrm>
            <a:prstGeom prst="ellipse">
              <a:avLst/>
            </a:prstGeom>
            <a:noFill/>
            <a:ln w="25400">
              <a:solidFill>
                <a:sysClr val="windowText" lastClr="000000">
                  <a:lumMod val="0"/>
                  <a:lumOff val="0"/>
                </a:sysClr>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pPr marL="0" marR="0" indent="0" algn="ctr" hangingPunct="1">
                <a:lnSpc>
                  <a:spcPct val="107000"/>
                </a:lnSpc>
                <a:spcBef>
                  <a:spcPts val="0"/>
                </a:spcBef>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B</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Oval 8"/>
            <p:cNvSpPr>
              <a:spLocks noChangeArrowheads="1"/>
            </p:cNvSpPr>
            <p:nvPr/>
          </p:nvSpPr>
          <p:spPr bwMode="auto">
            <a:xfrm>
              <a:off x="1095489" y="1067943"/>
              <a:ext cx="6109" cy="6108"/>
            </a:xfrm>
            <a:prstGeom prst="ellipse">
              <a:avLst/>
            </a:prstGeom>
            <a:noFill/>
            <a:ln w="25400">
              <a:solidFill>
                <a:sysClr val="windowText" lastClr="000000">
                  <a:lumMod val="0"/>
                  <a:lumOff val="0"/>
                </a:sysClr>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pPr marL="0" marR="0" indent="0" algn="ctr" hangingPunct="1">
                <a:lnSpc>
                  <a:spcPct val="107000"/>
                </a:lnSpc>
                <a:spcBef>
                  <a:spcPts val="0"/>
                </a:spcBef>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Oval 9"/>
            <p:cNvSpPr>
              <a:spLocks noChangeArrowheads="1"/>
            </p:cNvSpPr>
            <p:nvPr/>
          </p:nvSpPr>
          <p:spPr bwMode="auto">
            <a:xfrm>
              <a:off x="1101598" y="1067943"/>
              <a:ext cx="6108" cy="6108"/>
            </a:xfrm>
            <a:prstGeom prst="ellipse">
              <a:avLst/>
            </a:prstGeom>
            <a:noFill/>
            <a:ln w="25400">
              <a:solidFill>
                <a:sysClr val="windowText" lastClr="000000">
                  <a:lumMod val="0"/>
                  <a:lumOff val="0"/>
                </a:sysClr>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pPr marL="0" marR="0" indent="0" algn="ctr" hangingPunct="1">
                <a:lnSpc>
                  <a:spcPct val="107000"/>
                </a:lnSpc>
                <a:spcBef>
                  <a:spcPts val="0"/>
                </a:spcBef>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AutoShape 1374"/>
            <p:cNvCxnSpPr>
              <a:cxnSpLocks noChangeShapeType="1"/>
            </p:cNvCxnSpPr>
            <p:nvPr/>
          </p:nvCxnSpPr>
          <p:spPr bwMode="auto">
            <a:xfrm>
              <a:off x="1083119" y="1065212"/>
              <a:ext cx="5906" cy="2159"/>
            </a:xfrm>
            <a:prstGeom prst="straightConnector1">
              <a:avLst/>
            </a:prstGeom>
            <a:noFill/>
            <a:ln w="25400">
              <a:solidFill>
                <a:sysClr val="windowText" lastClr="000000">
                  <a:lumMod val="0"/>
                  <a:lumOff val="0"/>
                </a:sys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cxnSp>
        <p:cxnSp>
          <p:nvCxnSpPr>
            <p:cNvPr id="12" name="AutoShape 1375"/>
            <p:cNvCxnSpPr>
              <a:cxnSpLocks noChangeShapeType="1"/>
            </p:cNvCxnSpPr>
            <p:nvPr/>
          </p:nvCxnSpPr>
          <p:spPr bwMode="auto">
            <a:xfrm flipV="1">
              <a:off x="1101915" y="1065294"/>
              <a:ext cx="5906" cy="2159"/>
            </a:xfrm>
            <a:prstGeom prst="straightConnector1">
              <a:avLst/>
            </a:prstGeom>
            <a:noFill/>
            <a:ln w="25400">
              <a:solidFill>
                <a:sysClr val="windowText" lastClr="000000">
                  <a:lumMod val="0"/>
                  <a:lumOff val="0"/>
                </a:sys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cxnSp>
      </p:grpSp>
      <p:sp>
        <p:nvSpPr>
          <p:cNvPr id="23" name="Rectangle 22"/>
          <p:cNvSpPr/>
          <p:nvPr/>
        </p:nvSpPr>
        <p:spPr>
          <a:xfrm>
            <a:off x="745782" y="4756088"/>
            <a:ext cx="8093418" cy="954107"/>
          </a:xfrm>
          <a:prstGeom prst="rect">
            <a:avLst/>
          </a:prstGeom>
        </p:spPr>
        <p:txBody>
          <a:bodyPr wrap="square">
            <a:spAutoFit/>
          </a:bodyPr>
          <a:lstStyle/>
          <a:p>
            <a:r>
              <a:rPr lang="en-US" sz="2800" b="1" dirty="0">
                <a:latin typeface="Times" panose="02020603050405020304" pitchFamily="18" charset="0"/>
                <a:ea typeface="Times New Roman" panose="02020603050405020304" pitchFamily="18" charset="0"/>
                <a:cs typeface="Times New Roman" panose="02020603050405020304" pitchFamily="18" charset="0"/>
              </a:rPr>
              <a:t>Description of </a:t>
            </a:r>
          </a:p>
          <a:p>
            <a:r>
              <a:rPr lang="en-US" sz="2800" b="1" dirty="0">
                <a:latin typeface="Times" panose="02020603050405020304" pitchFamily="18" charset="0"/>
                <a:ea typeface="Times New Roman" panose="02020603050405020304" pitchFamily="18" charset="0"/>
                <a:cs typeface="Times New Roman" panose="02020603050405020304" pitchFamily="18" charset="0"/>
              </a:rPr>
              <a:t>(a) order (reference state)	(b) disorder </a:t>
            </a:r>
            <a:endParaRPr lang="en-US" sz="2800" b="1" dirty="0"/>
          </a:p>
        </p:txBody>
      </p:sp>
      <p:grpSp>
        <p:nvGrpSpPr>
          <p:cNvPr id="24" name="Group 23"/>
          <p:cNvGrpSpPr>
            <a:grpSpLocks/>
          </p:cNvGrpSpPr>
          <p:nvPr/>
        </p:nvGrpSpPr>
        <p:grpSpPr bwMode="auto">
          <a:xfrm>
            <a:off x="609601" y="2286000"/>
            <a:ext cx="3429000" cy="2207896"/>
            <a:chOff x="1082230" y="1058672"/>
            <a:chExt cx="26416" cy="16065"/>
          </a:xfrm>
        </p:grpSpPr>
        <p:sp>
          <p:nvSpPr>
            <p:cNvPr id="25" name="Rectangle 24"/>
            <p:cNvSpPr>
              <a:spLocks noChangeArrowheads="1"/>
            </p:cNvSpPr>
            <p:nvPr/>
          </p:nvSpPr>
          <p:spPr bwMode="auto">
            <a:xfrm>
              <a:off x="1083056" y="1059357"/>
              <a:ext cx="24851" cy="14694"/>
            </a:xfrm>
            <a:prstGeom prst="rect">
              <a:avLst/>
            </a:prstGeom>
            <a:noFill/>
            <a:ln w="25400">
              <a:solidFill>
                <a:sysClr val="windowText" lastClr="000000">
                  <a:lumMod val="0"/>
                  <a:lumOff val="0"/>
                </a:sysClr>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endParaRPr lang="en-US"/>
            </a:p>
          </p:txBody>
        </p:sp>
        <p:sp>
          <p:nvSpPr>
            <p:cNvPr id="26" name="Rectangle 25"/>
            <p:cNvSpPr>
              <a:spLocks noChangeArrowheads="1"/>
            </p:cNvSpPr>
            <p:nvPr/>
          </p:nvSpPr>
          <p:spPr bwMode="auto">
            <a:xfrm>
              <a:off x="1082230" y="1058672"/>
              <a:ext cx="26416" cy="16065"/>
            </a:xfrm>
            <a:prstGeom prst="rect">
              <a:avLst/>
            </a:prstGeom>
            <a:noFill/>
            <a:ln w="25400">
              <a:solidFill>
                <a:sysClr val="windowText" lastClr="000000">
                  <a:lumMod val="0"/>
                  <a:lumOff val="0"/>
                </a:sysClr>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endParaRPr lang="en-US"/>
            </a:p>
          </p:txBody>
        </p:sp>
        <p:sp>
          <p:nvSpPr>
            <p:cNvPr id="27" name="Oval 26"/>
            <p:cNvSpPr>
              <a:spLocks noChangeArrowheads="1"/>
            </p:cNvSpPr>
            <p:nvPr/>
          </p:nvSpPr>
          <p:spPr bwMode="auto">
            <a:xfrm>
              <a:off x="1083056" y="1067943"/>
              <a:ext cx="6108" cy="6108"/>
            </a:xfrm>
            <a:prstGeom prst="ellipse">
              <a:avLst/>
            </a:prstGeom>
            <a:noFill/>
            <a:ln w="25400">
              <a:solidFill>
                <a:sysClr val="windowText" lastClr="000000">
                  <a:lumMod val="0"/>
                  <a:lumOff val="0"/>
                </a:sysClr>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pPr marL="0" marR="0" indent="0" algn="ctr" hangingPunct="1">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A</a:t>
              </a:r>
            </a:p>
          </p:txBody>
        </p:sp>
        <p:sp>
          <p:nvSpPr>
            <p:cNvPr id="28" name="Oval 27"/>
            <p:cNvSpPr>
              <a:spLocks noChangeArrowheads="1"/>
            </p:cNvSpPr>
            <p:nvPr/>
          </p:nvSpPr>
          <p:spPr bwMode="auto">
            <a:xfrm>
              <a:off x="1089279" y="1067943"/>
              <a:ext cx="6108" cy="6108"/>
            </a:xfrm>
            <a:prstGeom prst="ellipse">
              <a:avLst/>
            </a:prstGeom>
            <a:noFill/>
            <a:ln w="25400">
              <a:solidFill>
                <a:sysClr val="windowText" lastClr="000000">
                  <a:lumMod val="0"/>
                  <a:lumOff val="0"/>
                </a:sysClr>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pPr marL="0" marR="0" indent="0" algn="ctr" hangingPunct="1">
                <a:lnSpc>
                  <a:spcPct val="107000"/>
                </a:lnSpc>
                <a:spcBef>
                  <a:spcPts val="0"/>
                </a:spcBef>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B</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9" name="Oval 28"/>
            <p:cNvSpPr>
              <a:spLocks noChangeArrowheads="1"/>
            </p:cNvSpPr>
            <p:nvPr/>
          </p:nvSpPr>
          <p:spPr bwMode="auto">
            <a:xfrm>
              <a:off x="1095489" y="1067943"/>
              <a:ext cx="6109" cy="6108"/>
            </a:xfrm>
            <a:prstGeom prst="ellipse">
              <a:avLst/>
            </a:prstGeom>
            <a:noFill/>
            <a:ln w="25400">
              <a:solidFill>
                <a:sysClr val="windowText" lastClr="000000">
                  <a:lumMod val="0"/>
                  <a:lumOff val="0"/>
                </a:sysClr>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pPr marL="0" marR="0" indent="0" algn="ctr" hangingPunct="1">
                <a:lnSpc>
                  <a:spcPct val="107000"/>
                </a:lnSpc>
                <a:spcBef>
                  <a:spcPts val="0"/>
                </a:spcBef>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Oval 29"/>
            <p:cNvSpPr>
              <a:spLocks noChangeArrowheads="1"/>
            </p:cNvSpPr>
            <p:nvPr/>
          </p:nvSpPr>
          <p:spPr bwMode="auto">
            <a:xfrm>
              <a:off x="1101598" y="1067943"/>
              <a:ext cx="6108" cy="6108"/>
            </a:xfrm>
            <a:prstGeom prst="ellipse">
              <a:avLst/>
            </a:prstGeom>
            <a:noFill/>
            <a:ln w="25400">
              <a:solidFill>
                <a:sysClr val="windowText" lastClr="000000">
                  <a:lumMod val="0"/>
                  <a:lumOff val="0"/>
                </a:sysClr>
              </a:solidFill>
              <a:round/>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pPr marL="0" marR="0" indent="0" algn="ctr" hangingPunct="1">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D</a:t>
              </a:r>
            </a:p>
          </p:txBody>
        </p:sp>
        <p:cxnSp>
          <p:nvCxnSpPr>
            <p:cNvPr id="31" name="AutoShape 1374"/>
            <p:cNvCxnSpPr>
              <a:cxnSpLocks noChangeShapeType="1"/>
            </p:cNvCxnSpPr>
            <p:nvPr/>
          </p:nvCxnSpPr>
          <p:spPr bwMode="auto">
            <a:xfrm>
              <a:off x="1083119" y="1065212"/>
              <a:ext cx="5906" cy="2159"/>
            </a:xfrm>
            <a:prstGeom prst="straightConnector1">
              <a:avLst/>
            </a:prstGeom>
            <a:noFill/>
            <a:ln w="25400">
              <a:solidFill>
                <a:sysClr val="windowText" lastClr="000000">
                  <a:lumMod val="0"/>
                  <a:lumOff val="0"/>
                </a:sys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cxnSp>
        <p:cxnSp>
          <p:nvCxnSpPr>
            <p:cNvPr id="32" name="AutoShape 1375"/>
            <p:cNvCxnSpPr>
              <a:cxnSpLocks noChangeShapeType="1"/>
            </p:cNvCxnSpPr>
            <p:nvPr/>
          </p:nvCxnSpPr>
          <p:spPr bwMode="auto">
            <a:xfrm flipV="1">
              <a:off x="1101915" y="1065294"/>
              <a:ext cx="5906" cy="2159"/>
            </a:xfrm>
            <a:prstGeom prst="straightConnector1">
              <a:avLst/>
            </a:prstGeom>
            <a:noFill/>
            <a:ln w="25400">
              <a:solidFill>
                <a:sysClr val="windowText" lastClr="000000">
                  <a:lumMod val="0"/>
                  <a:lumOff val="0"/>
                </a:sys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cxnSp>
      </p:grpSp>
      <mc:AlternateContent xmlns:mc="http://schemas.openxmlformats.org/markup-compatibility/2006" xmlns:a14="http://schemas.microsoft.com/office/drawing/2010/main">
        <mc:Choice Requires="a14">
          <p:sp>
            <p:nvSpPr>
              <p:cNvPr id="33" name="Rectangle 32"/>
              <p:cNvSpPr/>
              <p:nvPr/>
            </p:nvSpPr>
            <p:spPr>
              <a:xfrm>
                <a:off x="5450673" y="4521353"/>
                <a:ext cx="3416236" cy="523220"/>
              </a:xfrm>
              <a:prstGeom prst="rect">
                <a:avLst/>
              </a:prstGeom>
            </p:spPr>
            <p:txBody>
              <a:bodyPr wrap="square">
                <a:spAutoFit/>
              </a:bodyPr>
              <a:lstStyle/>
              <a:p>
                <a14:m>
                  <m:oMath xmlns:m="http://schemas.openxmlformats.org/officeDocument/2006/math">
                    <m:r>
                      <a:rPr lang="en-US" sz="2800" b="1" i="1">
                        <a:latin typeface="Cambria Math" panose="02040503050406030204" pitchFamily="18" charset="0"/>
                        <a:ea typeface="Times New Roman" panose="02020603050405020304" pitchFamily="18" charset="0"/>
                        <a:cs typeface="Cambria Math" panose="02040503050406030204" pitchFamily="18" charset="0"/>
                      </a:rPr>
                      <m:t>𝟒</m:t>
                    </m:r>
                    <m:r>
                      <a:rPr lang="en-US" sz="2800" b="1" i="1">
                        <a:latin typeface="Cambria Math" panose="02040503050406030204" pitchFamily="18" charset="0"/>
                        <a:ea typeface="Times New Roman" panose="02020603050405020304" pitchFamily="18" charset="0"/>
                        <a:cs typeface="Cambria Math" panose="02040503050406030204" pitchFamily="18" charset="0"/>
                      </a:rPr>
                      <m:t>!=</m:t>
                    </m:r>
                    <m:r>
                      <a:rPr lang="en-US" sz="2800" b="1" i="1">
                        <a:latin typeface="Cambria Math" panose="02040503050406030204" pitchFamily="18" charset="0"/>
                        <a:ea typeface="Times New Roman" panose="02020603050405020304" pitchFamily="18" charset="0"/>
                        <a:cs typeface="Cambria Math" panose="02040503050406030204" pitchFamily="18" charset="0"/>
                      </a:rPr>
                      <m:t>𝟐𝟒</m:t>
                    </m:r>
                  </m:oMath>
                </a14:m>
                <a:r>
                  <a:rPr lang="en-US" sz="2800" b="1" dirty="0">
                    <a:latin typeface="Times" panose="02020603050405020304" pitchFamily="18" charset="0"/>
                    <a:ea typeface="Times New Roman" panose="02020603050405020304" pitchFamily="18" charset="0"/>
                    <a:cs typeface="Times New Roman" panose="02020603050405020304" pitchFamily="18" charset="0"/>
                  </a:rPr>
                  <a:t> possible </a:t>
                </a:r>
                <a:endParaRPr lang="en-US" sz="2800" b="1" dirty="0"/>
              </a:p>
            </p:txBody>
          </p:sp>
        </mc:Choice>
        <mc:Fallback xmlns="">
          <p:sp>
            <p:nvSpPr>
              <p:cNvPr id="33" name="Rectangle 32"/>
              <p:cNvSpPr>
                <a:spLocks noRot="1" noChangeAspect="1" noMove="1" noResize="1" noEditPoints="1" noAdjustHandles="1" noChangeArrowheads="1" noChangeShapeType="1" noTextEdit="1"/>
              </p:cNvSpPr>
              <p:nvPr/>
            </p:nvSpPr>
            <p:spPr>
              <a:xfrm>
                <a:off x="5450673" y="4521353"/>
                <a:ext cx="3416236" cy="523220"/>
              </a:xfrm>
              <a:prstGeom prst="rect">
                <a:avLst/>
              </a:prstGeom>
              <a:blipFill>
                <a:blip r:embed="rId2"/>
                <a:stretch>
                  <a:fillRect t="-12791" b="-31395"/>
                </a:stretch>
              </a:blipFill>
            </p:spPr>
            <p:txBody>
              <a:bodyPr/>
              <a:lstStyle/>
              <a:p>
                <a:r>
                  <a:rPr lang="en-US">
                    <a:noFill/>
                  </a:rPr>
                  <a:t> </a:t>
                </a:r>
              </a:p>
            </p:txBody>
          </p:sp>
        </mc:Fallback>
      </mc:AlternateContent>
      <p:sp>
        <p:nvSpPr>
          <p:cNvPr id="3" name="TextBox 2"/>
          <p:cNvSpPr txBox="1"/>
          <p:nvPr/>
        </p:nvSpPr>
        <p:spPr>
          <a:xfrm>
            <a:off x="425196" y="6019800"/>
            <a:ext cx="7956804" cy="707886"/>
          </a:xfrm>
          <a:prstGeom prst="rect">
            <a:avLst/>
          </a:prstGeom>
          <a:noFill/>
        </p:spPr>
        <p:txBody>
          <a:bodyPr wrap="square" rtlCol="0">
            <a:spAutoFit/>
          </a:bodyPr>
          <a:lstStyle/>
          <a:p>
            <a:r>
              <a:rPr lang="en-US" sz="2000" dirty="0"/>
              <a:t>If two atoms are connected like a in solid, the number of microstates will be less than 24.</a:t>
            </a:r>
          </a:p>
        </p:txBody>
      </p:sp>
    </p:spTree>
    <p:extLst>
      <p:ext uri="{BB962C8B-B14F-4D97-AF65-F5344CB8AC3E}">
        <p14:creationId xmlns:p14="http://schemas.microsoft.com/office/powerpoint/2010/main" val="400206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Reference</a:t>
            </a:r>
          </a:p>
        </p:txBody>
      </p:sp>
      <p:sp>
        <p:nvSpPr>
          <p:cNvPr id="3" name="Content Placeholder 2"/>
          <p:cNvSpPr>
            <a:spLocks noGrp="1"/>
          </p:cNvSpPr>
          <p:nvPr>
            <p:ph idx="1"/>
          </p:nvPr>
        </p:nvSpPr>
        <p:spPr/>
        <p:txBody>
          <a:bodyPr/>
          <a:lstStyle/>
          <a:p>
            <a:r>
              <a:rPr lang="en-US" sz="2400" dirty="0"/>
              <a:t>Kim Sharp and Franz Matschinsky, “Translation of Ludwig </a:t>
            </a:r>
            <a:r>
              <a:rPr lang="en-US" sz="2400" b="1" dirty="0"/>
              <a:t>Boltzmann’s Paper “On the Relationship between the Second Fundamental Theorem of the Mechanical Theory of Heat and Probability Calculations Regarding the Conditions for Thermal Equilibrium” </a:t>
            </a:r>
            <a:r>
              <a:rPr lang="en-US" sz="2400" dirty="0"/>
              <a:t>Sitzungberichte der Kaiserlichen Akademie der Wissenschaften. Mathematisch-Naturwissen Classe. Abt. II, LXXVI 1877, pp 373-435 (Wien. Ber. 1877, 76:373-435). Reprinted in Wiss. Abhandlungen, Vol. II, reprint 42, p. 164-223, Barth, Leipzig,1909”  </a:t>
            </a:r>
            <a:r>
              <a:rPr lang="en-US" sz="2400" b="1" dirty="0"/>
              <a:t>Entropy, 2015, 17, 1971-2009.</a:t>
            </a:r>
          </a:p>
          <a:p>
            <a:endParaRPr lang="en-US" dirty="0"/>
          </a:p>
        </p:txBody>
      </p:sp>
    </p:spTree>
    <p:extLst>
      <p:ext uri="{BB962C8B-B14F-4D97-AF65-F5344CB8AC3E}">
        <p14:creationId xmlns:p14="http://schemas.microsoft.com/office/powerpoint/2010/main" val="250474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609600"/>
            <a:ext cx="8382000" cy="1143000"/>
          </a:xfrm>
        </p:spPr>
        <p:txBody>
          <a:bodyPr/>
          <a:lstStyle/>
          <a:p>
            <a:r>
              <a:rPr lang="en-US" sz="2800" b="1" dirty="0">
                <a:solidFill>
                  <a:srgbClr val="C00000"/>
                </a:solidFill>
              </a:rPr>
              <a:t>Newtonian Mechanics </a:t>
            </a:r>
            <a:r>
              <a:rPr lang="en-US" sz="2000" b="1" dirty="0">
                <a:solidFill>
                  <a:srgbClr val="C00000"/>
                </a:solidFill>
              </a:rPr>
              <a:t>vs.</a:t>
            </a:r>
            <a:r>
              <a:rPr lang="en-US" sz="2800" b="1" dirty="0">
                <a:solidFill>
                  <a:srgbClr val="C00000"/>
                </a:solidFill>
              </a:rPr>
              <a:t> Thermodynamics</a:t>
            </a:r>
          </a:p>
        </p:txBody>
      </p:sp>
      <p:sp>
        <p:nvSpPr>
          <p:cNvPr id="3" name="Content Placeholder 2"/>
          <p:cNvSpPr>
            <a:spLocks noGrp="1"/>
          </p:cNvSpPr>
          <p:nvPr>
            <p:ph idx="1"/>
          </p:nvPr>
        </p:nvSpPr>
        <p:spPr/>
        <p:txBody>
          <a:bodyPr>
            <a:normAutofit/>
          </a:bodyPr>
          <a:lstStyle/>
          <a:p>
            <a:r>
              <a:rPr lang="en-US" sz="2400" b="1" dirty="0">
                <a:solidFill>
                  <a:srgbClr val="C00000"/>
                </a:solidFill>
              </a:rPr>
              <a:t>Laws of Newtonian Mechanics</a:t>
            </a:r>
            <a:r>
              <a:rPr lang="en-US" sz="2400" dirty="0"/>
              <a:t> provides the response to external disturbance in space-time coordinate system, but it does not take into account changes happening in the system or energy loss.</a:t>
            </a:r>
          </a:p>
          <a:p>
            <a:r>
              <a:rPr lang="en-US" sz="1600" b="1" i="1" u="sng" dirty="0">
                <a:solidFill>
                  <a:srgbClr val="FF0000"/>
                </a:solidFill>
              </a:rPr>
              <a:t>Terminology: </a:t>
            </a:r>
            <a:r>
              <a:rPr lang="en-US" sz="1600" b="1" dirty="0"/>
              <a:t>The term “Newtonian Mechanics” is used here to define all it’s derivatives, such as Hamiltonian Mechanics and Lagrangian Mechanics and others</a:t>
            </a:r>
          </a:p>
          <a:p>
            <a:endParaRPr lang="en-US" sz="2400" dirty="0"/>
          </a:p>
          <a:p>
            <a:r>
              <a:rPr lang="en-US" sz="2400" b="1" dirty="0">
                <a:solidFill>
                  <a:srgbClr val="C00000"/>
                </a:solidFill>
              </a:rPr>
              <a:t>Laws of Thermodynamics</a:t>
            </a:r>
            <a:r>
              <a:rPr lang="en-US" sz="2400" dirty="0"/>
              <a:t>, provides information about the changes and energy loss happening over time.</a:t>
            </a:r>
          </a:p>
        </p:txBody>
      </p:sp>
    </p:spTree>
    <p:extLst>
      <p:ext uri="{BB962C8B-B14F-4D97-AF65-F5344CB8AC3E}">
        <p14:creationId xmlns:p14="http://schemas.microsoft.com/office/powerpoint/2010/main" val="2792566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515351" cy="1420597"/>
          </a:xfrm>
        </p:spPr>
        <p:txBody>
          <a:bodyPr>
            <a:normAutofit fontScale="90000"/>
          </a:bodyPr>
          <a:lstStyle/>
          <a:p>
            <a:r>
              <a:rPr lang="en-US" sz="2800" b="1" dirty="0">
                <a:solidFill>
                  <a:srgbClr val="C00000"/>
                </a:solidFill>
              </a:rPr>
              <a:t>2</a:t>
            </a:r>
            <a:r>
              <a:rPr lang="en-US" sz="2800" b="1" baseline="30000" dirty="0">
                <a:solidFill>
                  <a:srgbClr val="C00000"/>
                </a:solidFill>
              </a:rPr>
              <a:t>nd</a:t>
            </a:r>
            <a:r>
              <a:rPr lang="en-US" sz="2800" b="1" dirty="0">
                <a:solidFill>
                  <a:srgbClr val="C00000"/>
                </a:solidFill>
              </a:rPr>
              <a:t> Law of Thermodynamics is a “Universal Degradation Evolution Function”</a:t>
            </a:r>
            <a:br>
              <a:rPr lang="en-US" sz="2800" b="1" dirty="0">
                <a:solidFill>
                  <a:srgbClr val="C00000"/>
                </a:solidFill>
              </a:rPr>
            </a:br>
            <a:br>
              <a:rPr lang="en-US" sz="2800" b="1" dirty="0">
                <a:solidFill>
                  <a:srgbClr val="C00000"/>
                </a:solidFill>
              </a:rPr>
            </a:br>
            <a:r>
              <a:rPr lang="en-US" sz="2800" b="1" dirty="0">
                <a:solidFill>
                  <a:srgbClr val="002060"/>
                </a:solidFill>
              </a:rPr>
              <a:t>T</a:t>
            </a:r>
            <a:r>
              <a:rPr lang="en-US" sz="2800" b="1" dirty="0">
                <a:solidFill>
                  <a:srgbClr val="C00000"/>
                </a:solidFill>
              </a:rPr>
              <a:t>hermodynamic </a:t>
            </a:r>
            <a:r>
              <a:rPr lang="en-US" sz="2800" b="1" dirty="0">
                <a:solidFill>
                  <a:srgbClr val="002060"/>
                </a:solidFill>
              </a:rPr>
              <a:t>S</a:t>
            </a:r>
            <a:r>
              <a:rPr lang="en-US" sz="2800" b="1" dirty="0">
                <a:solidFill>
                  <a:srgbClr val="C00000"/>
                </a:solidFill>
              </a:rPr>
              <a:t>tate </a:t>
            </a:r>
            <a:r>
              <a:rPr lang="en-US" sz="2800" b="1" dirty="0">
                <a:solidFill>
                  <a:srgbClr val="002060"/>
                </a:solidFill>
              </a:rPr>
              <a:t>I</a:t>
            </a:r>
            <a:r>
              <a:rPr lang="en-US" sz="2800" b="1" dirty="0">
                <a:solidFill>
                  <a:srgbClr val="C00000"/>
                </a:solidFill>
              </a:rPr>
              <a:t>ndex (</a:t>
            </a:r>
            <a:r>
              <a:rPr lang="en-US" sz="2800" b="1" dirty="0">
                <a:solidFill>
                  <a:srgbClr val="002060"/>
                </a:solidFill>
              </a:rPr>
              <a:t>TSI</a:t>
            </a:r>
            <a:r>
              <a:rPr lang="en-US" sz="2800" b="1" dirty="0">
                <a:solidFill>
                  <a:srgbClr val="C00000"/>
                </a:solidFill>
              </a:rPr>
              <a:t>):</a:t>
            </a:r>
            <a:r>
              <a:rPr lang="en-US" sz="2800" dirty="0">
                <a:latin typeface="Symbol" panose="05050102010706020507" pitchFamily="18" charset="2"/>
              </a:rPr>
              <a:t> </a:t>
            </a:r>
            <a:r>
              <a:rPr lang="en-US" sz="3100" b="1" dirty="0">
                <a:solidFill>
                  <a:schemeClr val="tx1"/>
                </a:solidFill>
                <a:latin typeface="Symbol" panose="05050102010706020507" pitchFamily="18" charset="2"/>
              </a:rPr>
              <a:t>F</a:t>
            </a:r>
            <a:endParaRPr lang="en-US" sz="3100" b="1" dirty="0">
              <a:solidFill>
                <a:schemeClr val="tx1"/>
              </a:solidFill>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2133600"/>
                <a:ext cx="6705600" cy="4724400"/>
              </a:xfrm>
            </p:spPr>
            <p:txBody>
              <a:bodyPr/>
              <a:lstStyle/>
              <a:p>
                <a:endParaRPr lang="en-US" sz="3200" dirty="0">
                  <a:latin typeface="Symbol" panose="05050102010706020507" pitchFamily="18" charset="2"/>
                </a:endParaRPr>
              </a:p>
              <a:p>
                <a:r>
                  <a:rPr lang="en-US" sz="3200" dirty="0">
                    <a:latin typeface="Symbol" panose="05050102010706020507" pitchFamily="18" charset="2"/>
                  </a:rPr>
                  <a:t>F</a:t>
                </a:r>
                <a14:m>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rPr>
                      <m:t>𝑓</m:t>
                    </m:r>
                    <m:d>
                      <m:dPr>
                        <m:begChr m:val="["/>
                        <m:endChr m:val="]"/>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𝑊</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𝑊</m:t>
                                </m:r>
                              </m:e>
                              <m:sub>
                                <m:r>
                                  <a:rPr lang="en-US" sz="2400" b="0" i="1" smtClean="0">
                                    <a:latin typeface="Cambria Math" panose="02040503050406030204" pitchFamily="18" charset="0"/>
                                  </a:rPr>
                                  <m:t>𝑜</m:t>
                                </m:r>
                              </m:sub>
                            </m:sSub>
                          </m:num>
                          <m:den>
                            <m:r>
                              <a:rPr lang="en-US" sz="2400" b="0" i="1" smtClean="0">
                                <a:latin typeface="Cambria Math" panose="02040503050406030204" pitchFamily="18" charset="0"/>
                              </a:rPr>
                              <m:t>𝑊</m:t>
                            </m:r>
                          </m:den>
                        </m:f>
                      </m:e>
                    </m:d>
                    <m:r>
                      <a:rPr lang="en-US" sz="2400" b="0" i="0" smtClean="0">
                        <a:latin typeface="Cambria Math" panose="02040503050406030204" pitchFamily="18" charset="0"/>
                      </a:rPr>
                      <m:t>=</m:t>
                    </m:r>
                    <m:r>
                      <a:rPr lang="en-US" sz="2400" i="1">
                        <a:latin typeface="Cambria Math" panose="02040503050406030204" pitchFamily="18" charset="0"/>
                      </a:rPr>
                      <m:t>[1−</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m:t>
                            </m:r>
                            <m:r>
                              <a:rPr lang="en-US" sz="2400" i="1">
                                <a:latin typeface="Cambria Math" panose="02040503050406030204" pitchFamily="18" charset="0"/>
                              </a:rPr>
                              <m:t>𝑠</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𝑜</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𝑠</m:t>
                                </m:r>
                              </m:sub>
                            </m:sSub>
                          </m:num>
                          <m:den>
                            <m:r>
                              <a:rPr lang="en-US" sz="2400" i="1">
                                <a:latin typeface="Cambria Math" panose="02040503050406030204" pitchFamily="18" charset="0"/>
                              </a:rPr>
                              <m:t>𝑘</m:t>
                            </m:r>
                            <m:sSub>
                              <m:sSubPr>
                                <m:ctrlPr>
                                  <a:rPr lang="en-US" sz="2400" i="1">
                                    <a:latin typeface="Cambria Math" panose="02040503050406030204" pitchFamily="18" charset="0"/>
                                  </a:rPr>
                                </m:ctrlPr>
                              </m:sSubPr>
                              <m:e>
                                <m:r>
                                  <a:rPr lang="en-US" sz="2400" i="1">
                                    <a:latin typeface="Cambria Math" panose="02040503050406030204" pitchFamily="18" charset="0"/>
                                  </a:rPr>
                                  <m:t>𝑁</m:t>
                                </m:r>
                              </m:e>
                              <m:sub>
                                <m:r>
                                  <a:rPr lang="en-US" sz="2400" i="1">
                                    <a:latin typeface="Cambria Math" panose="02040503050406030204" pitchFamily="18" charset="0"/>
                                  </a:rPr>
                                  <m:t>𝑜</m:t>
                                </m:r>
                              </m:sub>
                            </m:sSub>
                          </m:den>
                        </m:f>
                      </m:sup>
                    </m:sSup>
                  </m:oMath>
                </a14:m>
                <a:r>
                  <a:rPr lang="en-US" sz="2400" dirty="0"/>
                  <a:t>]</a:t>
                </a:r>
              </a:p>
              <a:p>
                <a:endParaRPr lang="en-US" sz="3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2133600"/>
                <a:ext cx="6705600" cy="4724400"/>
              </a:xfrm>
              <a:blipFill>
                <a:blip r:embed="rId2"/>
                <a:stretch>
                  <a:fillRect l="-2091"/>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3276600"/>
            <a:ext cx="4419601" cy="3314701"/>
          </a:xfrm>
          <a:prstGeom prst="rect">
            <a:avLst/>
          </a:prstGeom>
        </p:spPr>
      </p:pic>
      <p:sp>
        <p:nvSpPr>
          <p:cNvPr id="5" name="TextBox 4"/>
          <p:cNvSpPr txBox="1"/>
          <p:nvPr/>
        </p:nvSpPr>
        <p:spPr>
          <a:xfrm>
            <a:off x="5410201" y="3554197"/>
            <a:ext cx="3809999" cy="1569660"/>
          </a:xfrm>
          <a:prstGeom prst="rect">
            <a:avLst/>
          </a:prstGeom>
          <a:noFill/>
        </p:spPr>
        <p:txBody>
          <a:bodyPr wrap="square" rtlCol="0">
            <a:spAutoFit/>
          </a:bodyPr>
          <a:lstStyle/>
          <a:p>
            <a:r>
              <a:rPr lang="en-US" sz="2400" b="1" dirty="0"/>
              <a:t>TSI is normalized form of the second law of thermodynamics, from Boltzmann’s equation.</a:t>
            </a:r>
          </a:p>
        </p:txBody>
      </p:sp>
    </p:spTree>
    <p:extLst>
      <p:ext uri="{BB962C8B-B14F-4D97-AF65-F5344CB8AC3E}">
        <p14:creationId xmlns:p14="http://schemas.microsoft.com/office/powerpoint/2010/main" val="2494445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rgbClr val="FF0000"/>
                </a:solidFill>
              </a:rPr>
              <a:t>Thermodynamic State Index </a:t>
            </a:r>
            <a:r>
              <a:rPr lang="en-US" sz="2800" b="1" dirty="0">
                <a:solidFill>
                  <a:srgbClr val="002060"/>
                </a:solidFill>
              </a:rPr>
              <a:t>(TSI), </a:t>
            </a:r>
            <a:r>
              <a:rPr lang="en-US" sz="2800" b="1" dirty="0">
                <a:solidFill>
                  <a:srgbClr val="002060"/>
                </a:solidFill>
                <a:latin typeface="Symbol" panose="05050102010706020507" pitchFamily="18" charset="2"/>
              </a:rPr>
              <a:t>F</a:t>
            </a:r>
            <a:endParaRPr lang="en-US" sz="2800" b="1" dirty="0">
              <a:solidFill>
                <a:srgbClr val="002060"/>
              </a:solidFill>
            </a:endParaRPr>
          </a:p>
        </p:txBody>
      </p:sp>
      <p:sp>
        <p:nvSpPr>
          <p:cNvPr id="3" name="Content Placeholder 2"/>
          <p:cNvSpPr>
            <a:spLocks noGrp="1"/>
          </p:cNvSpPr>
          <p:nvPr>
            <p:ph idx="1"/>
          </p:nvPr>
        </p:nvSpPr>
        <p:spPr>
          <a:xfrm>
            <a:off x="425196" y="2320111"/>
            <a:ext cx="8566404" cy="3813382"/>
          </a:xfrm>
        </p:spPr>
        <p:txBody>
          <a:bodyPr>
            <a:normAutofit/>
          </a:bodyPr>
          <a:lstStyle/>
          <a:p>
            <a:r>
              <a:rPr lang="en-US" sz="2400" dirty="0"/>
              <a:t>In order to relate entropy and </a:t>
            </a:r>
            <a:r>
              <a:rPr lang="en-US" sz="2400" i="1" dirty="0"/>
              <a:t>“damage/degradation/change/disorder”</a:t>
            </a:r>
            <a:r>
              <a:rPr lang="en-US" sz="2400" dirty="0"/>
              <a:t>, consider a point in ground state </a:t>
            </a:r>
            <a:r>
              <a:rPr lang="en-US" sz="2400" dirty="0">
                <a:latin typeface="Symbol" panose="05050102010706020507" pitchFamily="18" charset="2"/>
              </a:rPr>
              <a:t>F</a:t>
            </a:r>
            <a:r>
              <a:rPr lang="en-US" sz="2400" dirty="0"/>
              <a:t>= 0  with a total entropy of  S</a:t>
            </a:r>
            <a:r>
              <a:rPr lang="en-US" sz="2400" baseline="-25000" dirty="0"/>
              <a:t>o</a:t>
            </a:r>
            <a:r>
              <a:rPr lang="en-US" sz="2400" dirty="0"/>
              <a:t> and an associated disorder parameter of W</a:t>
            </a:r>
            <a:r>
              <a:rPr lang="en-US" sz="2400" baseline="-25000" dirty="0"/>
              <a:t>o </a:t>
            </a:r>
            <a:r>
              <a:rPr lang="en-US" sz="2400" dirty="0"/>
              <a:t>. </a:t>
            </a:r>
          </a:p>
          <a:p>
            <a:r>
              <a:rPr lang="en-US" sz="2400" dirty="0"/>
              <a:t>In an alternative disordered state,  S is total entropy of the same point with an associated parameter of  W and a TSI of </a:t>
            </a:r>
            <a:r>
              <a:rPr lang="en-US" sz="2400" dirty="0">
                <a:latin typeface="Symbol" panose="05050102010706020507" pitchFamily="18" charset="2"/>
              </a:rPr>
              <a:t>F</a:t>
            </a:r>
            <a:r>
              <a:rPr lang="en-US" sz="2400" dirty="0"/>
              <a:t>. </a:t>
            </a:r>
          </a:p>
          <a:p>
            <a:r>
              <a:rPr lang="en-US" sz="2400" dirty="0"/>
              <a:t>Change in microstructural configuration is </a:t>
            </a:r>
            <a:r>
              <a:rPr lang="en-US" sz="2400" b="1" dirty="0"/>
              <a:t>difference in disorder </a:t>
            </a:r>
            <a:r>
              <a:rPr lang="en-US" sz="2400" dirty="0"/>
              <a:t>from the initial reference state. </a:t>
            </a:r>
          </a:p>
          <a:p>
            <a:r>
              <a:rPr lang="en-US" sz="2400" dirty="0"/>
              <a:t> </a:t>
            </a:r>
            <a:r>
              <a:rPr lang="en-US" sz="2400" dirty="0">
                <a:latin typeface="Symbol" panose="05050102010706020507" pitchFamily="18" charset="2"/>
              </a:rPr>
              <a:t>F</a:t>
            </a:r>
            <a:r>
              <a:rPr lang="en-US" sz="2400" dirty="0"/>
              <a:t>= f(W, W</a:t>
            </a:r>
            <a:r>
              <a:rPr lang="en-US" sz="2400" baseline="-25000" dirty="0"/>
              <a:t>o</a:t>
            </a:r>
            <a:r>
              <a:rPr lang="en-US" sz="2400" dirty="0"/>
              <a:t>)</a:t>
            </a:r>
          </a:p>
        </p:txBody>
      </p:sp>
    </p:spTree>
    <p:extLst>
      <p:ext uri="{BB962C8B-B14F-4D97-AF65-F5344CB8AC3E}">
        <p14:creationId xmlns:p14="http://schemas.microsoft.com/office/powerpoint/2010/main" val="2868467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3904"/>
            <a:ext cx="7886700" cy="868430"/>
          </a:xfrm>
        </p:spPr>
        <p:txBody>
          <a:bodyPr>
            <a:normAutofit/>
          </a:bodyPr>
          <a:lstStyle/>
          <a:p>
            <a:r>
              <a:rPr lang="en-US" sz="2800" b="1" dirty="0">
                <a:solidFill>
                  <a:srgbClr val="C00000"/>
                </a:solidFill>
              </a:rPr>
              <a:t>Irreversible Damage and Disorder</a:t>
            </a:r>
          </a:p>
        </p:txBody>
      </p:sp>
      <p:sp>
        <p:nvSpPr>
          <p:cNvPr id="3" name="Content Placeholder 2"/>
          <p:cNvSpPr>
            <a:spLocks noGrp="1"/>
          </p:cNvSpPr>
          <p:nvPr>
            <p:ph idx="1"/>
          </p:nvPr>
        </p:nvSpPr>
        <p:spPr>
          <a:xfrm>
            <a:off x="304800" y="1600200"/>
            <a:ext cx="8382000" cy="5029200"/>
          </a:xfrm>
        </p:spPr>
        <p:txBody>
          <a:bodyPr>
            <a:normAutofit fontScale="85000" lnSpcReduction="20000"/>
          </a:bodyPr>
          <a:lstStyle/>
          <a:p>
            <a:r>
              <a:rPr lang="en-US" sz="2600" dirty="0"/>
              <a:t>Externally applied energy will lead to permanent changes in microstructure described as a positive entropy production. </a:t>
            </a:r>
          </a:p>
          <a:p>
            <a:r>
              <a:rPr lang="en-US" sz="2600" dirty="0"/>
              <a:t> In solids “degradation” happens due to </a:t>
            </a:r>
            <a:r>
              <a:rPr lang="en-US" sz="2600" b="1" i="1" u="sng" dirty="0"/>
              <a:t>irreversible internal entropy production.</a:t>
            </a:r>
          </a:p>
          <a:p>
            <a:endParaRPr lang="en-US" sz="2600" dirty="0"/>
          </a:p>
          <a:p>
            <a:r>
              <a:rPr lang="en-US" sz="2600" dirty="0"/>
              <a:t>Since a disordered state is formed from an “ordered reference” state through irreversible entropy production, the change in TSI and entropy (the measure of disorder) are naturally related</a:t>
            </a:r>
          </a:p>
          <a:p>
            <a:endParaRPr lang="en-US" sz="2600" dirty="0"/>
          </a:p>
          <a:p>
            <a:r>
              <a:rPr lang="en-US" sz="2400" b="1" dirty="0"/>
              <a:t>James Rice, </a:t>
            </a:r>
            <a:r>
              <a:rPr lang="en-US" sz="2400" dirty="0"/>
              <a:t>J. Mech. Phys. Solids, 1971, 19, 433-455. (Harvard University)</a:t>
            </a:r>
          </a:p>
          <a:p>
            <a:pPr marL="0" indent="0">
              <a:buNone/>
            </a:pPr>
            <a:r>
              <a:rPr lang="en-US" sz="3100" i="1" dirty="0">
                <a:solidFill>
                  <a:srgbClr val="00B050"/>
                </a:solidFill>
              </a:rPr>
              <a:t>“ At any given temperature and pattern of internal rearrangement within the material, the rate at which any specific structural arrangement occurs is fully determined by the thermodynamic forces</a:t>
            </a:r>
            <a:r>
              <a:rPr lang="en-US" sz="3100" dirty="0"/>
              <a:t>” </a:t>
            </a:r>
          </a:p>
          <a:p>
            <a:endParaRPr lang="en-US" sz="3100" dirty="0"/>
          </a:p>
          <a:p>
            <a:r>
              <a:rPr lang="en-US" dirty="0"/>
              <a:t>.</a:t>
            </a:r>
          </a:p>
        </p:txBody>
      </p:sp>
    </p:spTree>
    <p:extLst>
      <p:ext uri="{BB962C8B-B14F-4D97-AF65-F5344CB8AC3E}">
        <p14:creationId xmlns:p14="http://schemas.microsoft.com/office/powerpoint/2010/main" val="624274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752600"/>
            <a:ext cx="7886700" cy="4876800"/>
          </a:xfrm>
        </p:spPr>
        <p:txBody>
          <a:bodyPr/>
          <a:lstStyle/>
          <a:p>
            <a:endParaRPr lang="en-US" dirty="0"/>
          </a:p>
          <a:p>
            <a:endParaRPr lang="en-US" dirty="0"/>
          </a:p>
          <a:p>
            <a:endParaRPr lang="en-US" dirty="0"/>
          </a:p>
          <a:p>
            <a:endParaRPr lang="en-US" dirty="0"/>
          </a:p>
          <a:p>
            <a:r>
              <a:rPr lang="en-US" sz="1800" dirty="0"/>
              <a:t>the basic problem of thermodynamics is the determination of the equilibrium state that eventually results after the removal of internal constraints in a closed composite system” Callen (1985.) </a:t>
            </a:r>
          </a:p>
          <a:p>
            <a:r>
              <a:rPr lang="en-US" sz="1800" dirty="0"/>
              <a:t>This basic problem can be solved if the entropy of the system is known as a function of the intrinsic parameters of the system. </a:t>
            </a:r>
          </a:p>
          <a:p>
            <a:r>
              <a:rPr lang="en-US" sz="1800" dirty="0"/>
              <a:t>The relation that gives the entropy as a function of the system parameters is known as a </a:t>
            </a:r>
            <a:r>
              <a:rPr lang="en-US" sz="1800" b="1" i="1" u="sng" dirty="0">
                <a:solidFill>
                  <a:srgbClr val="FF0000"/>
                </a:solidFill>
              </a:rPr>
              <a:t>fundamental relation</a:t>
            </a:r>
            <a:r>
              <a:rPr lang="en-US" sz="1800" dirty="0"/>
              <a:t>. It therefore follows that if the fundamental relation of a particular system is known, all conceivable thermodynamic information about the system can be obtained from it. Essentially if the fundamental relation of a system is known every thermodynamic attribute is completely and precisely determined”. </a:t>
            </a:r>
            <a:r>
              <a:rPr lang="en-US" sz="1800" b="1" dirty="0"/>
              <a:t>H.B. </a:t>
            </a:r>
            <a:r>
              <a:rPr lang="en-US" sz="2000" b="1" dirty="0"/>
              <a:t>Callen (1985) </a:t>
            </a:r>
            <a:r>
              <a:rPr lang="en-US" sz="2000" b="1" i="1" dirty="0"/>
              <a:t>Thermodynamics and Introduction to Thermostatistics</a:t>
            </a:r>
          </a:p>
        </p:txBody>
      </p:sp>
      <p:grpSp>
        <p:nvGrpSpPr>
          <p:cNvPr id="6" name="Group 5"/>
          <p:cNvGrpSpPr>
            <a:grpSpLocks/>
          </p:cNvGrpSpPr>
          <p:nvPr/>
        </p:nvGrpSpPr>
        <p:grpSpPr bwMode="auto">
          <a:xfrm>
            <a:off x="2057400" y="1057910"/>
            <a:ext cx="4153535" cy="1837690"/>
            <a:chOff x="1078484" y="1120724"/>
            <a:chExt cx="36963" cy="13894"/>
          </a:xfrm>
        </p:grpSpPr>
        <p:sp>
          <p:nvSpPr>
            <p:cNvPr id="7" name="Rectangle 6"/>
            <p:cNvSpPr>
              <a:spLocks noChangeArrowheads="1"/>
            </p:cNvSpPr>
            <p:nvPr/>
          </p:nvSpPr>
          <p:spPr bwMode="auto">
            <a:xfrm>
              <a:off x="1078484" y="1120775"/>
              <a:ext cx="15621" cy="13843"/>
            </a:xfrm>
            <a:prstGeom prst="rect">
              <a:avLst/>
            </a:prstGeom>
            <a:noFill/>
            <a:ln w="25400">
              <a:solidFill>
                <a:sysClr val="windowText" lastClr="000000">
                  <a:lumMod val="0"/>
                  <a:lumOff val="0"/>
                </a:sysClr>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pPr marL="0" marR="0" indent="119380" algn="ctr" hangingPunct="1">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P</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dirty="0">
                  <a:effectLst/>
                  <a:latin typeface="Calibri" panose="020F0502020204030204" pitchFamily="34" charset="0"/>
                  <a:ea typeface="Calibri" panose="020F0502020204030204" pitchFamily="34" charset="0"/>
                  <a:cs typeface="Times New Roman" panose="02020603050405020304" pitchFamily="18" charset="0"/>
                </a:rPr>
                <a:t>, V</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dirty="0">
                  <a:effectLst/>
                  <a:latin typeface="Calibri" panose="020F0502020204030204" pitchFamily="34" charset="0"/>
                  <a:ea typeface="Calibri" panose="020F0502020204030204" pitchFamily="34" charset="0"/>
                  <a:cs typeface="Times New Roman" panose="02020603050405020304" pitchFamily="18" charset="0"/>
                </a:rPr>
                <a:t>, N</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dirty="0">
                  <a:effectLst/>
                  <a:latin typeface="Calibri" panose="020F0502020204030204" pitchFamily="34" charset="0"/>
                  <a:ea typeface="Calibri" panose="020F0502020204030204" pitchFamily="34" charset="0"/>
                  <a:cs typeface="Times New Roman" panose="02020603050405020304" pitchFamily="18" charset="0"/>
                </a:rPr>
                <a:t>, T</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dirty="0">
                  <a:effectLst/>
                  <a:latin typeface="Calibri" panose="020F0502020204030204" pitchFamily="34" charset="0"/>
                  <a:ea typeface="Calibri" panose="020F0502020204030204" pitchFamily="34" charset="0"/>
                  <a:cs typeface="Times New Roman" panose="02020603050405020304" pitchFamily="18" charset="0"/>
                </a:rPr>
                <a:t>, C</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119380" algn="ctr" hangingPunct="1">
                <a:lnSpc>
                  <a:spcPct val="107000"/>
                </a:lnSpc>
                <a:spcBef>
                  <a:spcPts val="0"/>
                </a:spcBef>
                <a:spcAft>
                  <a:spcPts val="800"/>
                </a:spcAft>
              </a:pPr>
              <a:r>
                <a:rPr lang="en-US" sz="2400" dirty="0">
                  <a:effectLst/>
                  <a:latin typeface="Cambria Math" panose="02040503050406030204" pitchFamily="18" charset="0"/>
                  <a:ea typeface="Calibri" panose="020F0502020204030204" pitchFamily="34" charset="0"/>
                  <a:cs typeface="Cambria Math" panose="02040503050406030204" pitchFamily="18" charset="0"/>
                </a:rPr>
                <a:t>①</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a:spLocks noChangeArrowheads="1"/>
            </p:cNvSpPr>
            <p:nvPr/>
          </p:nvSpPr>
          <p:spPr bwMode="auto">
            <a:xfrm>
              <a:off x="1094282" y="1120724"/>
              <a:ext cx="8408" cy="13843"/>
            </a:xfrm>
            <a:prstGeom prst="rect">
              <a:avLst/>
            </a:prstGeom>
            <a:noFill/>
            <a:ln w="25400">
              <a:solidFill>
                <a:sysClr val="windowText" lastClr="000000">
                  <a:lumMod val="0"/>
                  <a:lumOff val="0"/>
                </a:sysClr>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pPr marL="0" marR="0" indent="119380" algn="l" hangingPunct="1">
                <a:lnSpc>
                  <a:spcPct val="107000"/>
                </a:lnSpc>
                <a:spcBef>
                  <a:spcPts val="0"/>
                </a:spcBef>
                <a:spcAft>
                  <a:spcPts val="80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movable adiabatic separation wall</a:t>
              </a:r>
            </a:p>
          </p:txBody>
        </p:sp>
        <p:sp>
          <p:nvSpPr>
            <p:cNvPr id="9" name="Rectangle 8"/>
            <p:cNvSpPr>
              <a:spLocks noChangeArrowheads="1"/>
            </p:cNvSpPr>
            <p:nvPr/>
          </p:nvSpPr>
          <p:spPr bwMode="auto">
            <a:xfrm>
              <a:off x="1102487" y="1120775"/>
              <a:ext cx="12960" cy="13843"/>
            </a:xfrm>
            <a:prstGeom prst="rect">
              <a:avLst/>
            </a:prstGeom>
            <a:noFill/>
            <a:ln w="25400">
              <a:solidFill>
                <a:sysClr val="windowText" lastClr="000000">
                  <a:lumMod val="0"/>
                  <a:lumOff val="0"/>
                </a:sysClr>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txBody>
            <a:bodyPr rot="0" vert="horz" wrap="square" lIns="36576" tIns="36576" rIns="36576" bIns="36576" anchor="t" anchorCtr="0" upright="1">
              <a:noAutofit/>
            </a:bodyPr>
            <a:lstStyle/>
            <a:p>
              <a:pPr marL="0" marR="0" indent="119380" algn="ctr" hangingPunct="1">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P</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dirty="0">
                  <a:effectLst/>
                  <a:latin typeface="Calibri" panose="020F0502020204030204" pitchFamily="34" charset="0"/>
                  <a:ea typeface="Calibri" panose="020F0502020204030204" pitchFamily="34" charset="0"/>
                  <a:cs typeface="Times New Roman" panose="02020603050405020304" pitchFamily="18" charset="0"/>
                </a:rPr>
                <a:t>, V</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dirty="0">
                  <a:effectLst/>
                  <a:latin typeface="Calibri" panose="020F0502020204030204" pitchFamily="34" charset="0"/>
                  <a:ea typeface="Calibri" panose="020F0502020204030204" pitchFamily="34" charset="0"/>
                  <a:cs typeface="Times New Roman" panose="02020603050405020304" pitchFamily="18" charset="0"/>
                </a:rPr>
                <a:t>, N</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dirty="0">
                  <a:effectLst/>
                  <a:latin typeface="Calibri" panose="020F0502020204030204" pitchFamily="34" charset="0"/>
                  <a:ea typeface="Calibri" panose="020F0502020204030204" pitchFamily="34" charset="0"/>
                  <a:cs typeface="Times New Roman" panose="02020603050405020304" pitchFamily="18" charset="0"/>
                </a:rPr>
                <a:t>, T</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dirty="0">
                  <a:effectLst/>
                  <a:latin typeface="Calibri" panose="020F0502020204030204" pitchFamily="34" charset="0"/>
                  <a:ea typeface="Calibri" panose="020F0502020204030204" pitchFamily="34" charset="0"/>
                  <a:cs typeface="Times New Roman" panose="02020603050405020304" pitchFamily="18" charset="0"/>
                </a:rPr>
                <a:t>, C</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119380" algn="ctr" hangingPunct="1">
                <a:lnSpc>
                  <a:spcPct val="107000"/>
                </a:lnSpc>
                <a:spcBef>
                  <a:spcPts val="0"/>
                </a:spcBef>
                <a:spcAft>
                  <a:spcPts val="800"/>
                </a:spcAft>
              </a:pPr>
              <a:r>
                <a:rPr lang="en-US" sz="2400" dirty="0">
                  <a:effectLst/>
                  <a:latin typeface="Cambria Math" panose="02040503050406030204" pitchFamily="18" charset="0"/>
                  <a:ea typeface="Calibri" panose="020F0502020204030204" pitchFamily="34" charset="0"/>
                  <a:cs typeface="Cambria Math" panose="02040503050406030204" pitchFamily="18" charset="0"/>
                </a:rPr>
                <a:t>②</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119380" algn="ctr" hangingPunct="1">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119380" algn="ctr" hangingPunct="1">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119380" algn="ctr" hangingPunct="1">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grpSp>
    </p:spTree>
    <p:extLst>
      <p:ext uri="{BB962C8B-B14F-4D97-AF65-F5344CB8AC3E}">
        <p14:creationId xmlns:p14="http://schemas.microsoft.com/office/powerpoint/2010/main" val="303499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3355"/>
            <a:ext cx="7886700" cy="868430"/>
          </a:xfrm>
        </p:spPr>
        <p:txBody>
          <a:bodyPr>
            <a:normAutofit/>
          </a:bodyPr>
          <a:lstStyle/>
          <a:p>
            <a:r>
              <a:rPr lang="en-US" sz="2800" b="1" dirty="0"/>
              <a:t>Definition of Thermodynamic State Index</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0943" y="2356962"/>
            <a:ext cx="3573462" cy="3820476"/>
          </a:xfrm>
        </p:spPr>
      </p:pic>
      <p:sp>
        <p:nvSpPr>
          <p:cNvPr id="5" name="Freeform 4"/>
          <p:cNvSpPr/>
          <p:nvPr/>
        </p:nvSpPr>
        <p:spPr>
          <a:xfrm>
            <a:off x="5029201" y="3124200"/>
            <a:ext cx="3124200" cy="2286000"/>
          </a:xfrm>
          <a:custGeom>
            <a:avLst/>
            <a:gdLst>
              <a:gd name="connsiteX0" fmla="*/ 0 w 548151"/>
              <a:gd name="connsiteY0" fmla="*/ 1219509 h 1228751"/>
              <a:gd name="connsiteX1" fmla="*/ 147782 w 548151"/>
              <a:gd name="connsiteY1" fmla="*/ 111145 h 1228751"/>
              <a:gd name="connsiteX2" fmla="*/ 406400 w 548151"/>
              <a:gd name="connsiteY2" fmla="*/ 1228745 h 1228751"/>
              <a:gd name="connsiteX3" fmla="*/ 535709 w 548151"/>
              <a:gd name="connsiteY3" fmla="*/ 92673 h 1228751"/>
              <a:gd name="connsiteX4" fmla="*/ 535709 w 548151"/>
              <a:gd name="connsiteY4" fmla="*/ 148091 h 1228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1" h="1228751">
                <a:moveTo>
                  <a:pt x="0" y="1219509"/>
                </a:moveTo>
                <a:cubicBezTo>
                  <a:pt x="40024" y="664557"/>
                  <a:pt x="80049" y="109606"/>
                  <a:pt x="147782" y="111145"/>
                </a:cubicBezTo>
                <a:cubicBezTo>
                  <a:pt x="215515" y="112684"/>
                  <a:pt x="341746" y="1231824"/>
                  <a:pt x="406400" y="1228745"/>
                </a:cubicBezTo>
                <a:cubicBezTo>
                  <a:pt x="471055" y="1225666"/>
                  <a:pt x="514158" y="272782"/>
                  <a:pt x="535709" y="92673"/>
                </a:cubicBezTo>
                <a:cubicBezTo>
                  <a:pt x="557260" y="-87436"/>
                  <a:pt x="546484" y="30327"/>
                  <a:pt x="535709" y="148091"/>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dirty="0"/>
          </a:p>
        </p:txBody>
      </p:sp>
      <p:sp>
        <p:nvSpPr>
          <p:cNvPr id="6" name="Smiley Face 5"/>
          <p:cNvSpPr/>
          <p:nvPr/>
        </p:nvSpPr>
        <p:spPr>
          <a:xfrm>
            <a:off x="5562600" y="2667000"/>
            <a:ext cx="685800" cy="6096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miley Face 6"/>
          <p:cNvSpPr/>
          <p:nvPr/>
        </p:nvSpPr>
        <p:spPr>
          <a:xfrm>
            <a:off x="7010400" y="4800600"/>
            <a:ext cx="685800" cy="6096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762000" y="1951723"/>
            <a:ext cx="4038600" cy="461665"/>
          </a:xfrm>
          <a:prstGeom prst="rect">
            <a:avLst/>
          </a:prstGeom>
          <a:noFill/>
        </p:spPr>
        <p:txBody>
          <a:bodyPr wrap="square" rtlCol="0">
            <a:spAutoFit/>
          </a:bodyPr>
          <a:lstStyle/>
          <a:p>
            <a:r>
              <a:rPr lang="en-US" sz="2400" b="1" dirty="0"/>
              <a:t>Energy Topology</a:t>
            </a:r>
          </a:p>
        </p:txBody>
      </p:sp>
      <p:sp>
        <p:nvSpPr>
          <p:cNvPr id="9" name="TextBox 8"/>
          <p:cNvSpPr txBox="1"/>
          <p:nvPr/>
        </p:nvSpPr>
        <p:spPr>
          <a:xfrm>
            <a:off x="5334000" y="2114490"/>
            <a:ext cx="1485899" cy="400110"/>
          </a:xfrm>
          <a:prstGeom prst="rect">
            <a:avLst/>
          </a:prstGeom>
          <a:noFill/>
        </p:spPr>
        <p:txBody>
          <a:bodyPr wrap="square" rtlCol="0">
            <a:spAutoFit/>
          </a:bodyPr>
          <a:lstStyle/>
          <a:p>
            <a:r>
              <a:rPr lang="en-US" sz="2000" b="1" dirty="0"/>
              <a:t>TSI =0</a:t>
            </a:r>
          </a:p>
        </p:txBody>
      </p:sp>
      <p:sp>
        <p:nvSpPr>
          <p:cNvPr id="10" name="TextBox 9"/>
          <p:cNvSpPr txBox="1"/>
          <p:nvPr/>
        </p:nvSpPr>
        <p:spPr>
          <a:xfrm>
            <a:off x="6953250" y="5667345"/>
            <a:ext cx="1485899" cy="400110"/>
          </a:xfrm>
          <a:prstGeom prst="rect">
            <a:avLst/>
          </a:prstGeom>
          <a:noFill/>
        </p:spPr>
        <p:txBody>
          <a:bodyPr wrap="square" rtlCol="0">
            <a:spAutoFit/>
          </a:bodyPr>
          <a:lstStyle/>
          <a:p>
            <a:r>
              <a:rPr lang="en-US" sz="2000" b="1" dirty="0"/>
              <a:t>TSI =1</a:t>
            </a:r>
          </a:p>
        </p:txBody>
      </p:sp>
      <p:sp>
        <p:nvSpPr>
          <p:cNvPr id="3" name="TextBox 2"/>
          <p:cNvSpPr txBox="1"/>
          <p:nvPr/>
        </p:nvSpPr>
        <p:spPr>
          <a:xfrm>
            <a:off x="738909" y="6392177"/>
            <a:ext cx="7467600" cy="381000"/>
          </a:xfrm>
          <a:prstGeom prst="rect">
            <a:avLst/>
          </a:prstGeom>
          <a:noFill/>
        </p:spPr>
        <p:txBody>
          <a:bodyPr wrap="square" rtlCol="0">
            <a:spAutoFit/>
          </a:bodyPr>
          <a:lstStyle/>
          <a:p>
            <a:r>
              <a:rPr lang="en-US" b="1" dirty="0"/>
              <a:t>All organic and inorganic systems exist on a energy topology.</a:t>
            </a:r>
          </a:p>
        </p:txBody>
      </p:sp>
    </p:spTree>
    <p:extLst>
      <p:ext uri="{BB962C8B-B14F-4D97-AF65-F5344CB8AC3E}">
        <p14:creationId xmlns:p14="http://schemas.microsoft.com/office/powerpoint/2010/main" val="3063205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95400"/>
            <a:ext cx="8610600" cy="868430"/>
          </a:xfrm>
        </p:spPr>
        <p:txBody>
          <a:bodyPr>
            <a:noAutofit/>
          </a:bodyPr>
          <a:lstStyle/>
          <a:p>
            <a:r>
              <a:rPr lang="en-US" sz="2800" b="1" dirty="0">
                <a:solidFill>
                  <a:srgbClr val="000C10"/>
                </a:solidFill>
              </a:rPr>
              <a:t>Laws of Unified Mechanics Theory are obtained by combining Newton’s and Thermodynamics Laws in single equations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lnSpcReduction="10000"/>
              </a:bodyPr>
              <a:lstStyle/>
              <a:p>
                <a:r>
                  <a:rPr lang="en-US" sz="2000" b="1" dirty="0">
                    <a:solidFill>
                      <a:srgbClr val="FF0000"/>
                    </a:solidFill>
                  </a:rPr>
                  <a:t>Second Law of Unified Mechanics Theory</a:t>
                </a:r>
              </a:p>
              <a:p>
                <a:endParaRPr lang="en-US" dirty="0"/>
              </a:p>
              <a:p>
                <a14:m>
                  <m:oMath xmlns:m="http://schemas.openxmlformats.org/officeDocument/2006/math">
                    <m:r>
                      <a:rPr lang="en-US" sz="4000" b="1" i="1">
                        <a:latin typeface="Cambria Math" panose="02040503050406030204" pitchFamily="18" charset="0"/>
                      </a:rPr>
                      <m:t>𝑭</m:t>
                    </m:r>
                    <m:r>
                      <a:rPr lang="en-US" sz="4000" b="1" i="1">
                        <a:latin typeface="Cambria Math" panose="02040503050406030204" pitchFamily="18" charset="0"/>
                      </a:rPr>
                      <m:t>=</m:t>
                    </m:r>
                    <m:f>
                      <m:fPr>
                        <m:ctrlPr>
                          <a:rPr lang="en-US" sz="4000" b="1" i="1">
                            <a:latin typeface="Cambria Math" panose="02040503050406030204" pitchFamily="18" charset="0"/>
                          </a:rPr>
                        </m:ctrlPr>
                      </m:fPr>
                      <m:num>
                        <m:r>
                          <a:rPr lang="en-US" sz="4000" b="1" i="1">
                            <a:latin typeface="Cambria Math" panose="02040503050406030204" pitchFamily="18" charset="0"/>
                          </a:rPr>
                          <m:t>𝒅</m:t>
                        </m:r>
                        <m:r>
                          <a:rPr lang="en-US" sz="4000" b="1" i="1">
                            <a:latin typeface="Cambria Math" panose="02040503050406030204" pitchFamily="18" charset="0"/>
                          </a:rPr>
                          <m:t>[</m:t>
                        </m:r>
                        <m:r>
                          <a:rPr lang="en-US" sz="4000" b="1" i="1" smtClean="0">
                            <a:latin typeface="Cambria Math" panose="02040503050406030204" pitchFamily="18" charset="0"/>
                          </a:rPr>
                          <m:t>𝒎</m:t>
                        </m:r>
                        <m:r>
                          <a:rPr lang="en-US" sz="4000" b="1" i="1">
                            <a:latin typeface="Cambria Math" panose="02040503050406030204" pitchFamily="18" charset="0"/>
                          </a:rPr>
                          <m:t>𝒗</m:t>
                        </m:r>
                        <m:d>
                          <m:dPr>
                            <m:ctrlPr>
                              <a:rPr lang="en-US" sz="4000" b="1" i="1">
                                <a:latin typeface="Cambria Math" panose="02040503050406030204" pitchFamily="18" charset="0"/>
                              </a:rPr>
                            </m:ctrlPr>
                          </m:dPr>
                          <m:e>
                            <m:r>
                              <a:rPr lang="en-US" sz="4000" b="1" i="1">
                                <a:latin typeface="Cambria Math" panose="02040503050406030204" pitchFamily="18" charset="0"/>
                              </a:rPr>
                              <m:t>𝟏</m:t>
                            </m:r>
                            <m:r>
                              <a:rPr lang="en-US" sz="4000" b="1" i="1">
                                <a:latin typeface="Cambria Math" panose="02040503050406030204" pitchFamily="18" charset="0"/>
                              </a:rPr>
                              <m:t>−</m:t>
                            </m:r>
                            <m:r>
                              <a:rPr lang="en-US" sz="4000" b="1" i="1">
                                <a:latin typeface="Cambria Math" panose="02040503050406030204" pitchFamily="18" charset="0"/>
                              </a:rPr>
                              <m:t>𝜱</m:t>
                            </m:r>
                          </m:e>
                        </m:d>
                        <m:r>
                          <a:rPr lang="en-US" sz="4000" b="1" i="1">
                            <a:latin typeface="Cambria Math" panose="02040503050406030204" pitchFamily="18" charset="0"/>
                          </a:rPr>
                          <m:t>]</m:t>
                        </m:r>
                      </m:num>
                      <m:den>
                        <m:r>
                          <a:rPr lang="en-US" sz="4000" b="1" i="1">
                            <a:latin typeface="Cambria Math" panose="02040503050406030204" pitchFamily="18" charset="0"/>
                          </a:rPr>
                          <m:t>𝒅𝒕</m:t>
                        </m:r>
                      </m:den>
                    </m:f>
                  </m:oMath>
                </a14:m>
                <a:endParaRPr lang="en-US" sz="4000" dirty="0"/>
              </a:p>
              <a:p>
                <a:endParaRPr lang="en-US" dirty="0"/>
              </a:p>
              <a:p>
                <a:r>
                  <a:rPr lang="en-US" sz="2000" b="1" dirty="0">
                    <a:solidFill>
                      <a:srgbClr val="FF0000"/>
                    </a:solidFill>
                  </a:rPr>
                  <a:t>Third Law of Unified Mechanics Theory</a:t>
                </a:r>
              </a:p>
              <a:p>
                <a:endParaRPr lang="en-US" dirty="0"/>
              </a:p>
              <a:p>
                <a14:m>
                  <m:oMath xmlns:m="http://schemas.openxmlformats.org/officeDocument/2006/math">
                    <m:sSub>
                      <m:sSubPr>
                        <m:ctrlPr>
                          <a:rPr lang="en-US" sz="4000" b="1" i="1" smtClean="0">
                            <a:latin typeface="Cambria Math" panose="02040503050406030204" pitchFamily="18" charset="0"/>
                          </a:rPr>
                        </m:ctrlPr>
                      </m:sSubPr>
                      <m:e>
                        <m:r>
                          <a:rPr lang="en-US" sz="4000" b="1" i="1" smtClean="0">
                            <a:latin typeface="Cambria Math" panose="02040503050406030204" pitchFamily="18" charset="0"/>
                          </a:rPr>
                          <m:t>𝑭</m:t>
                        </m:r>
                      </m:e>
                      <m:sub>
                        <m:r>
                          <a:rPr lang="en-US" sz="4000" b="1" i="1" smtClean="0">
                            <a:latin typeface="Cambria Math" panose="02040503050406030204" pitchFamily="18" charset="0"/>
                          </a:rPr>
                          <m:t>𝟏𝟐</m:t>
                        </m:r>
                      </m:sub>
                    </m:sSub>
                    <m:r>
                      <a:rPr lang="en-US" sz="4000" b="1" i="1">
                        <a:latin typeface="Cambria Math" panose="02040503050406030204" pitchFamily="18" charset="0"/>
                      </a:rPr>
                      <m:t>=</m:t>
                    </m:r>
                    <m:f>
                      <m:fPr>
                        <m:ctrlPr>
                          <a:rPr lang="en-US" sz="4000" b="1" i="1" smtClean="0">
                            <a:latin typeface="Cambria Math" panose="02040503050406030204" pitchFamily="18" charset="0"/>
                          </a:rPr>
                        </m:ctrlPr>
                      </m:fPr>
                      <m:num>
                        <m:r>
                          <a:rPr lang="en-US" sz="4000" b="1" i="1" smtClean="0">
                            <a:latin typeface="Cambria Math" panose="02040503050406030204" pitchFamily="18" charset="0"/>
                          </a:rPr>
                          <m:t>𝒅</m:t>
                        </m:r>
                        <m:d>
                          <m:dPr>
                            <m:ctrlPr>
                              <a:rPr lang="en-US" sz="4000" b="1" i="1" smtClean="0">
                                <a:latin typeface="Cambria Math" panose="02040503050406030204" pitchFamily="18" charset="0"/>
                              </a:rPr>
                            </m:ctrlPr>
                          </m:dPr>
                          <m:e>
                            <m:sSub>
                              <m:sSubPr>
                                <m:ctrlPr>
                                  <a:rPr lang="en-US" sz="4000" b="1" i="1">
                                    <a:latin typeface="Cambria Math" panose="02040503050406030204" pitchFamily="18" charset="0"/>
                                  </a:rPr>
                                </m:ctrlPr>
                              </m:sSubPr>
                              <m:e>
                                <m:f>
                                  <m:fPr>
                                    <m:ctrlPr>
                                      <a:rPr lang="en-US" sz="4000" b="1" i="1">
                                        <a:latin typeface="Cambria Math" panose="02040503050406030204" pitchFamily="18" charset="0"/>
                                      </a:rPr>
                                    </m:ctrlPr>
                                  </m:fPr>
                                  <m:num>
                                    <m:r>
                                      <a:rPr lang="en-US" sz="4000" b="1" i="1">
                                        <a:latin typeface="Cambria Math" panose="02040503050406030204" pitchFamily="18" charset="0"/>
                                      </a:rPr>
                                      <m:t>𝟏</m:t>
                                    </m:r>
                                  </m:num>
                                  <m:den>
                                    <m:r>
                                      <a:rPr lang="en-US" sz="4000" b="1" i="1">
                                        <a:latin typeface="Cambria Math" panose="02040503050406030204" pitchFamily="18" charset="0"/>
                                      </a:rPr>
                                      <m:t>𝟐</m:t>
                                    </m:r>
                                  </m:den>
                                </m:f>
                                <m:r>
                                  <a:rPr lang="en-US" sz="4000" b="1" i="1">
                                    <a:latin typeface="Cambria Math" panose="02040503050406030204" pitchFamily="18" charset="0"/>
                                  </a:rPr>
                                  <m:t>[</m:t>
                                </m:r>
                                <m:r>
                                  <a:rPr lang="en-US" sz="4000" b="1" i="1">
                                    <a:latin typeface="Cambria Math" panose="02040503050406030204" pitchFamily="18" charset="0"/>
                                  </a:rPr>
                                  <m:t>𝒌</m:t>
                                </m:r>
                              </m:e>
                              <m:sub>
                                <m:r>
                                  <a:rPr lang="en-US" sz="4000" b="1" i="1">
                                    <a:latin typeface="Cambria Math" panose="02040503050406030204" pitchFamily="18" charset="0"/>
                                  </a:rPr>
                                  <m:t>𝟐𝟏</m:t>
                                </m:r>
                              </m:sub>
                            </m:sSub>
                            <m:r>
                              <a:rPr lang="en-US" sz="4000" b="1" i="1">
                                <a:latin typeface="Cambria Math" panose="02040503050406030204" pitchFamily="18" charset="0"/>
                              </a:rPr>
                              <m:t>(</m:t>
                            </m:r>
                            <m:r>
                              <a:rPr lang="en-US" sz="4000" b="1" i="1">
                                <a:latin typeface="Cambria Math" panose="02040503050406030204" pitchFamily="18" charset="0"/>
                              </a:rPr>
                              <m:t>𝟏</m:t>
                            </m:r>
                            <m:r>
                              <a:rPr lang="en-US" sz="4000" b="1" i="1">
                                <a:latin typeface="Cambria Math" panose="02040503050406030204" pitchFamily="18" charset="0"/>
                              </a:rPr>
                              <m:t>−</m:t>
                            </m:r>
                            <m:r>
                              <a:rPr lang="en-US" sz="4000" b="1" i="1">
                                <a:latin typeface="Cambria Math" panose="02040503050406030204" pitchFamily="18" charset="0"/>
                              </a:rPr>
                              <m:t>𝜱</m:t>
                            </m:r>
                            <m:r>
                              <a:rPr lang="en-US" sz="4000" b="1" i="1">
                                <a:latin typeface="Cambria Math" panose="02040503050406030204" pitchFamily="18" charset="0"/>
                              </a:rPr>
                              <m:t>)]</m:t>
                            </m:r>
                            <m:sSubSup>
                              <m:sSubSupPr>
                                <m:ctrlPr>
                                  <a:rPr lang="en-US" sz="4000" b="1" i="1" smtClean="0">
                                    <a:latin typeface="Cambria Math" panose="02040503050406030204" pitchFamily="18" charset="0"/>
                                  </a:rPr>
                                </m:ctrlPr>
                              </m:sSubSupPr>
                              <m:e>
                                <m:r>
                                  <a:rPr lang="en-US" sz="4000" b="1" i="1" smtClean="0">
                                    <a:latin typeface="Cambria Math" panose="02040503050406030204" pitchFamily="18" charset="0"/>
                                  </a:rPr>
                                  <m:t>𝒖</m:t>
                                </m:r>
                              </m:e>
                              <m:sub>
                                <m:r>
                                  <a:rPr lang="en-US" sz="4000" b="1" i="1" smtClean="0">
                                    <a:latin typeface="Cambria Math" panose="02040503050406030204" pitchFamily="18" charset="0"/>
                                  </a:rPr>
                                  <m:t>𝟐𝟏</m:t>
                                </m:r>
                              </m:sub>
                              <m:sup>
                                <m:r>
                                  <a:rPr lang="en-US" sz="4000" b="1" i="1" smtClean="0">
                                    <a:latin typeface="Cambria Math" panose="02040503050406030204" pitchFamily="18" charset="0"/>
                                  </a:rPr>
                                  <m:t>𝟐</m:t>
                                </m:r>
                              </m:sup>
                            </m:sSubSup>
                          </m:e>
                        </m:d>
                      </m:num>
                      <m:den>
                        <m:sSub>
                          <m:sSubPr>
                            <m:ctrlPr>
                              <a:rPr lang="en-US" sz="4000" b="1" i="1" smtClean="0">
                                <a:latin typeface="Cambria Math" panose="02040503050406030204" pitchFamily="18" charset="0"/>
                              </a:rPr>
                            </m:ctrlPr>
                          </m:sSubPr>
                          <m:e>
                            <m:r>
                              <a:rPr lang="en-US" sz="4000" b="1" i="1" smtClean="0">
                                <a:latin typeface="Cambria Math" panose="02040503050406030204" pitchFamily="18" charset="0"/>
                              </a:rPr>
                              <m:t>𝒅𝒖</m:t>
                            </m:r>
                          </m:e>
                          <m:sub>
                            <m:r>
                              <a:rPr lang="en-US" sz="4000" b="1" i="1" smtClean="0">
                                <a:latin typeface="Cambria Math" panose="02040503050406030204" pitchFamily="18" charset="0"/>
                              </a:rPr>
                              <m:t>𝟐𝟏</m:t>
                            </m:r>
                          </m:sub>
                        </m:sSub>
                      </m:den>
                    </m:f>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696" t="-2400"/>
                </a:stretch>
              </a:blipFill>
            </p:spPr>
            <p:txBody>
              <a:bodyPr/>
              <a:lstStyle/>
              <a:p>
                <a:r>
                  <a:rPr lang="en-US">
                    <a:noFill/>
                  </a:rPr>
                  <a:t> </a:t>
                </a:r>
              </a:p>
            </p:txBody>
          </p:sp>
        </mc:Fallback>
      </mc:AlternateContent>
    </p:spTree>
    <p:extLst>
      <p:ext uri="{BB962C8B-B14F-4D97-AF65-F5344CB8AC3E}">
        <p14:creationId xmlns:p14="http://schemas.microsoft.com/office/powerpoint/2010/main" val="1624984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7886700" cy="868430"/>
          </a:xfrm>
        </p:spPr>
        <p:txBody>
          <a:bodyPr>
            <a:normAutofit/>
          </a:bodyPr>
          <a:lstStyle/>
          <a:p>
            <a:r>
              <a:rPr lang="en-US" sz="3600" b="1" dirty="0"/>
              <a:t>Unified Mechanics Theory Laws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25196" y="2320111"/>
                <a:ext cx="8490204" cy="3813382"/>
              </a:xfrm>
            </p:spPr>
            <p:txBody>
              <a:bodyPr>
                <a:normAutofit/>
              </a:bodyPr>
              <a:lstStyle/>
              <a:p>
                <a:r>
                  <a:rPr lang="en-US" sz="2800" b="1" dirty="0">
                    <a:solidFill>
                      <a:srgbClr val="FF0000"/>
                    </a:solidFill>
                  </a:rPr>
                  <a:t>Second Law, if  </a:t>
                </a:r>
                <a14:m>
                  <m:oMath xmlns:m="http://schemas.openxmlformats.org/officeDocument/2006/math">
                    <m:f>
                      <m:fPr>
                        <m:ctrlPr>
                          <a:rPr lang="en-US" sz="2800" b="1" i="1" smtClean="0">
                            <a:solidFill>
                              <a:srgbClr val="FF0000"/>
                            </a:solidFill>
                            <a:latin typeface="Cambria Math" panose="02040503050406030204" pitchFamily="18" charset="0"/>
                          </a:rPr>
                        </m:ctrlPr>
                      </m:fPr>
                      <m:num>
                        <m:r>
                          <a:rPr lang="en-US" sz="2800" b="1" i="1" smtClean="0">
                            <a:solidFill>
                              <a:srgbClr val="FF0000"/>
                            </a:solidFill>
                            <a:latin typeface="Cambria Math" panose="02040503050406030204" pitchFamily="18" charset="0"/>
                          </a:rPr>
                          <m:t>𝒅𝒎</m:t>
                        </m:r>
                      </m:num>
                      <m:den>
                        <m:r>
                          <a:rPr lang="en-US" sz="2800" b="1" i="1" smtClean="0">
                            <a:solidFill>
                              <a:srgbClr val="FF0000"/>
                            </a:solidFill>
                            <a:latin typeface="Cambria Math" panose="02040503050406030204" pitchFamily="18" charset="0"/>
                          </a:rPr>
                          <m:t>𝒅𝒕</m:t>
                        </m:r>
                      </m:den>
                    </m:f>
                    <m:r>
                      <a:rPr lang="en-US" sz="2800" b="1" i="1" smtClean="0">
                        <a:solidFill>
                          <a:srgbClr val="FF0000"/>
                        </a:solidFill>
                        <a:latin typeface="Cambria Math" panose="02040503050406030204" pitchFamily="18" charset="0"/>
                      </a:rPr>
                      <m:t>  </m:t>
                    </m:r>
                    <m:r>
                      <a:rPr lang="en-US" sz="2800" b="1" i="1" smtClean="0">
                        <a:solidFill>
                          <a:srgbClr val="FF0000"/>
                        </a:solidFill>
                        <a:latin typeface="Cambria Math" panose="02040503050406030204" pitchFamily="18" charset="0"/>
                      </a:rPr>
                      <m:t>𝒂𝒏𝒅</m:t>
                    </m:r>
                    <m:r>
                      <a:rPr lang="en-US" sz="2800" b="1" i="1" smtClean="0">
                        <a:solidFill>
                          <a:srgbClr val="FF0000"/>
                        </a:solidFill>
                        <a:latin typeface="Cambria Math" panose="02040503050406030204" pitchFamily="18" charset="0"/>
                      </a:rPr>
                      <m:t> </m:t>
                    </m:r>
                    <m:f>
                      <m:fPr>
                        <m:ctrlPr>
                          <a:rPr lang="en-US" sz="2800" b="1" i="1" smtClean="0">
                            <a:solidFill>
                              <a:srgbClr val="FF0000"/>
                            </a:solidFill>
                            <a:latin typeface="Cambria Math" panose="02040503050406030204" pitchFamily="18" charset="0"/>
                          </a:rPr>
                        </m:ctrlPr>
                      </m:fPr>
                      <m:num>
                        <m:r>
                          <a:rPr lang="en-US" sz="2800" b="1" i="1" smtClean="0">
                            <a:solidFill>
                              <a:srgbClr val="FF0000"/>
                            </a:solidFill>
                            <a:latin typeface="Cambria Math" panose="02040503050406030204" pitchFamily="18" charset="0"/>
                          </a:rPr>
                          <m:t>𝒅</m:t>
                        </m:r>
                        <m:r>
                          <a:rPr lang="en-US" sz="2800" b="1" i="1" smtClean="0">
                            <a:solidFill>
                              <a:srgbClr val="FF0000"/>
                            </a:solidFill>
                            <a:latin typeface="Cambria Math" panose="02040503050406030204" pitchFamily="18" charset="0"/>
                            <a:ea typeface="Cambria Math" panose="02040503050406030204" pitchFamily="18" charset="0"/>
                          </a:rPr>
                          <m:t>𝚽</m:t>
                        </m:r>
                      </m:num>
                      <m:den>
                        <m:r>
                          <a:rPr lang="en-US" sz="2800" b="1" i="1" smtClean="0">
                            <a:solidFill>
                              <a:srgbClr val="FF0000"/>
                            </a:solidFill>
                            <a:latin typeface="Cambria Math" panose="02040503050406030204" pitchFamily="18" charset="0"/>
                          </a:rPr>
                          <m:t>𝒅𝒕</m:t>
                        </m:r>
                      </m:den>
                    </m:f>
                  </m:oMath>
                </a14:m>
                <a:r>
                  <a:rPr lang="en-US" sz="2800" b="1" dirty="0">
                    <a:solidFill>
                      <a:srgbClr val="FF0000"/>
                    </a:solidFill>
                  </a:rPr>
                  <a:t>  are negligible</a:t>
                </a:r>
              </a:p>
              <a:p>
                <a:endParaRPr lang="en-US" dirty="0"/>
              </a:p>
              <a:p>
                <a14:m>
                  <m:oMath xmlns:m="http://schemas.openxmlformats.org/officeDocument/2006/math">
                    <m:r>
                      <a:rPr lang="en-US" sz="4000" b="1" i="1">
                        <a:latin typeface="Cambria Math" panose="02040503050406030204" pitchFamily="18" charset="0"/>
                      </a:rPr>
                      <m:t>𝑭</m:t>
                    </m:r>
                    <m:r>
                      <a:rPr lang="en-US" sz="4000" b="1" i="1">
                        <a:latin typeface="Cambria Math" panose="02040503050406030204" pitchFamily="18" charset="0"/>
                      </a:rPr>
                      <m:t>=</m:t>
                    </m:r>
                    <m:r>
                      <a:rPr lang="en-US" sz="4000" b="1" i="1">
                        <a:latin typeface="Cambria Math" panose="02040503050406030204" pitchFamily="18" charset="0"/>
                      </a:rPr>
                      <m:t>𝒎</m:t>
                    </m:r>
                    <m:r>
                      <a:rPr lang="en-US" sz="4000" b="1" i="1">
                        <a:latin typeface="Cambria Math" panose="02040503050406030204" pitchFamily="18" charset="0"/>
                      </a:rPr>
                      <m:t> </m:t>
                    </m:r>
                    <m:r>
                      <a:rPr lang="en-US" sz="4000" b="1" i="1" smtClean="0">
                        <a:latin typeface="Cambria Math" panose="02040503050406030204" pitchFamily="18" charset="0"/>
                      </a:rPr>
                      <m:t>𝒂</m:t>
                    </m:r>
                    <m:r>
                      <a:rPr lang="en-US" sz="4000" b="0" i="0" smtClean="0">
                        <a:latin typeface="Cambria Math" panose="02040503050406030204" pitchFamily="18" charset="0"/>
                      </a:rPr>
                      <m:t> </m:t>
                    </m:r>
                    <m:d>
                      <m:dPr>
                        <m:ctrlPr>
                          <a:rPr lang="en-US" sz="4000" b="1" i="1" smtClean="0">
                            <a:latin typeface="Cambria Math" panose="02040503050406030204" pitchFamily="18" charset="0"/>
                          </a:rPr>
                        </m:ctrlPr>
                      </m:dPr>
                      <m:e>
                        <m:r>
                          <a:rPr lang="en-US" sz="4000" b="1" i="1" smtClean="0">
                            <a:latin typeface="Cambria Math" panose="02040503050406030204" pitchFamily="18" charset="0"/>
                          </a:rPr>
                          <m:t>𝟏</m:t>
                        </m:r>
                        <m:r>
                          <a:rPr lang="en-US" sz="4000" b="1" i="1" smtClean="0">
                            <a:latin typeface="Cambria Math" panose="02040503050406030204" pitchFamily="18" charset="0"/>
                          </a:rPr>
                          <m:t>−</m:t>
                        </m:r>
                        <m:r>
                          <a:rPr lang="el-GR" sz="4000" b="1" i="1" smtClean="0">
                            <a:latin typeface="Cambria Math" panose="02040503050406030204" pitchFamily="18" charset="0"/>
                            <a:ea typeface="Cambria Math" panose="02040503050406030204" pitchFamily="18" charset="0"/>
                          </a:rPr>
                          <m:t>𝜱</m:t>
                        </m:r>
                      </m:e>
                    </m:d>
                  </m:oMath>
                </a14:m>
                <a:endParaRPr lang="en-US" sz="4000" b="1" dirty="0"/>
              </a:p>
              <a:p>
                <a:endParaRPr lang="en-US" dirty="0"/>
              </a:p>
              <a:p>
                <a:r>
                  <a:rPr lang="en-US" sz="2400" b="1" dirty="0">
                    <a:solidFill>
                      <a:srgbClr val="FF0000"/>
                    </a:solidFill>
                  </a:rPr>
                  <a:t>Third Law,  </a:t>
                </a:r>
                <a:r>
                  <a:rPr lang="en-US" sz="2800" b="1" dirty="0">
                    <a:solidFill>
                      <a:srgbClr val="FF0000"/>
                    </a:solidFill>
                  </a:rPr>
                  <a:t>if</a:t>
                </a:r>
                <a:r>
                  <a:rPr lang="en-US" sz="2400" b="1" dirty="0">
                    <a:solidFill>
                      <a:srgbClr val="FF0000"/>
                    </a:solidFill>
                  </a:rPr>
                  <a:t>  </a:t>
                </a:r>
                <a14:m>
                  <m:oMath xmlns:m="http://schemas.openxmlformats.org/officeDocument/2006/math">
                    <m:f>
                      <m:fPr>
                        <m:ctrlPr>
                          <a:rPr lang="en-US" sz="2400" b="1" i="1" smtClean="0">
                            <a:solidFill>
                              <a:srgbClr val="FF0000"/>
                            </a:solidFill>
                            <a:latin typeface="Cambria Math" panose="02040503050406030204" pitchFamily="18" charset="0"/>
                          </a:rPr>
                        </m:ctrlPr>
                      </m:fPr>
                      <m:num>
                        <m:r>
                          <a:rPr lang="en-US" sz="2400" b="1" i="1" smtClean="0">
                            <a:solidFill>
                              <a:srgbClr val="FF0000"/>
                            </a:solidFill>
                            <a:latin typeface="Cambria Math" panose="02040503050406030204" pitchFamily="18" charset="0"/>
                          </a:rPr>
                          <m:t>𝒅</m:t>
                        </m:r>
                        <m:r>
                          <a:rPr lang="en-US" sz="2400" b="1" i="1" smtClean="0">
                            <a:solidFill>
                              <a:srgbClr val="FF0000"/>
                            </a:solidFill>
                            <a:latin typeface="Cambria Math" panose="02040503050406030204" pitchFamily="18" charset="0"/>
                            <a:ea typeface="Cambria Math" panose="02040503050406030204" pitchFamily="18" charset="0"/>
                          </a:rPr>
                          <m:t>𝚽</m:t>
                        </m:r>
                      </m:num>
                      <m:den>
                        <m:r>
                          <a:rPr lang="en-US" sz="2400" b="1" i="1" smtClean="0">
                            <a:solidFill>
                              <a:srgbClr val="FF0000"/>
                            </a:solidFill>
                            <a:latin typeface="Cambria Math" panose="02040503050406030204" pitchFamily="18" charset="0"/>
                          </a:rPr>
                          <m:t>𝒅𝒖</m:t>
                        </m:r>
                      </m:den>
                    </m:f>
                    <m:r>
                      <a:rPr lang="en-US" sz="2400" b="1" i="1" smtClean="0">
                        <a:solidFill>
                          <a:srgbClr val="FF0000"/>
                        </a:solidFill>
                        <a:latin typeface="Cambria Math" panose="02040503050406030204" pitchFamily="18" charset="0"/>
                      </a:rPr>
                      <m:t> </m:t>
                    </m:r>
                  </m:oMath>
                </a14:m>
                <a:r>
                  <a:rPr lang="en-US" sz="2400" b="1" dirty="0">
                    <a:solidFill>
                      <a:srgbClr val="FF0000"/>
                    </a:solidFill>
                  </a:rPr>
                  <a:t>is negligible as </a:t>
                </a:r>
                <a14:m>
                  <m:oMath xmlns:m="http://schemas.openxmlformats.org/officeDocument/2006/math">
                    <m:r>
                      <a:rPr lang="en-US" sz="2400" b="1" i="1" smtClean="0">
                        <a:solidFill>
                          <a:srgbClr val="FF0000"/>
                        </a:solidFill>
                        <a:latin typeface="Cambria Math" panose="02040503050406030204" pitchFamily="18" charset="0"/>
                      </a:rPr>
                      <m:t>𝒅𝒖</m:t>
                    </m:r>
                  </m:oMath>
                </a14:m>
                <a:r>
                  <a:rPr lang="en-US" sz="2400" b="1" dirty="0">
                    <a:solidFill>
                      <a:srgbClr val="FF0000"/>
                    </a:solidFill>
                  </a:rPr>
                  <a:t> gets smaller in limit</a:t>
                </a:r>
              </a:p>
              <a:p>
                <a:endParaRPr lang="en-US" dirty="0"/>
              </a:p>
              <a:p>
                <a14:m>
                  <m:oMath xmlns:m="http://schemas.openxmlformats.org/officeDocument/2006/math">
                    <m:r>
                      <a:rPr lang="en-US" sz="4000" b="1" i="1" smtClean="0">
                        <a:latin typeface="Cambria Math" panose="02040503050406030204" pitchFamily="18" charset="0"/>
                      </a:rPr>
                      <m:t>𝑭</m:t>
                    </m:r>
                    <m:r>
                      <a:rPr lang="en-US" sz="4000" b="1" i="1">
                        <a:latin typeface="Cambria Math" panose="02040503050406030204" pitchFamily="18" charset="0"/>
                      </a:rPr>
                      <m:t>=</m:t>
                    </m:r>
                    <m:r>
                      <a:rPr lang="en-US" sz="4000" b="1" i="1" smtClean="0">
                        <a:latin typeface="Cambria Math" panose="02040503050406030204" pitchFamily="18" charset="0"/>
                      </a:rPr>
                      <m:t>𝒌</m:t>
                    </m:r>
                    <m:r>
                      <a:rPr lang="en-US" sz="4000" b="1" i="1" smtClean="0">
                        <a:latin typeface="Cambria Math" panose="02040503050406030204" pitchFamily="18" charset="0"/>
                      </a:rPr>
                      <m:t> </m:t>
                    </m:r>
                    <m:d>
                      <m:dPr>
                        <m:ctrlPr>
                          <a:rPr lang="en-US" sz="4000" b="1" i="1" smtClean="0">
                            <a:latin typeface="Cambria Math" panose="02040503050406030204" pitchFamily="18" charset="0"/>
                          </a:rPr>
                        </m:ctrlPr>
                      </m:dPr>
                      <m:e>
                        <m:r>
                          <a:rPr lang="en-US" sz="4000" b="1" i="1" smtClean="0">
                            <a:latin typeface="Cambria Math" panose="02040503050406030204" pitchFamily="18" charset="0"/>
                          </a:rPr>
                          <m:t>𝟏</m:t>
                        </m:r>
                        <m:r>
                          <a:rPr lang="en-US" sz="4000" b="1" i="1" smtClean="0">
                            <a:latin typeface="Cambria Math" panose="02040503050406030204" pitchFamily="18" charset="0"/>
                          </a:rPr>
                          <m:t>−</m:t>
                        </m:r>
                        <m:r>
                          <a:rPr lang="en-US" sz="4000" b="1" i="1" smtClean="0">
                            <a:latin typeface="Cambria Math" panose="02040503050406030204" pitchFamily="18" charset="0"/>
                            <a:ea typeface="Cambria Math" panose="02040503050406030204" pitchFamily="18" charset="0"/>
                          </a:rPr>
                          <m:t>𝚽</m:t>
                        </m:r>
                      </m:e>
                    </m:d>
                    <m:r>
                      <a:rPr lang="en-US" sz="4000" b="1" i="1" smtClean="0">
                        <a:latin typeface="Cambria Math" panose="02040503050406030204" pitchFamily="18" charset="0"/>
                      </a:rPr>
                      <m:t>𝒖</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25196" y="2320111"/>
                <a:ext cx="8490204" cy="3813382"/>
              </a:xfrm>
              <a:blipFill>
                <a:blip r:embed="rId2"/>
                <a:stretch>
                  <a:fillRect l="-1292" t="-480" r="-72"/>
                </a:stretch>
              </a:blipFill>
            </p:spPr>
            <p:txBody>
              <a:bodyPr/>
              <a:lstStyle/>
              <a:p>
                <a:r>
                  <a:rPr lang="en-US">
                    <a:noFill/>
                  </a:rPr>
                  <a:t> </a:t>
                </a:r>
              </a:p>
            </p:txBody>
          </p:sp>
        </mc:Fallback>
      </mc:AlternateContent>
    </p:spTree>
    <p:extLst>
      <p:ext uri="{BB962C8B-B14F-4D97-AF65-F5344CB8AC3E}">
        <p14:creationId xmlns:p14="http://schemas.microsoft.com/office/powerpoint/2010/main" val="1840187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1605"/>
            <a:ext cx="9568869" cy="1143000"/>
          </a:xfrm>
        </p:spPr>
        <p:txBody>
          <a:bodyPr>
            <a:normAutofit/>
          </a:bodyPr>
          <a:lstStyle/>
          <a:p>
            <a:r>
              <a:rPr lang="en-US" sz="2400" b="1" i="1" dirty="0">
                <a:solidFill>
                  <a:srgbClr val="C00000"/>
                </a:solidFill>
              </a:rPr>
              <a:t>Laws of Unified Mechanics vs. Newtonian Mechanics</a:t>
            </a:r>
            <a:endParaRPr lang="en-US" sz="2400" b="1" i="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33401" y="1600200"/>
                <a:ext cx="8382000" cy="5029200"/>
              </a:xfrm>
            </p:spPr>
            <p:txBody>
              <a:bodyPr>
                <a:normAutofit fontScale="32500" lnSpcReduction="20000"/>
              </a:bodyPr>
              <a:lstStyle/>
              <a:p>
                <a:r>
                  <a:rPr lang="en-US" sz="6000" b="1" dirty="0">
                    <a:solidFill>
                      <a:srgbClr val="00B050"/>
                    </a:solidFill>
                  </a:rPr>
                  <a:t>Newtonian Mechanics Theory, 1678 &amp; 1687 </a:t>
                </a:r>
              </a:p>
              <a:p>
                <a:r>
                  <a:rPr lang="en-US" sz="4500" b="1" i="1" dirty="0">
                    <a:solidFill>
                      <a:srgbClr val="FF0000"/>
                    </a:solidFill>
                  </a:rPr>
                  <a:t>Displacement u is the only nodal unknown</a:t>
                </a:r>
              </a:p>
              <a:p>
                <a:r>
                  <a:rPr lang="en-US" sz="4500" b="1" i="1" dirty="0"/>
                  <a:t>“</a:t>
                </a:r>
                <a14:m>
                  <m:oMath xmlns:m="http://schemas.openxmlformats.org/officeDocument/2006/math">
                    <m:f>
                      <m:fPr>
                        <m:ctrlPr>
                          <a:rPr lang="en-US" sz="7400" b="1" i="1" smtClean="0">
                            <a:latin typeface="Cambria Math" panose="02040503050406030204" pitchFamily="18" charset="0"/>
                          </a:rPr>
                        </m:ctrlPr>
                      </m:fPr>
                      <m:num>
                        <m:r>
                          <a:rPr lang="en-US" sz="7400" b="1" i="1" smtClean="0">
                            <a:latin typeface="Cambria Math" panose="02040503050406030204" pitchFamily="18" charset="0"/>
                          </a:rPr>
                          <m:t>𝒅𝒗</m:t>
                        </m:r>
                      </m:num>
                      <m:den>
                        <m:r>
                          <a:rPr lang="en-US" sz="7400" b="1" i="1" smtClean="0">
                            <a:latin typeface="Cambria Math" panose="02040503050406030204" pitchFamily="18" charset="0"/>
                          </a:rPr>
                          <m:t>𝒅𝒕</m:t>
                        </m:r>
                      </m:den>
                    </m:f>
                  </m:oMath>
                </a14:m>
                <a:r>
                  <a:rPr lang="en-US" sz="4500" b="1" i="1" dirty="0"/>
                  <a:t>” &amp; “</a:t>
                </a:r>
                <a14:m>
                  <m:oMath xmlns:m="http://schemas.openxmlformats.org/officeDocument/2006/math">
                    <m:r>
                      <a:rPr lang="en-US" sz="4800" b="1" i="1">
                        <a:latin typeface="Cambria Math" panose="02040503050406030204" pitchFamily="18" charset="0"/>
                      </a:rPr>
                      <m:t>𝒌</m:t>
                    </m:r>
                  </m:oMath>
                </a14:m>
                <a:r>
                  <a:rPr lang="en-US" sz="4500" b="1" i="1" dirty="0"/>
                  <a:t>” don’t change over time</a:t>
                </a:r>
              </a:p>
              <a:p>
                <a:endParaRPr lang="en-US" sz="2900" b="1" i="1" dirty="0">
                  <a:latin typeface="Cambria Math" panose="02040503050406030204" pitchFamily="18" charset="0"/>
                </a:endParaRPr>
              </a:p>
              <a:p>
                <a14:m>
                  <m:oMath xmlns:m="http://schemas.openxmlformats.org/officeDocument/2006/math">
                    <m:r>
                      <a:rPr lang="en-US" sz="7000" b="1" i="1">
                        <a:latin typeface="Cambria Math" panose="02040503050406030204" pitchFamily="18" charset="0"/>
                      </a:rPr>
                      <m:t>𝑭</m:t>
                    </m:r>
                    <m:r>
                      <a:rPr lang="en-US" sz="7000" b="1" i="1">
                        <a:latin typeface="Cambria Math" panose="02040503050406030204" pitchFamily="18" charset="0"/>
                      </a:rPr>
                      <m:t>=</m:t>
                    </m:r>
                    <m:r>
                      <a:rPr lang="en-US" sz="7000" b="1" i="1">
                        <a:latin typeface="Cambria Math" panose="02040503050406030204" pitchFamily="18" charset="0"/>
                      </a:rPr>
                      <m:t>𝒎</m:t>
                    </m:r>
                    <m:r>
                      <a:rPr lang="en-US" sz="7000" b="1" i="1" smtClean="0">
                        <a:latin typeface="Cambria Math" panose="02040503050406030204" pitchFamily="18" charset="0"/>
                      </a:rPr>
                      <m:t> </m:t>
                    </m:r>
                    <m:f>
                      <m:fPr>
                        <m:ctrlPr>
                          <a:rPr lang="en-US" sz="7000" b="1" i="1" smtClean="0">
                            <a:latin typeface="Cambria Math" panose="02040503050406030204" pitchFamily="18" charset="0"/>
                          </a:rPr>
                        </m:ctrlPr>
                      </m:fPr>
                      <m:num>
                        <m:r>
                          <a:rPr lang="en-US" sz="7000" b="1" i="1" smtClean="0">
                            <a:latin typeface="Cambria Math" panose="02040503050406030204" pitchFamily="18" charset="0"/>
                          </a:rPr>
                          <m:t>𝒅𝒗</m:t>
                        </m:r>
                      </m:num>
                      <m:den>
                        <m:r>
                          <a:rPr lang="en-US" sz="7000" b="1" i="1" smtClean="0">
                            <a:latin typeface="Cambria Math" panose="02040503050406030204" pitchFamily="18" charset="0"/>
                          </a:rPr>
                          <m:t>𝒅𝒕</m:t>
                        </m:r>
                      </m:den>
                    </m:f>
                    <m:r>
                      <a:rPr lang="en-US" sz="7000" b="1" i="1">
                        <a:latin typeface="Cambria Math" panose="02040503050406030204" pitchFamily="18" charset="0"/>
                      </a:rPr>
                      <m:t>    </m:t>
                    </m:r>
                    <m:r>
                      <a:rPr lang="en-US" sz="7000" b="1" i="1">
                        <a:latin typeface="Cambria Math" panose="02040503050406030204" pitchFamily="18" charset="0"/>
                      </a:rPr>
                      <m:t>𝒂𝒏𝒅</m:t>
                    </m:r>
                    <m:r>
                      <a:rPr lang="en-US" sz="7000" b="1" i="1">
                        <a:latin typeface="Cambria Math" panose="02040503050406030204" pitchFamily="18" charset="0"/>
                      </a:rPr>
                      <m:t>    </m:t>
                    </m:r>
                    <m:r>
                      <a:rPr lang="en-US" sz="7000" b="1" i="1">
                        <a:latin typeface="Cambria Math" panose="02040503050406030204" pitchFamily="18" charset="0"/>
                      </a:rPr>
                      <m:t>𝑭</m:t>
                    </m:r>
                    <m:r>
                      <a:rPr lang="en-US" sz="7000" b="1" i="1">
                        <a:latin typeface="Cambria Math" panose="02040503050406030204" pitchFamily="18" charset="0"/>
                      </a:rPr>
                      <m:t>=</m:t>
                    </m:r>
                    <m:r>
                      <a:rPr lang="en-US" sz="7000" b="1" i="1">
                        <a:latin typeface="Cambria Math" panose="02040503050406030204" pitchFamily="18" charset="0"/>
                      </a:rPr>
                      <m:t>𝒌</m:t>
                    </m:r>
                    <m:r>
                      <a:rPr lang="en-US" sz="7000" b="1" i="1" smtClean="0">
                        <a:latin typeface="Cambria Math" panose="02040503050406030204" pitchFamily="18" charset="0"/>
                      </a:rPr>
                      <m:t> </m:t>
                    </m:r>
                    <m:r>
                      <a:rPr lang="en-US" sz="7000" b="1" i="1">
                        <a:latin typeface="Cambria Math" panose="02040503050406030204" pitchFamily="18" charset="0"/>
                      </a:rPr>
                      <m:t>𝒖</m:t>
                    </m:r>
                  </m:oMath>
                </a14:m>
                <a:endParaRPr lang="en-US" sz="7000" b="1" dirty="0"/>
              </a:p>
              <a:p>
                <a:endParaRPr lang="en-US" sz="2400" b="1" dirty="0"/>
              </a:p>
              <a:p>
                <a:r>
                  <a:rPr lang="en-US" sz="5900" b="1" dirty="0">
                    <a:solidFill>
                      <a:srgbClr val="00B050"/>
                    </a:solidFill>
                  </a:rPr>
                  <a:t>Unified Mechanics Theory, 1997</a:t>
                </a:r>
              </a:p>
              <a:p>
                <a:r>
                  <a:rPr lang="en-US" sz="4500" b="1" dirty="0"/>
                  <a:t>Displacement </a:t>
                </a:r>
                <a14:m>
                  <m:oMath xmlns:m="http://schemas.openxmlformats.org/officeDocument/2006/math">
                    <m:r>
                      <a:rPr lang="en-US" sz="4800" b="1" i="1">
                        <a:latin typeface="Cambria Math" panose="02040503050406030204" pitchFamily="18" charset="0"/>
                      </a:rPr>
                      <m:t>𝒖</m:t>
                    </m:r>
                  </m:oMath>
                </a14:m>
                <a:r>
                  <a:rPr lang="en-US" sz="4500" b="1" dirty="0">
                    <a:solidFill>
                      <a:srgbClr val="C00000"/>
                    </a:solidFill>
                  </a:rPr>
                  <a:t>, </a:t>
                </a:r>
                <a:r>
                  <a:rPr lang="en-US" sz="4500" b="1" i="1" u="sng" dirty="0">
                    <a:solidFill>
                      <a:srgbClr val="C00000"/>
                    </a:solidFill>
                  </a:rPr>
                  <a:t>and </a:t>
                </a:r>
                <a14:m>
                  <m:oMath xmlns:m="http://schemas.openxmlformats.org/officeDocument/2006/math">
                    <m:acc>
                      <m:accPr>
                        <m:chr m:val="̇"/>
                        <m:ctrlPr>
                          <a:rPr lang="en-US" sz="4500" b="1" i="1" u="sng" smtClean="0">
                            <a:solidFill>
                              <a:srgbClr val="C00000"/>
                            </a:solidFill>
                            <a:latin typeface="Cambria Math" panose="02040503050406030204" pitchFamily="18" charset="0"/>
                          </a:rPr>
                        </m:ctrlPr>
                      </m:accPr>
                      <m:e>
                        <m:r>
                          <a:rPr lang="en-US" sz="4500" b="1" i="1" u="sng" smtClean="0">
                            <a:solidFill>
                              <a:srgbClr val="C00000"/>
                            </a:solidFill>
                            <a:latin typeface="Cambria Math" panose="02040503050406030204" pitchFamily="18" charset="0"/>
                            <a:ea typeface="Cambria Math" panose="02040503050406030204" pitchFamily="18" charset="0"/>
                          </a:rPr>
                          <m:t>𝜸</m:t>
                        </m:r>
                      </m:e>
                    </m:acc>
                    <m:r>
                      <a:rPr lang="en-US" sz="4500" b="1" i="1" u="sng" smtClean="0">
                        <a:solidFill>
                          <a:srgbClr val="C00000"/>
                        </a:solidFill>
                        <a:latin typeface="Cambria Math" panose="02040503050406030204" pitchFamily="18" charset="0"/>
                        <a:ea typeface="Cambria Math" panose="02040503050406030204" pitchFamily="18" charset="0"/>
                      </a:rPr>
                      <m:t> </m:t>
                    </m:r>
                  </m:oMath>
                </a14:m>
                <a:r>
                  <a:rPr lang="en-US" sz="4500" b="1" i="1" u="sng" dirty="0">
                    <a:solidFill>
                      <a:srgbClr val="C00000"/>
                    </a:solidFill>
                  </a:rPr>
                  <a:t>Entropy generation rate are </a:t>
                </a:r>
              </a:p>
              <a:p>
                <a:r>
                  <a:rPr lang="en-US" sz="4500" b="1" i="1" u="sng" dirty="0">
                    <a:solidFill>
                      <a:srgbClr val="C00000"/>
                    </a:solidFill>
                  </a:rPr>
                  <a:t>nodal unknowns.</a:t>
                </a:r>
              </a:p>
              <a:p>
                <a:r>
                  <a:rPr lang="en-US" sz="4500" b="1" dirty="0">
                    <a:solidFill>
                      <a:srgbClr val="002060"/>
                    </a:solidFill>
                  </a:rPr>
                  <a:t>Stiffness “k”, acceleration “a” change continuously. </a:t>
                </a:r>
              </a:p>
              <a:p>
                <a:r>
                  <a:rPr lang="en-US" sz="5000" b="1" i="1" dirty="0">
                    <a:solidFill>
                      <a:srgbClr val="FF0000"/>
                    </a:solidFill>
                    <a:latin typeface="Cambria Math" panose="02040503050406030204" pitchFamily="18" charset="0"/>
                  </a:rPr>
                  <a:t>Laws</a:t>
                </a:r>
              </a:p>
              <a:p>
                <a14:m>
                  <m:oMath xmlns:m="http://schemas.openxmlformats.org/officeDocument/2006/math">
                    <m:r>
                      <a:rPr lang="en-US" sz="6700" b="1" i="1">
                        <a:latin typeface="Cambria Math" panose="02040503050406030204" pitchFamily="18" charset="0"/>
                      </a:rPr>
                      <m:t>𝑭</m:t>
                    </m:r>
                    <m:r>
                      <a:rPr lang="en-US" sz="6700" b="1" i="1">
                        <a:latin typeface="Cambria Math" panose="02040503050406030204" pitchFamily="18" charset="0"/>
                      </a:rPr>
                      <m:t>=</m:t>
                    </m:r>
                    <m:r>
                      <a:rPr lang="en-US" sz="6700" b="1" i="1">
                        <a:latin typeface="Cambria Math" panose="02040503050406030204" pitchFamily="18" charset="0"/>
                      </a:rPr>
                      <m:t>𝒎</m:t>
                    </m:r>
                    <m:r>
                      <a:rPr lang="en-US" sz="6700" b="1" i="1">
                        <a:latin typeface="Cambria Math" panose="02040503050406030204" pitchFamily="18" charset="0"/>
                      </a:rPr>
                      <m:t> </m:t>
                    </m:r>
                    <m:f>
                      <m:fPr>
                        <m:ctrlPr>
                          <a:rPr lang="en-US" sz="6700" b="1" i="1" smtClean="0">
                            <a:latin typeface="Cambria Math" panose="02040503050406030204" pitchFamily="18" charset="0"/>
                          </a:rPr>
                        </m:ctrlPr>
                      </m:fPr>
                      <m:num>
                        <m:r>
                          <a:rPr lang="en-US" sz="6700" b="1" i="1" smtClean="0">
                            <a:latin typeface="Cambria Math" panose="02040503050406030204" pitchFamily="18" charset="0"/>
                          </a:rPr>
                          <m:t>𝒅</m:t>
                        </m:r>
                        <m:r>
                          <a:rPr lang="en-US" sz="6700" b="1" i="1" smtClean="0">
                            <a:latin typeface="Cambria Math" panose="02040503050406030204" pitchFamily="18" charset="0"/>
                          </a:rPr>
                          <m:t>[</m:t>
                        </m:r>
                        <m:r>
                          <a:rPr lang="en-US" sz="6700" b="1" i="1" smtClean="0">
                            <a:latin typeface="Cambria Math" panose="02040503050406030204" pitchFamily="18" charset="0"/>
                          </a:rPr>
                          <m:t>𝒗</m:t>
                        </m:r>
                        <m:d>
                          <m:dPr>
                            <m:ctrlPr>
                              <a:rPr lang="en-US" sz="6700" b="1" i="1">
                                <a:latin typeface="Cambria Math" panose="02040503050406030204" pitchFamily="18" charset="0"/>
                              </a:rPr>
                            </m:ctrlPr>
                          </m:dPr>
                          <m:e>
                            <m:r>
                              <a:rPr lang="en-US" sz="6700" b="1" i="1">
                                <a:latin typeface="Cambria Math" panose="02040503050406030204" pitchFamily="18" charset="0"/>
                              </a:rPr>
                              <m:t>𝟏</m:t>
                            </m:r>
                            <m:r>
                              <a:rPr lang="en-US" sz="6700" b="1" i="1">
                                <a:latin typeface="Cambria Math" panose="02040503050406030204" pitchFamily="18" charset="0"/>
                              </a:rPr>
                              <m:t>−</m:t>
                            </m:r>
                            <m:r>
                              <a:rPr lang="en-US" sz="6700" b="1" i="1">
                                <a:latin typeface="Cambria Math" panose="02040503050406030204" pitchFamily="18" charset="0"/>
                              </a:rPr>
                              <m:t>𝜱</m:t>
                            </m:r>
                          </m:e>
                        </m:d>
                        <m:r>
                          <a:rPr lang="en-US" sz="6700" b="1" i="1" smtClean="0">
                            <a:latin typeface="Cambria Math" panose="02040503050406030204" pitchFamily="18" charset="0"/>
                          </a:rPr>
                          <m:t>]</m:t>
                        </m:r>
                      </m:num>
                      <m:den>
                        <m:r>
                          <a:rPr lang="en-US" sz="6700" b="1" i="1" smtClean="0">
                            <a:latin typeface="Cambria Math" panose="02040503050406030204" pitchFamily="18" charset="0"/>
                          </a:rPr>
                          <m:t>𝒅𝒕</m:t>
                        </m:r>
                      </m:den>
                    </m:f>
                    <m:r>
                      <a:rPr lang="en-US" sz="6700" b="1" i="1">
                        <a:latin typeface="Cambria Math" panose="02040503050406030204" pitchFamily="18" charset="0"/>
                      </a:rPr>
                      <m:t>  </m:t>
                    </m:r>
                    <m:r>
                      <a:rPr lang="en-US" sz="6700" b="1" i="1">
                        <a:latin typeface="Cambria Math" panose="02040503050406030204" pitchFamily="18" charset="0"/>
                      </a:rPr>
                      <m:t>𝒂𝒏𝒅</m:t>
                    </m:r>
                    <m:r>
                      <a:rPr lang="en-US" sz="6700" b="1" i="1">
                        <a:latin typeface="Cambria Math" panose="02040503050406030204" pitchFamily="18" charset="0"/>
                      </a:rPr>
                      <m:t>  </m:t>
                    </m:r>
                    <m:r>
                      <a:rPr lang="en-US" sz="6700" b="1" i="1">
                        <a:latin typeface="Cambria Math" panose="02040503050406030204" pitchFamily="18" charset="0"/>
                      </a:rPr>
                      <m:t>𝑭</m:t>
                    </m:r>
                    <m:r>
                      <a:rPr lang="en-US" sz="6700" b="1" i="1">
                        <a:latin typeface="Cambria Math" panose="02040503050406030204" pitchFamily="18" charset="0"/>
                      </a:rPr>
                      <m:t>=</m:t>
                    </m:r>
                    <m:d>
                      <m:dPr>
                        <m:begChr m:val="["/>
                        <m:endChr m:val="]"/>
                        <m:ctrlPr>
                          <a:rPr lang="en-US" sz="6700" b="1" i="1" smtClean="0">
                            <a:latin typeface="Cambria Math" panose="02040503050406030204" pitchFamily="18" charset="0"/>
                          </a:rPr>
                        </m:ctrlPr>
                      </m:dPr>
                      <m:e>
                        <m:r>
                          <a:rPr lang="en-US" sz="6700" b="1" i="1">
                            <a:latin typeface="Cambria Math" panose="02040503050406030204" pitchFamily="18" charset="0"/>
                          </a:rPr>
                          <m:t>𝒌</m:t>
                        </m:r>
                        <m:r>
                          <a:rPr lang="en-US" sz="6700" b="1" i="1">
                            <a:latin typeface="Cambria Math" panose="02040503050406030204" pitchFamily="18" charset="0"/>
                          </a:rPr>
                          <m:t> (</m:t>
                        </m:r>
                        <m:r>
                          <a:rPr lang="en-US" sz="6700" b="1" i="1">
                            <a:latin typeface="Cambria Math" panose="02040503050406030204" pitchFamily="18" charset="0"/>
                          </a:rPr>
                          <m:t>𝟏</m:t>
                        </m:r>
                        <m:r>
                          <a:rPr lang="en-US" sz="6700" b="1" i="1">
                            <a:latin typeface="Cambria Math" panose="02040503050406030204" pitchFamily="18" charset="0"/>
                          </a:rPr>
                          <m:t>−</m:t>
                        </m:r>
                        <m:r>
                          <a:rPr lang="en-US" sz="6700" b="1" i="1">
                            <a:latin typeface="Cambria Math" panose="02040503050406030204" pitchFamily="18" charset="0"/>
                          </a:rPr>
                          <m:t>𝜱</m:t>
                        </m:r>
                        <m:r>
                          <a:rPr lang="en-US" sz="6700" b="1" i="1">
                            <a:latin typeface="Cambria Math" panose="02040503050406030204" pitchFamily="18" charset="0"/>
                          </a:rPr>
                          <m:t>)</m:t>
                        </m:r>
                        <m:r>
                          <m:rPr>
                            <m:nor/>
                          </m:rPr>
                          <a:rPr lang="en-US" sz="6700" b="1" dirty="0"/>
                          <m:t> </m:t>
                        </m:r>
                      </m:e>
                    </m:d>
                    <m:r>
                      <a:rPr lang="en-US" sz="6700" b="1" i="1" smtClean="0">
                        <a:latin typeface="Cambria Math" panose="02040503050406030204" pitchFamily="18" charset="0"/>
                      </a:rPr>
                      <m:t>𝒖</m:t>
                    </m:r>
                  </m:oMath>
                </a14:m>
                <a:r>
                  <a:rPr lang="en-US" sz="2800" b="1" dirty="0"/>
                  <a:t> </a:t>
                </a:r>
              </a:p>
              <a:p>
                <a:endParaRPr lang="en-US" sz="2400" b="1" dirty="0">
                  <a:solidFill>
                    <a:srgbClr val="FF0000"/>
                  </a:solidFill>
                </a:endParaRPr>
              </a:p>
              <a:p>
                <a:r>
                  <a:rPr lang="en-US" sz="4500" b="1" i="1" u="sng" dirty="0">
                    <a:solidFill>
                      <a:srgbClr val="FF0000"/>
                    </a:solidFill>
                  </a:rPr>
                  <a:t>no need for curve fitting an empirical potential/degradation</a:t>
                </a:r>
              </a:p>
              <a:p>
                <a:r>
                  <a:rPr lang="en-US" sz="4500" b="1" i="1" u="sng" dirty="0">
                    <a:solidFill>
                      <a:srgbClr val="FF0000"/>
                    </a:solidFill>
                  </a:rPr>
                  <a:t>evolution function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33401" y="1600200"/>
                <a:ext cx="8382000" cy="5029200"/>
              </a:xfrm>
              <a:blipFill>
                <a:blip r:embed="rId2"/>
                <a:stretch>
                  <a:fillRect l="-655" t="-2424"/>
                </a:stretch>
              </a:blipFill>
            </p:spPr>
            <p:txBody>
              <a:bodyPr/>
              <a:lstStyle/>
              <a:p>
                <a:r>
                  <a:rPr lang="en-US">
                    <a:noFill/>
                  </a:rPr>
                  <a:t> </a:t>
                </a:r>
              </a:p>
            </p:txBody>
          </p:sp>
        </mc:Fallback>
      </mc:AlternateContent>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7600" y="1828800"/>
            <a:ext cx="1106055" cy="2315803"/>
          </a:xfrm>
          <a:prstGeom prst="rect">
            <a:avLst/>
          </a:prstGeom>
        </p:spPr>
      </p:pic>
      <p:sp>
        <p:nvSpPr>
          <p:cNvPr id="7" name="TextBox 6"/>
          <p:cNvSpPr txBox="1"/>
          <p:nvPr/>
        </p:nvSpPr>
        <p:spPr>
          <a:xfrm>
            <a:off x="3962400" y="4724400"/>
            <a:ext cx="184731" cy="369332"/>
          </a:xfrm>
          <a:prstGeom prst="rect">
            <a:avLst/>
          </a:prstGeom>
          <a:noFill/>
        </p:spPr>
        <p:txBody>
          <a:bodyPr wrap="none" rtlCol="0">
            <a:spAutoFit/>
          </a:bodyPr>
          <a:lstStyle/>
          <a:p>
            <a:endParaRPr lang="en-US" dirty="0"/>
          </a:p>
        </p:txBody>
      </p:sp>
      <p:cxnSp>
        <p:nvCxnSpPr>
          <p:cNvPr id="9" name="Straight Connector 8"/>
          <p:cNvCxnSpPr/>
          <p:nvPr/>
        </p:nvCxnSpPr>
        <p:spPr>
          <a:xfrm>
            <a:off x="7924800" y="4495800"/>
            <a:ext cx="648855" cy="0"/>
          </a:xfrm>
          <a:prstGeom prst="line">
            <a:avLst/>
          </a:prstGeom>
        </p:spPr>
        <p:style>
          <a:lnRef idx="3">
            <a:schemeClr val="accent6"/>
          </a:lnRef>
          <a:fillRef idx="0">
            <a:schemeClr val="accent6"/>
          </a:fillRef>
          <a:effectRef idx="2">
            <a:schemeClr val="accent6"/>
          </a:effectRef>
          <a:fontRef idx="minor">
            <a:schemeClr val="tx1"/>
          </a:fontRef>
        </p:style>
      </p:cxnSp>
      <p:sp>
        <p:nvSpPr>
          <p:cNvPr id="10" name="Oval 9"/>
          <p:cNvSpPr/>
          <p:nvPr/>
        </p:nvSpPr>
        <p:spPr>
          <a:xfrm>
            <a:off x="8153400" y="5562600"/>
            <a:ext cx="1524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p:cNvCxnSpPr/>
          <p:nvPr/>
        </p:nvCxnSpPr>
        <p:spPr>
          <a:xfrm>
            <a:off x="8229600" y="5791200"/>
            <a:ext cx="0" cy="30480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mc:AlternateContent xmlns:mc="http://schemas.openxmlformats.org/markup-compatibility/2006" xmlns:a14="http://schemas.microsoft.com/office/drawing/2010/main">
        <mc:Choice Requires="a14">
          <p:sp>
            <p:nvSpPr>
              <p:cNvPr id="13" name="TextBox 12"/>
              <p:cNvSpPr txBox="1"/>
              <p:nvPr/>
            </p:nvSpPr>
            <p:spPr>
              <a:xfrm>
                <a:off x="8305801" y="5377934"/>
                <a:ext cx="685800" cy="307777"/>
              </a:xfrm>
              <a:prstGeom prst="rect">
                <a:avLst/>
              </a:prstGeom>
              <a:noFill/>
            </p:spPr>
            <p:txBody>
              <a:bodyPr wrap="square" rtlCol="0">
                <a:spAutoFit/>
              </a:bodyPr>
              <a:lstStyle/>
              <a:p>
                <a:r>
                  <a:rPr lang="en-US" sz="1400" b="1" dirty="0">
                    <a:solidFill>
                      <a:srgbClr val="000C10"/>
                    </a:solidFill>
                  </a:rPr>
                  <a:t>U, </a:t>
                </a:r>
                <a14:m>
                  <m:oMath xmlns:m="http://schemas.openxmlformats.org/officeDocument/2006/math">
                    <m:acc>
                      <m:accPr>
                        <m:chr m:val="̇"/>
                        <m:ctrlPr>
                          <a:rPr lang="en-US" sz="1400" b="1" i="1" smtClean="0">
                            <a:solidFill>
                              <a:srgbClr val="000C10"/>
                            </a:solidFill>
                            <a:latin typeface="Cambria Math" panose="02040503050406030204" pitchFamily="18" charset="0"/>
                          </a:rPr>
                        </m:ctrlPr>
                      </m:accPr>
                      <m:e>
                        <m:r>
                          <a:rPr lang="en-US" sz="1400" b="1" i="1" smtClean="0">
                            <a:solidFill>
                              <a:srgbClr val="000C10"/>
                            </a:solidFill>
                            <a:latin typeface="Cambria Math" panose="02040503050406030204" pitchFamily="18" charset="0"/>
                            <a:ea typeface="Cambria Math" panose="02040503050406030204" pitchFamily="18" charset="0"/>
                          </a:rPr>
                          <m:t>𝜸</m:t>
                        </m:r>
                      </m:e>
                    </m:acc>
                  </m:oMath>
                </a14:m>
                <a:r>
                  <a:rPr lang="en-US" sz="1400" b="1" dirty="0">
                    <a:solidFill>
                      <a:srgbClr val="000C10"/>
                    </a:solidFill>
                  </a:rPr>
                  <a:t> </a:t>
                </a:r>
              </a:p>
            </p:txBody>
          </p:sp>
        </mc:Choice>
        <mc:Fallback xmlns="">
          <p:sp>
            <p:nvSpPr>
              <p:cNvPr id="13" name="TextBox 12"/>
              <p:cNvSpPr txBox="1">
                <a:spLocks noRot="1" noChangeAspect="1" noMove="1" noResize="1" noEditPoints="1" noAdjustHandles="1" noChangeArrowheads="1" noChangeShapeType="1" noTextEdit="1"/>
              </p:cNvSpPr>
              <p:nvPr/>
            </p:nvSpPr>
            <p:spPr>
              <a:xfrm>
                <a:off x="8305801" y="5377934"/>
                <a:ext cx="685800" cy="307777"/>
              </a:xfrm>
              <a:prstGeom prst="rect">
                <a:avLst/>
              </a:prstGeom>
              <a:blipFill>
                <a:blip r:embed="rId4"/>
                <a:stretch>
                  <a:fillRect l="-2679" t="-3922" b="-19608"/>
                </a:stretch>
              </a:blipFill>
            </p:spPr>
            <p:txBody>
              <a:bodyPr/>
              <a:lstStyle/>
              <a:p>
                <a:r>
                  <a:rPr lang="en-US">
                    <a:noFill/>
                  </a:rPr>
                  <a:t> </a:t>
                </a:r>
              </a:p>
            </p:txBody>
          </p:sp>
        </mc:Fallback>
      </mc:AlternateContent>
      <p:sp>
        <p:nvSpPr>
          <p:cNvPr id="14" name="Rectangle 13"/>
          <p:cNvSpPr/>
          <p:nvPr/>
        </p:nvSpPr>
        <p:spPr>
          <a:xfrm>
            <a:off x="7848600" y="4343400"/>
            <a:ext cx="800101"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8305800" y="5929806"/>
            <a:ext cx="533401" cy="369332"/>
          </a:xfrm>
          <a:prstGeom prst="rect">
            <a:avLst/>
          </a:prstGeom>
          <a:noFill/>
        </p:spPr>
        <p:txBody>
          <a:bodyPr wrap="square" rtlCol="0">
            <a:spAutoFit/>
          </a:bodyPr>
          <a:lstStyle/>
          <a:p>
            <a:r>
              <a:rPr lang="en-US" dirty="0"/>
              <a:t>P</a:t>
            </a:r>
          </a:p>
        </p:txBody>
      </p:sp>
      <p:cxnSp>
        <p:nvCxnSpPr>
          <p:cNvPr id="8" name="Straight Connector 7"/>
          <p:cNvCxnSpPr>
            <a:stCxn id="14" idx="2"/>
            <a:endCxn id="10" idx="4"/>
          </p:cNvCxnSpPr>
          <p:nvPr/>
        </p:nvCxnSpPr>
        <p:spPr>
          <a:xfrm flipH="1">
            <a:off x="8229600" y="4495800"/>
            <a:ext cx="19051" cy="1143000"/>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294055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196" y="1163905"/>
            <a:ext cx="8718804" cy="868430"/>
          </a:xfrm>
        </p:spPr>
        <p:txBody>
          <a:bodyPr/>
          <a:lstStyle/>
          <a:p>
            <a:r>
              <a:rPr lang="en-US" b="1" dirty="0">
                <a:solidFill>
                  <a:srgbClr val="FF0000"/>
                </a:solidFill>
              </a:rPr>
              <a:t>Coordinates in Unified Mechanics Theory</a:t>
            </a:r>
          </a:p>
        </p:txBody>
      </p:sp>
      <p:sp>
        <p:nvSpPr>
          <p:cNvPr id="3" name="TextBox 2"/>
          <p:cNvSpPr txBox="1"/>
          <p:nvPr/>
        </p:nvSpPr>
        <p:spPr>
          <a:xfrm>
            <a:off x="737007" y="2209804"/>
            <a:ext cx="7912697" cy="4267200"/>
          </a:xfrm>
          <a:prstGeom prst="rect">
            <a:avLst/>
          </a:prstGeom>
          <a:noFill/>
        </p:spPr>
        <p:txBody>
          <a:bodyPr wrap="square" rtlCol="0">
            <a:spAutoFit/>
          </a:bodyPr>
          <a:lstStyle/>
          <a:p>
            <a:endParaRPr lang="en-US" dirty="0"/>
          </a:p>
        </p:txBody>
      </p:sp>
      <p:grpSp>
        <p:nvGrpSpPr>
          <p:cNvPr id="6" name="Group 2"/>
          <p:cNvGrpSpPr>
            <a:grpSpLocks/>
          </p:cNvGrpSpPr>
          <p:nvPr/>
        </p:nvGrpSpPr>
        <p:grpSpPr bwMode="auto">
          <a:xfrm>
            <a:off x="1447806" y="2209804"/>
            <a:ext cx="6516923" cy="4236856"/>
            <a:chOff x="108279593" y="107997268"/>
            <a:chExt cx="4428423" cy="3357330"/>
          </a:xfrm>
        </p:grpSpPr>
        <p:cxnSp>
          <p:nvCxnSpPr>
            <p:cNvPr id="98307" name="AutoShape 3"/>
            <p:cNvCxnSpPr>
              <a:cxnSpLocks noChangeShapeType="1"/>
            </p:cNvCxnSpPr>
            <p:nvPr/>
          </p:nvCxnSpPr>
          <p:spPr bwMode="auto">
            <a:xfrm flipH="1" flipV="1">
              <a:off x="109624671" y="108051709"/>
              <a:ext cx="6058" cy="1814691"/>
            </a:xfrm>
            <a:prstGeom prst="straightConnector1">
              <a:avLst/>
            </a:prstGeom>
            <a:noFill/>
            <a:ln w="25400"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98308" name="AutoShape 4"/>
            <p:cNvCxnSpPr>
              <a:cxnSpLocks noChangeShapeType="1"/>
            </p:cNvCxnSpPr>
            <p:nvPr/>
          </p:nvCxnSpPr>
          <p:spPr bwMode="auto">
            <a:xfrm flipH="1">
              <a:off x="108279593" y="109860351"/>
              <a:ext cx="1345078" cy="1227941"/>
            </a:xfrm>
            <a:prstGeom prst="straightConnector1">
              <a:avLst/>
            </a:prstGeom>
            <a:noFill/>
            <a:ln w="25400"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98309" name="AutoShape 5"/>
            <p:cNvCxnSpPr>
              <a:cxnSpLocks noChangeShapeType="1"/>
            </p:cNvCxnSpPr>
            <p:nvPr/>
          </p:nvCxnSpPr>
          <p:spPr bwMode="auto">
            <a:xfrm>
              <a:off x="109630729" y="109860351"/>
              <a:ext cx="1884321" cy="6049"/>
            </a:xfrm>
            <a:prstGeom prst="straightConnector1">
              <a:avLst/>
            </a:prstGeom>
            <a:noFill/>
            <a:ln w="25400"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98310" name="AutoShape 6"/>
            <p:cNvCxnSpPr>
              <a:cxnSpLocks noChangeShapeType="1"/>
            </p:cNvCxnSpPr>
            <p:nvPr/>
          </p:nvCxnSpPr>
          <p:spPr bwMode="auto">
            <a:xfrm flipH="1">
              <a:off x="109412609" y="109860351"/>
              <a:ext cx="212062" cy="1264235"/>
            </a:xfrm>
            <a:prstGeom prst="straightConnector1">
              <a:avLst/>
            </a:prstGeom>
            <a:noFill/>
            <a:ln w="25400"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cxnSp>
          <p:nvCxnSpPr>
            <p:cNvPr id="98311" name="AutoShape 7"/>
            <p:cNvCxnSpPr>
              <a:cxnSpLocks noChangeShapeType="1"/>
            </p:cNvCxnSpPr>
            <p:nvPr/>
          </p:nvCxnSpPr>
          <p:spPr bwMode="auto">
            <a:xfrm flipV="1">
              <a:off x="109624671" y="108880418"/>
              <a:ext cx="1617728" cy="992031"/>
            </a:xfrm>
            <a:prstGeom prst="straightConnector1">
              <a:avLst/>
            </a:prstGeom>
            <a:noFill/>
            <a:ln w="25400"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cxnSp>
        <p:sp>
          <p:nvSpPr>
            <p:cNvPr id="7" name="Text Box 8"/>
            <p:cNvSpPr txBox="1">
              <a:spLocks noChangeArrowheads="1"/>
            </p:cNvSpPr>
            <p:nvPr/>
          </p:nvSpPr>
          <p:spPr bwMode="auto">
            <a:xfrm>
              <a:off x="109703436" y="107997268"/>
              <a:ext cx="266592" cy="338742"/>
            </a:xfrm>
            <a:prstGeom prst="rect">
              <a:avLst/>
            </a:prstGeom>
            <a:noFill/>
            <a:ln>
              <a:noFill/>
            </a:ln>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2400" b="0" i="0" u="none" strike="noStrike" cap="none" normalizeH="0" baseline="0" dirty="0">
                  <a:ln>
                    <a:noFill/>
                  </a:ln>
                  <a:solidFill>
                    <a:srgbClr val="000000"/>
                  </a:solidFill>
                  <a:effectLst/>
                  <a:latin typeface="Times New Roman" panose="02020603050405020304" pitchFamily="18" charset="0"/>
                </a:rPr>
                <a:t>Y</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8" name="Text Box 9"/>
            <p:cNvSpPr txBox="1">
              <a:spLocks noChangeArrowheads="1"/>
            </p:cNvSpPr>
            <p:nvPr/>
          </p:nvSpPr>
          <p:spPr bwMode="auto">
            <a:xfrm>
              <a:off x="108279593" y="111045950"/>
              <a:ext cx="139355" cy="205665"/>
            </a:xfrm>
            <a:prstGeom prst="rect">
              <a:avLst/>
            </a:prstGeom>
            <a:noFill/>
            <a:ln>
              <a:noFill/>
            </a:ln>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2400" b="0" i="0" u="none" strike="noStrike" cap="none" normalizeH="0" baseline="0" dirty="0">
                  <a:ln>
                    <a:noFill/>
                  </a:ln>
                  <a:solidFill>
                    <a:srgbClr val="000000"/>
                  </a:solidFill>
                  <a:effectLst/>
                  <a:latin typeface="Times New Roman" panose="02020603050405020304" pitchFamily="18" charset="0"/>
                </a:rPr>
                <a:t>Z</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10" name="Text Box 10"/>
            <p:cNvSpPr txBox="1">
              <a:spLocks noChangeArrowheads="1"/>
            </p:cNvSpPr>
            <p:nvPr/>
          </p:nvSpPr>
          <p:spPr bwMode="auto">
            <a:xfrm>
              <a:off x="111555881" y="109884547"/>
              <a:ext cx="193885" cy="302449"/>
            </a:xfrm>
            <a:prstGeom prst="rect">
              <a:avLst/>
            </a:prstGeom>
            <a:noFill/>
            <a:ln>
              <a:noFill/>
            </a:ln>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2400" b="0" i="0" u="none" strike="noStrike" cap="none" normalizeH="0" baseline="0" dirty="0">
                  <a:ln>
                    <a:noFill/>
                  </a:ln>
                  <a:solidFill>
                    <a:srgbClr val="000000"/>
                  </a:solidFill>
                  <a:effectLst/>
                  <a:latin typeface="Times New Roman" panose="02020603050405020304" pitchFamily="18" charset="0"/>
                </a:rPr>
                <a:t>X</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12" name="Text Box 11"/>
            <p:cNvSpPr txBox="1">
              <a:spLocks noChangeArrowheads="1"/>
            </p:cNvSpPr>
            <p:nvPr/>
          </p:nvSpPr>
          <p:spPr bwMode="auto">
            <a:xfrm>
              <a:off x="109303549" y="111076345"/>
              <a:ext cx="630126" cy="278253"/>
            </a:xfrm>
            <a:prstGeom prst="rect">
              <a:avLst/>
            </a:prstGeom>
            <a:noFill/>
            <a:ln>
              <a:noFill/>
            </a:ln>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2400" b="0" i="0" u="none" strike="noStrike" cap="none" normalizeH="0" baseline="0" dirty="0">
                  <a:ln>
                    <a:noFill/>
                  </a:ln>
                  <a:solidFill>
                    <a:srgbClr val="000000"/>
                  </a:solidFill>
                  <a:effectLst/>
                  <a:latin typeface="Times New Roman" panose="02020603050405020304" pitchFamily="18" charset="0"/>
                </a:rPr>
                <a:t>Time</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15" name="Text Box 12"/>
            <p:cNvSpPr txBox="1">
              <a:spLocks noChangeArrowheads="1"/>
            </p:cNvSpPr>
            <p:nvPr/>
          </p:nvSpPr>
          <p:spPr bwMode="auto">
            <a:xfrm>
              <a:off x="111196192" y="108226012"/>
              <a:ext cx="1511824" cy="477869"/>
            </a:xfrm>
            <a:prstGeom prst="rect">
              <a:avLst/>
            </a:prstGeom>
            <a:noFill/>
            <a:ln>
              <a:noFill/>
            </a:ln>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2400" b="0" i="0" u="none" strike="noStrike" cap="none" normalizeH="0" baseline="0" dirty="0">
                  <a:ln>
                    <a:noFill/>
                  </a:ln>
                  <a:solidFill>
                    <a:srgbClr val="000000"/>
                  </a:solidFill>
                  <a:effectLst/>
                  <a:latin typeface="Times New Roman" panose="02020603050405020304" pitchFamily="18" charset="0"/>
                </a:rPr>
                <a:t>Thermodynamic State Index (TSI)</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20" name="Text Box 13"/>
            <p:cNvSpPr txBox="1">
              <a:spLocks noChangeArrowheads="1"/>
            </p:cNvSpPr>
            <p:nvPr/>
          </p:nvSpPr>
          <p:spPr bwMode="auto">
            <a:xfrm>
              <a:off x="109424727" y="109648637"/>
              <a:ext cx="139354" cy="235910"/>
            </a:xfrm>
            <a:prstGeom prst="rect">
              <a:avLst/>
            </a:prstGeom>
            <a:noFill/>
            <a:ln>
              <a:noFill/>
            </a:ln>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000" b="0" i="0" u="none" strike="noStrike" cap="none" normalizeH="0" baseline="0" dirty="0">
                  <a:ln>
                    <a:noFill/>
                  </a:ln>
                  <a:solidFill>
                    <a:srgbClr val="000000"/>
                  </a:solidFill>
                  <a:effectLst/>
                  <a:latin typeface="Times New Roman" panose="02020603050405020304" pitchFamily="18" charset="0"/>
                </a:rPr>
                <a:t>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1" name="Oval 14"/>
            <p:cNvSpPr>
              <a:spLocks noChangeArrowheads="1"/>
            </p:cNvSpPr>
            <p:nvPr/>
          </p:nvSpPr>
          <p:spPr bwMode="auto">
            <a:xfrm>
              <a:off x="110890982" y="109067936"/>
              <a:ext cx="42413" cy="36294"/>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22" name="Text Box 15"/>
            <p:cNvSpPr txBox="1">
              <a:spLocks noChangeArrowheads="1"/>
            </p:cNvSpPr>
            <p:nvPr/>
          </p:nvSpPr>
          <p:spPr bwMode="auto">
            <a:xfrm>
              <a:off x="110636507" y="108836576"/>
              <a:ext cx="254473" cy="267654"/>
            </a:xfrm>
            <a:prstGeom prst="rect">
              <a:avLst/>
            </a:prstGeom>
            <a:noFill/>
            <a:ln>
              <a:noFill/>
            </a:ln>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lang="en-US" altLang="en-US" sz="1000" dirty="0">
                  <a:solidFill>
                    <a:srgbClr val="000000"/>
                  </a:solidFill>
                  <a:latin typeface="Times New Roman" panose="02020603050405020304" pitchFamily="18" charset="0"/>
                </a:rPr>
                <a:t>0.99</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3" name="Oval 16"/>
            <p:cNvSpPr>
              <a:spLocks noChangeArrowheads="1"/>
            </p:cNvSpPr>
            <p:nvPr/>
          </p:nvSpPr>
          <p:spPr bwMode="auto">
            <a:xfrm>
              <a:off x="109582258" y="109987380"/>
              <a:ext cx="36354" cy="36293"/>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24" name="Oval 17"/>
            <p:cNvSpPr>
              <a:spLocks noChangeArrowheads="1"/>
            </p:cNvSpPr>
            <p:nvPr/>
          </p:nvSpPr>
          <p:spPr bwMode="auto">
            <a:xfrm>
              <a:off x="109424727" y="110937068"/>
              <a:ext cx="36353" cy="36294"/>
            </a:xfrm>
            <a:prstGeom prst="ellipse">
              <a:avLst/>
            </a:prstGeom>
            <a:solidFill>
              <a:srgbClr val="000000"/>
            </a:solidFill>
            <a:ln w="2540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dirty="0"/>
            </a:p>
          </p:txBody>
        </p:sp>
        <p:sp>
          <p:nvSpPr>
            <p:cNvPr id="25" name="Text Box 18"/>
            <p:cNvSpPr txBox="1">
              <a:spLocks noChangeArrowheads="1"/>
            </p:cNvSpPr>
            <p:nvPr/>
          </p:nvSpPr>
          <p:spPr bwMode="auto">
            <a:xfrm>
              <a:off x="109630729" y="109896645"/>
              <a:ext cx="593773" cy="223812"/>
            </a:xfrm>
            <a:prstGeom prst="rect">
              <a:avLst/>
            </a:prstGeom>
            <a:noFill/>
            <a:ln>
              <a:noFill/>
            </a:ln>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000" b="0" i="0" u="none" strike="noStrike" cap="none" normalizeH="0" baseline="0" dirty="0">
                  <a:ln>
                    <a:noFill/>
                  </a:ln>
                  <a:solidFill>
                    <a:srgbClr val="000000"/>
                  </a:solidFill>
                  <a:effectLst/>
                  <a:latin typeface="Times New Roman" panose="02020603050405020304" pitchFamily="18" charset="0"/>
                </a:rPr>
                <a:t>5 year old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6" name="Text Box 19"/>
            <p:cNvSpPr txBox="1">
              <a:spLocks noChangeArrowheads="1"/>
            </p:cNvSpPr>
            <p:nvPr/>
          </p:nvSpPr>
          <p:spPr bwMode="auto">
            <a:xfrm>
              <a:off x="109503492" y="110840285"/>
              <a:ext cx="757364" cy="248007"/>
            </a:xfrm>
            <a:prstGeom prst="rect">
              <a:avLst/>
            </a:prstGeom>
            <a:noFill/>
            <a:ln>
              <a:noFill/>
            </a:ln>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000" b="0" i="0" u="none" strike="noStrike" cap="none" normalizeH="0" baseline="0" dirty="0">
                  <a:ln>
                    <a:noFill/>
                  </a:ln>
                  <a:solidFill>
                    <a:srgbClr val="000000"/>
                  </a:solidFill>
                  <a:effectLst/>
                  <a:latin typeface="Times New Roman" panose="02020603050405020304" pitchFamily="18" charset="0"/>
                </a:rPr>
                <a:t>100 year old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7" name="Text Box 20"/>
            <p:cNvSpPr txBox="1">
              <a:spLocks noChangeArrowheads="1"/>
            </p:cNvSpPr>
            <p:nvPr/>
          </p:nvSpPr>
          <p:spPr bwMode="auto">
            <a:xfrm>
              <a:off x="110713396" y="109253309"/>
              <a:ext cx="740006" cy="459722"/>
            </a:xfrm>
            <a:prstGeom prst="rect">
              <a:avLst/>
            </a:prstGeom>
            <a:noFill/>
            <a:ln>
              <a:noFill/>
            </a:ln>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buClrTx/>
                <a:buSzTx/>
                <a:buFontTx/>
                <a:buNone/>
                <a:tabLst/>
              </a:pPr>
              <a:r>
                <a:rPr kumimoji="0" lang="en-US" altLang="en-US" sz="1200" b="0" i="0" u="none" strike="noStrike" cap="none" normalizeH="0" baseline="0" dirty="0">
                  <a:ln>
                    <a:noFill/>
                  </a:ln>
                  <a:solidFill>
                    <a:srgbClr val="000000"/>
                  </a:solidFill>
                  <a:effectLst/>
                  <a:latin typeface="Times New Roman" panose="02020603050405020304" pitchFamily="18" charset="0"/>
                </a:rPr>
                <a:t>5 year old</a:t>
              </a:r>
            </a:p>
            <a:p>
              <a:pPr marL="0" marR="0" lvl="0" indent="0" algn="l" defTabSz="914400" rtl="0" eaLnBrk="0" fontAlgn="base" latinLnBrk="0" hangingPunct="0">
                <a:lnSpc>
                  <a:spcPct val="100000"/>
                </a:lnSpc>
                <a:spcBef>
                  <a:spcPct val="0"/>
                </a:spcBef>
                <a:buClrTx/>
                <a:buSzTx/>
                <a:buFontTx/>
                <a:buNone/>
                <a:tabLst/>
              </a:pPr>
              <a:r>
                <a:rPr lang="en-US" altLang="en-US" sz="1200" dirty="0">
                  <a:solidFill>
                    <a:srgbClr val="000000"/>
                  </a:solidFill>
                  <a:latin typeface="Times New Roman" panose="02020603050405020304" pitchFamily="18" charset="0"/>
                </a:rPr>
                <a:t>Stage4 cance</a:t>
              </a:r>
              <a:r>
                <a:rPr lang="en-US" altLang="en-US" sz="1000" dirty="0">
                  <a:solidFill>
                    <a:srgbClr val="000000"/>
                  </a:solidFill>
                  <a:latin typeface="Times New Roman" panose="02020603050405020304" pitchFamily="18" charset="0"/>
                </a:rPr>
                <a:t>r</a:t>
              </a:r>
              <a:endParaRPr kumimoji="0" lang="en-US" altLang="en-US" sz="1000" b="0" i="0" u="none" strike="noStrike" cap="none" normalizeH="0" baseline="0" dirty="0">
                <a:ln>
                  <a:noFill/>
                </a:ln>
                <a:solidFill>
                  <a:srgbClr val="000000"/>
                </a:solidFill>
                <a:effectLst/>
                <a:latin typeface="Times New Roman" panose="02020603050405020304" pitchFamily="18" charset="0"/>
              </a:endParaRPr>
            </a:p>
            <a:p>
              <a:pPr marL="0" marR="0" lvl="0" indent="0" algn="l" defTabSz="914400" rtl="0" eaLnBrk="0" fontAlgn="base" latinLnBrk="0" hangingPunct="0">
                <a:lnSpc>
                  <a:spcPct val="100000"/>
                </a:lnSpc>
                <a:spcBef>
                  <a:spcPct val="0"/>
                </a:spcBef>
                <a:spcAft>
                  <a:spcPts val="80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8" name="Text Box 21"/>
            <p:cNvSpPr txBox="1">
              <a:spLocks noChangeArrowheads="1"/>
            </p:cNvSpPr>
            <p:nvPr/>
          </p:nvSpPr>
          <p:spPr bwMode="auto">
            <a:xfrm>
              <a:off x="111333954" y="109251482"/>
              <a:ext cx="880914" cy="344340"/>
            </a:xfrm>
            <a:prstGeom prst="rect">
              <a:avLst/>
            </a:prstGeom>
            <a:noFill/>
            <a:ln>
              <a:noFill/>
            </a:ln>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200" b="0" i="0" u="none" strike="noStrike" cap="none" normalizeH="0" baseline="0" dirty="0">
                  <a:ln>
                    <a:noFill/>
                  </a:ln>
                  <a:solidFill>
                    <a:srgbClr val="000000"/>
                  </a:solidFill>
                  <a:effectLst/>
                  <a:latin typeface="Times New Roman" panose="02020603050405020304" pitchFamily="18" charset="0"/>
                </a:rPr>
                <a:t>100 year old</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pic>
          <p:nvPicPr>
            <p:cNvPr id="98326" name="Picture 22" descr="illustkun-00703-aged-520x5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145737" y="110761648"/>
              <a:ext cx="339298" cy="362938"/>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8327" name="Picture 23" descr="illustkun-00703-aged-520x5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51459" y="108910663"/>
              <a:ext cx="278710" cy="326644"/>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8328" name="Picture 24" descr="boy-clipart-animated-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218444" y="109872449"/>
              <a:ext cx="181767" cy="362938"/>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8329" name="Picture 25" descr="boy-clipart-animated-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103044" y="108965103"/>
              <a:ext cx="139355" cy="266155"/>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9" name="Text Box 2"/>
            <p:cNvSpPr txBox="1">
              <a:spLocks noChangeArrowheads="1"/>
            </p:cNvSpPr>
            <p:nvPr/>
          </p:nvSpPr>
          <p:spPr bwMode="auto">
            <a:xfrm>
              <a:off x="111196192" y="108997583"/>
              <a:ext cx="257210" cy="26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000" b="1" i="0" u="none" strike="noStrike" cap="none" normalizeH="0" baseline="0" dirty="0">
                  <a:ln>
                    <a:noFill/>
                  </a:ln>
                  <a:solidFill>
                    <a:srgbClr val="000000"/>
                  </a:solidFill>
                  <a:effectLst/>
                  <a:latin typeface="Times New Roman" panose="02020603050405020304" pitchFamily="18"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531934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78783"/>
            <a:ext cx="9167091" cy="762000"/>
          </a:xfrm>
        </p:spPr>
        <p:txBody>
          <a:bodyPr>
            <a:normAutofit/>
          </a:bodyPr>
          <a:lstStyle/>
          <a:p>
            <a:r>
              <a:rPr lang="en-US" sz="2400" b="1" i="1" u="sng" dirty="0">
                <a:solidFill>
                  <a:srgbClr val="FF0000"/>
                </a:solidFill>
              </a:rPr>
              <a:t>fundamental  equation  </a:t>
            </a:r>
            <a:r>
              <a:rPr lang="en-US" sz="1600" b="1" dirty="0">
                <a:solidFill>
                  <a:srgbClr val="FF0000"/>
                </a:solidFill>
              </a:rPr>
              <a:t>entropy generation as a function of the system parameters in a microelectronics solder joint under high current density</a:t>
            </a:r>
          </a:p>
        </p:txBody>
      </p:sp>
      <p:graphicFrame>
        <p:nvGraphicFramePr>
          <p:cNvPr id="4" name="Object 10"/>
          <p:cNvGraphicFramePr>
            <a:graphicFrameLocks noGrp="1" noChangeAspect="1"/>
          </p:cNvGraphicFramePr>
          <p:nvPr>
            <p:ph idx="1"/>
            <p:extLst>
              <p:ext uri="{D42A27DB-BD31-4B8C-83A1-F6EECF244321}">
                <p14:modId xmlns:p14="http://schemas.microsoft.com/office/powerpoint/2010/main" val="3712855759"/>
              </p:ext>
            </p:extLst>
          </p:nvPr>
        </p:nvGraphicFramePr>
        <p:xfrm>
          <a:off x="667327" y="2438400"/>
          <a:ext cx="6886575" cy="2430463"/>
        </p:xfrm>
        <a:graphic>
          <a:graphicData uri="http://schemas.openxmlformats.org/presentationml/2006/ole">
            <mc:AlternateContent xmlns:mc="http://schemas.openxmlformats.org/markup-compatibility/2006">
              <mc:Choice xmlns:v="urn:schemas-microsoft-com:vml" Requires="v">
                <p:oleObj spid="_x0000_s97757" name="Equation" r:id="rId3" imgW="4101840" imgH="1447560" progId="Equation.DSMT4">
                  <p:embed/>
                </p:oleObj>
              </mc:Choice>
              <mc:Fallback>
                <p:oleObj name="Equation" r:id="rId3" imgW="4101840" imgH="1447560" progId="Equation.DSMT4">
                  <p:embed/>
                  <p:pic>
                    <p:nvPicPr>
                      <p:cNvPr id="0" name=""/>
                      <p:cNvPicPr>
                        <a:picLocks noChangeAspect="1" noChangeArrowheads="1"/>
                      </p:cNvPicPr>
                      <p:nvPr/>
                    </p:nvPicPr>
                    <p:blipFill>
                      <a:blip r:embed="rId4"/>
                      <a:srcRect/>
                      <a:stretch>
                        <a:fillRect/>
                      </a:stretch>
                    </p:blipFill>
                    <p:spPr bwMode="auto">
                      <a:xfrm>
                        <a:off x="667327" y="2438400"/>
                        <a:ext cx="6886575" cy="2430463"/>
                      </a:xfrm>
                      <a:prstGeom prst="rect">
                        <a:avLst/>
                      </a:prstGeom>
                      <a:noFill/>
                    </p:spPr>
                  </p:pic>
                </p:oleObj>
              </mc:Fallback>
            </mc:AlternateContent>
          </a:graphicData>
        </a:graphic>
      </p:graphicFrame>
      <p:sp>
        <p:nvSpPr>
          <p:cNvPr id="5" name="TextBox 4"/>
          <p:cNvSpPr txBox="1"/>
          <p:nvPr/>
        </p:nvSpPr>
        <p:spPr>
          <a:xfrm>
            <a:off x="1299235" y="4953000"/>
            <a:ext cx="5791200" cy="1754326"/>
          </a:xfrm>
          <a:prstGeom prst="rect">
            <a:avLst/>
          </a:prstGeom>
          <a:noFill/>
        </p:spPr>
        <p:txBody>
          <a:bodyPr wrap="square" rtlCol="0">
            <a:spAutoFit/>
          </a:bodyPr>
          <a:lstStyle/>
          <a:p>
            <a:r>
              <a:rPr lang="en-US" dirty="0"/>
              <a:t>Irreversible Entropy Production due to </a:t>
            </a:r>
          </a:p>
          <a:p>
            <a:r>
              <a:rPr lang="en-US" dirty="0">
                <a:solidFill>
                  <a:srgbClr val="C00000"/>
                </a:solidFill>
              </a:rPr>
              <a:t>1- Internal heat generation</a:t>
            </a:r>
          </a:p>
          <a:p>
            <a:r>
              <a:rPr lang="en-US" b="1" dirty="0">
                <a:solidFill>
                  <a:srgbClr val="0070C0"/>
                </a:solidFill>
              </a:rPr>
              <a:t>2- Diffusion mechanisms (Electromigration, stress gradient, thermomigration, and vacancy (chemical) concentration gradient</a:t>
            </a:r>
          </a:p>
          <a:p>
            <a:r>
              <a:rPr lang="en-US" b="1" dirty="0">
                <a:solidFill>
                  <a:srgbClr val="00B050"/>
                </a:solidFill>
              </a:rPr>
              <a:t>3- Internal mechanical work</a:t>
            </a:r>
          </a:p>
        </p:txBody>
      </p:sp>
      <mc:AlternateContent xmlns:mc="http://schemas.openxmlformats.org/markup-compatibility/2006" xmlns:a14="http://schemas.microsoft.com/office/drawing/2010/main">
        <mc:Choice Requires="a14">
          <p:sp>
            <p:nvSpPr>
              <p:cNvPr id="6" name="TextBox 5"/>
              <p:cNvSpPr txBox="1"/>
              <p:nvPr/>
            </p:nvSpPr>
            <p:spPr>
              <a:xfrm>
                <a:off x="1676400" y="1741354"/>
                <a:ext cx="4343400" cy="519566"/>
              </a:xfrm>
              <a:prstGeom prst="rect">
                <a:avLst/>
              </a:prstGeom>
              <a:noFill/>
            </p:spPr>
            <p:txBody>
              <a:bodyPr wrap="square" rtlCol="0">
                <a:spAutoFit/>
              </a:bodyPr>
              <a:lstStyle/>
              <a:p>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Δ</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nary>
                      <m:naryPr>
                        <m:ctrlPr>
                          <a:rPr lang="en-US" b="0" i="1" smtClean="0">
                            <a:latin typeface="Cambria Math" panose="02040503050406030204" pitchFamily="18" charset="0"/>
                            <a:ea typeface="Cambria Math" panose="02040503050406030204" pitchFamily="18" charset="0"/>
                          </a:rPr>
                        </m:ctrlPr>
                      </m:naryPr>
                      <m: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𝑜</m:t>
                            </m:r>
                          </m:sub>
                        </m:sSub>
                      </m:sub>
                      <m:sup>
                        <m:r>
                          <a:rPr lang="en-US" b="0" i="1" smtClean="0">
                            <a:latin typeface="Cambria Math" panose="02040503050406030204" pitchFamily="18" charset="0"/>
                            <a:ea typeface="Cambria Math" panose="02040503050406030204" pitchFamily="18" charset="0"/>
                          </a:rPr>
                          <m:t>𝑡</m:t>
                        </m:r>
                      </m:sup>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𝜌</m:t>
                            </m:r>
                          </m:den>
                        </m:f>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𝑠</m:t>
                            </m:r>
                          </m:e>
                        </m:acc>
                      </m:e>
                    </m:nary>
                  </m:oMath>
                </a14:m>
                <a:r>
                  <a:rPr lang="en-US" dirty="0"/>
                  <a:t> dt</a:t>
                </a:r>
              </a:p>
            </p:txBody>
          </p:sp>
        </mc:Choice>
        <mc:Fallback xmlns="">
          <p:sp>
            <p:nvSpPr>
              <p:cNvPr id="6" name="TextBox 5"/>
              <p:cNvSpPr txBox="1">
                <a:spLocks noRot="1" noChangeAspect="1" noMove="1" noResize="1" noEditPoints="1" noAdjustHandles="1" noChangeArrowheads="1" noChangeShapeType="1" noTextEdit="1"/>
              </p:cNvSpPr>
              <p:nvPr/>
            </p:nvSpPr>
            <p:spPr>
              <a:xfrm>
                <a:off x="1676400" y="1741354"/>
                <a:ext cx="4343400" cy="519566"/>
              </a:xfrm>
              <a:prstGeom prst="rect">
                <a:avLst/>
              </a:prstGeom>
              <a:blipFill>
                <a:blip r:embed="rId5"/>
                <a:stretch>
                  <a:fillRect t="-95294" b="-143529"/>
                </a:stretch>
              </a:blipFill>
            </p:spPr>
            <p:txBody>
              <a:bodyPr/>
              <a:lstStyle/>
              <a:p>
                <a:r>
                  <a:rPr lang="en-US">
                    <a:noFill/>
                  </a:rPr>
                  <a:t> </a:t>
                </a:r>
              </a:p>
            </p:txBody>
          </p:sp>
        </mc:Fallback>
      </mc:AlternateContent>
    </p:spTree>
    <p:extLst>
      <p:ext uri="{BB962C8B-B14F-4D97-AF65-F5344CB8AC3E}">
        <p14:creationId xmlns:p14="http://schemas.microsoft.com/office/powerpoint/2010/main" val="1700427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28600" y="1066800"/>
            <a:ext cx="8763000" cy="5638800"/>
          </a:xfrm>
        </p:spPr>
        <p:txBody>
          <a:bodyPr>
            <a:normAutofit fontScale="25000" lnSpcReduction="20000"/>
          </a:bodyPr>
          <a:lstStyle/>
          <a:p>
            <a:endParaRPr lang="en-US" sz="1800" dirty="0"/>
          </a:p>
          <a:p>
            <a:pPr>
              <a:lnSpc>
                <a:spcPct val="120000"/>
              </a:lnSpc>
              <a:buFont typeface="Wingdings" panose="05000000000000000000" pitchFamily="2" charset="2"/>
              <a:buChar char="Ø"/>
            </a:pPr>
            <a:r>
              <a:rPr lang="en-US" sz="9600" dirty="0">
                <a:solidFill>
                  <a:srgbClr val="FF0000"/>
                </a:solidFill>
              </a:rPr>
              <a:t> </a:t>
            </a:r>
            <a:r>
              <a:rPr lang="en-US" sz="9600" b="1" dirty="0">
                <a:solidFill>
                  <a:srgbClr val="FF0000"/>
                </a:solidFill>
              </a:rPr>
              <a:t>The first publication of this theory and mathematical framework</a:t>
            </a:r>
          </a:p>
          <a:p>
            <a:pPr>
              <a:lnSpc>
                <a:spcPct val="120000"/>
              </a:lnSpc>
              <a:spcBef>
                <a:spcPts val="0"/>
              </a:spcBef>
              <a:spcAft>
                <a:spcPts val="1200"/>
              </a:spcAft>
            </a:pPr>
            <a:r>
              <a:rPr lang="en-US" sz="9600" dirty="0"/>
              <a:t>Basaran, C. and Yan, C. Y., </a:t>
            </a:r>
            <a:r>
              <a:rPr lang="en-US" sz="9600" b="1" dirty="0"/>
              <a:t>“A Thermodynamic Framework for Damage Mechanics of Solder Joints”, </a:t>
            </a:r>
            <a:r>
              <a:rPr lang="en-US" sz="9600" dirty="0"/>
              <a:t>Trans. ASME J. of Electronic Packaging,   120, 379-384,</a:t>
            </a:r>
            <a:r>
              <a:rPr lang="en-US" sz="9600" b="1" dirty="0"/>
              <a:t>1998</a:t>
            </a:r>
            <a:r>
              <a:rPr lang="en-US" sz="9600" dirty="0"/>
              <a:t>.</a:t>
            </a:r>
          </a:p>
          <a:p>
            <a:pPr>
              <a:lnSpc>
                <a:spcPct val="120000"/>
              </a:lnSpc>
              <a:spcBef>
                <a:spcPts val="0"/>
              </a:spcBef>
              <a:spcAft>
                <a:spcPts val="1200"/>
              </a:spcAft>
            </a:pPr>
            <a:r>
              <a:rPr lang="en-US" sz="9600" dirty="0"/>
              <a:t>Basaran, C. and Nie, S., </a:t>
            </a:r>
            <a:r>
              <a:rPr lang="en-US" sz="9600" b="1" dirty="0"/>
              <a:t>“An Irreversible Thermodynamics Theory for Damage Mechanics of Solids” </a:t>
            </a:r>
            <a:r>
              <a:rPr lang="en-US" sz="9600" i="1" dirty="0"/>
              <a:t>International Journal of Damage Mechanics</a:t>
            </a:r>
            <a:r>
              <a:rPr lang="en-US" sz="9600" dirty="0"/>
              <a:t>, Vol. 13, 3, 205-224, </a:t>
            </a:r>
            <a:r>
              <a:rPr lang="en-US" sz="9600" b="1" dirty="0"/>
              <a:t>July 2004</a:t>
            </a:r>
          </a:p>
          <a:p>
            <a:pPr>
              <a:lnSpc>
                <a:spcPct val="120000"/>
              </a:lnSpc>
              <a:spcBef>
                <a:spcPts val="0"/>
              </a:spcBef>
              <a:spcAft>
                <a:spcPts val="1200"/>
              </a:spcAft>
            </a:pPr>
            <a:r>
              <a:rPr lang="en-US" sz="9600" b="1" dirty="0">
                <a:solidFill>
                  <a:srgbClr val="FF0000"/>
                </a:solidFill>
              </a:rPr>
              <a:t>Additional Mathematical Basis</a:t>
            </a:r>
            <a:endParaRPr lang="en-US" sz="9600" b="1" dirty="0"/>
          </a:p>
          <a:p>
            <a:pPr>
              <a:lnSpc>
                <a:spcPct val="120000"/>
              </a:lnSpc>
              <a:spcBef>
                <a:spcPts val="0"/>
              </a:spcBef>
              <a:spcAft>
                <a:spcPts val="1200"/>
              </a:spcAft>
            </a:pPr>
            <a:r>
              <a:rPr lang="en-US" sz="9600" dirty="0"/>
              <a:t>Sosnovskiy, L.A. and Sherbakov, S.S. </a:t>
            </a:r>
            <a:r>
              <a:rPr lang="en-US" sz="9600" b="1" dirty="0"/>
              <a:t>“Mechanothermodynamic Entropy and Analysis of Damage State of Complex Systems”</a:t>
            </a:r>
            <a:r>
              <a:rPr lang="en-US" sz="9600" dirty="0"/>
              <a:t>, Entropy (</a:t>
            </a:r>
            <a:r>
              <a:rPr lang="en-US" sz="9600" b="1" dirty="0"/>
              <a:t>2016</a:t>
            </a:r>
            <a:r>
              <a:rPr lang="en-US" sz="9600" dirty="0"/>
              <a:t>), 18, 268;</a:t>
            </a:r>
          </a:p>
          <a:p>
            <a:endParaRPr lang="en-US" sz="1800" dirty="0"/>
          </a:p>
        </p:txBody>
      </p:sp>
    </p:spTree>
    <p:extLst>
      <p:ext uri="{BB962C8B-B14F-4D97-AF65-F5344CB8AC3E}">
        <p14:creationId xmlns:p14="http://schemas.microsoft.com/office/powerpoint/2010/main" val="4212522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stretch>
            <a:fillRect/>
          </a:stretch>
        </p:blipFill>
        <p:spPr>
          <a:xfrm>
            <a:off x="1676400" y="5943601"/>
            <a:ext cx="2133600" cy="457200"/>
          </a:xfrm>
          <a:prstGeom prst="rect">
            <a:avLst/>
          </a:prstGeom>
        </p:spPr>
      </p:pic>
      <p:sp>
        <p:nvSpPr>
          <p:cNvPr id="34" name="TextBox 33"/>
          <p:cNvSpPr txBox="1"/>
          <p:nvPr/>
        </p:nvSpPr>
        <p:spPr>
          <a:xfrm>
            <a:off x="6553200" y="1676400"/>
            <a:ext cx="2438400" cy="1015663"/>
          </a:xfrm>
          <a:prstGeom prst="rect">
            <a:avLst/>
          </a:prstGeom>
          <a:noFill/>
        </p:spPr>
        <p:txBody>
          <a:bodyPr wrap="square" rtlCol="0">
            <a:spAutoFit/>
          </a:bodyPr>
          <a:lstStyle/>
          <a:p>
            <a:r>
              <a:rPr lang="en-US" sz="2000" b="1" i="1" dirty="0">
                <a:solidFill>
                  <a:srgbClr val="FF0000"/>
                </a:solidFill>
              </a:rPr>
              <a:t>Will be on the market  August 2020</a:t>
            </a:r>
          </a:p>
        </p:txBody>
      </p:sp>
      <p:pic>
        <p:nvPicPr>
          <p:cNvPr id="36" name="Picture 35"/>
          <p:cNvPicPr>
            <a:picLocks noChangeAspect="1"/>
          </p:cNvPicPr>
          <p:nvPr/>
        </p:nvPicPr>
        <p:blipFill>
          <a:blip r:embed="rId3"/>
          <a:stretch>
            <a:fillRect/>
          </a:stretch>
        </p:blipFill>
        <p:spPr>
          <a:xfrm>
            <a:off x="762000" y="1066800"/>
            <a:ext cx="4190999" cy="4876801"/>
          </a:xfrm>
          <a:prstGeom prst="rect">
            <a:avLst/>
          </a:prstGeom>
        </p:spPr>
      </p:pic>
    </p:spTree>
    <p:extLst>
      <p:ext uri="{BB962C8B-B14F-4D97-AF65-F5344CB8AC3E}">
        <p14:creationId xmlns:p14="http://schemas.microsoft.com/office/powerpoint/2010/main" val="2317134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3200"/>
            <a:ext cx="8420100" cy="868430"/>
          </a:xfrm>
        </p:spPr>
        <p:txBody>
          <a:bodyPr>
            <a:normAutofit fontScale="90000"/>
          </a:bodyPr>
          <a:lstStyle/>
          <a:p>
            <a:br>
              <a:rPr lang="en-US" dirty="0"/>
            </a:br>
            <a:br>
              <a:rPr lang="en-US" dirty="0"/>
            </a:br>
            <a:r>
              <a:rPr lang="en-US" dirty="0">
                <a:solidFill>
                  <a:srgbClr val="FF0000"/>
                </a:solidFill>
              </a:rPr>
              <a:t>Special Issue: </a:t>
            </a:r>
            <a:r>
              <a:rPr lang="en-US" dirty="0"/>
              <a:t>"Entropy Based Fatigue, Fracture, Failure Prediction and Structural Health Monitoring"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1295400"/>
            <a:ext cx="4743450" cy="1343025"/>
          </a:xfrm>
        </p:spPr>
      </p:pic>
      <p:sp>
        <p:nvSpPr>
          <p:cNvPr id="5" name="Rectangle 4"/>
          <p:cNvSpPr/>
          <p:nvPr/>
        </p:nvSpPr>
        <p:spPr>
          <a:xfrm>
            <a:off x="5867400" y="1219200"/>
            <a:ext cx="3409950" cy="923330"/>
          </a:xfrm>
          <a:prstGeom prst="rect">
            <a:avLst/>
          </a:prstGeom>
        </p:spPr>
        <p:txBody>
          <a:bodyPr wrap="square">
            <a:spAutoFit/>
          </a:bodyPr>
          <a:lstStyle/>
          <a:p>
            <a:r>
              <a:rPr lang="en-US" dirty="0">
                <a:solidFill>
                  <a:srgbClr val="007F7F"/>
                </a:solidFill>
                <a:latin typeface="Arial" panose="020B0604020202020204" pitchFamily="34" charset="0"/>
              </a:rPr>
              <a:t>Impact Factor</a:t>
            </a:r>
          </a:p>
          <a:p>
            <a:pPr>
              <a:buFont typeface="Arial" panose="020B0604020202020204" pitchFamily="34" charset="0"/>
              <a:buChar char="•"/>
            </a:pPr>
            <a:r>
              <a:rPr lang="en-US" dirty="0">
                <a:solidFill>
                  <a:srgbClr val="222222"/>
                </a:solidFill>
                <a:latin typeface="Arial" panose="020B0604020202020204" pitchFamily="34" charset="0"/>
              </a:rPr>
              <a:t>Current Impact Factor: 2.419</a:t>
            </a:r>
          </a:p>
          <a:p>
            <a:pPr>
              <a:buFont typeface="Arial" panose="020B0604020202020204" pitchFamily="34" charset="0"/>
              <a:buChar char="•"/>
            </a:pPr>
            <a:r>
              <a:rPr lang="en-US" dirty="0">
                <a:solidFill>
                  <a:srgbClr val="222222"/>
                </a:solidFill>
                <a:latin typeface="Arial" panose="020B0604020202020204" pitchFamily="34" charset="0"/>
              </a:rPr>
              <a:t>5-year Impact Factor: 2.505</a:t>
            </a:r>
            <a:endParaRPr lang="en-US" b="0" i="0" u="none" strike="noStrike" dirty="0">
              <a:solidFill>
                <a:srgbClr val="222222"/>
              </a:solidFill>
              <a:effectLst/>
              <a:latin typeface="Arial" panose="020B0604020202020204" pitchFamily="34" charset="0"/>
            </a:endParaRPr>
          </a:p>
        </p:txBody>
      </p:sp>
      <p:sp>
        <p:nvSpPr>
          <p:cNvPr id="7" name="Rectangle 1"/>
          <p:cNvSpPr>
            <a:spLocks noChangeArrowheads="1"/>
          </p:cNvSpPr>
          <p:nvPr/>
        </p:nvSpPr>
        <p:spPr bwMode="auto">
          <a:xfrm>
            <a:off x="1398421" y="3794893"/>
            <a:ext cx="6817390" cy="83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9522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7F7F"/>
                </a:solidFill>
                <a:effectLst/>
                <a:latin typeface="Arial" panose="020B0604020202020204" pitchFamily="34" charset="0"/>
                <a:cs typeface="Arial" panose="020B0604020202020204" pitchFamily="34" charset="0"/>
              </a:rPr>
              <a:t>Special Issue Editor:   Cemal Basaran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8" name="Rectangle 7"/>
          <p:cNvSpPr/>
          <p:nvPr/>
        </p:nvSpPr>
        <p:spPr>
          <a:xfrm>
            <a:off x="577517" y="5410200"/>
            <a:ext cx="8699833" cy="461665"/>
          </a:xfrm>
          <a:prstGeom prst="rect">
            <a:avLst/>
          </a:prstGeom>
        </p:spPr>
        <p:txBody>
          <a:bodyPr wrap="square">
            <a:spAutoFit/>
          </a:bodyPr>
          <a:lstStyle/>
          <a:p>
            <a:pPr algn="ctr"/>
            <a:r>
              <a:rPr lang="en-US" sz="2400" b="1" dirty="0">
                <a:solidFill>
                  <a:srgbClr val="222222"/>
                </a:solidFill>
                <a:latin typeface="Arial" panose="020B0604020202020204" pitchFamily="34" charset="0"/>
              </a:rPr>
              <a:t>June 2020</a:t>
            </a:r>
            <a:r>
              <a:rPr lang="en-US" sz="2400" dirty="0">
                <a:solidFill>
                  <a:srgbClr val="222222"/>
                </a:solidFill>
                <a:latin typeface="Arial" panose="020B0604020202020204" pitchFamily="34" charset="0"/>
              </a:rPr>
              <a:t>. </a:t>
            </a:r>
            <a:endParaRPr lang="en-US" sz="2400" dirty="0"/>
          </a:p>
        </p:txBody>
      </p:sp>
      <p:sp>
        <p:nvSpPr>
          <p:cNvPr id="10" name="Rectangle 9"/>
          <p:cNvSpPr/>
          <p:nvPr/>
        </p:nvSpPr>
        <p:spPr>
          <a:xfrm>
            <a:off x="938711" y="4628304"/>
            <a:ext cx="7277100" cy="369332"/>
          </a:xfrm>
          <a:prstGeom prst="rect">
            <a:avLst/>
          </a:prstGeom>
        </p:spPr>
        <p:txBody>
          <a:bodyPr wrap="square">
            <a:spAutoFit/>
          </a:bodyPr>
          <a:lstStyle/>
          <a:p>
            <a:r>
              <a:rPr lang="en-US" b="1" dirty="0">
                <a:solidFill>
                  <a:srgbClr val="0070C0"/>
                </a:solidFill>
              </a:rPr>
              <a:t>https://www.mdpi.com/journal/entropy/special_issues/fatigue</a:t>
            </a:r>
          </a:p>
        </p:txBody>
      </p:sp>
    </p:spTree>
    <p:extLst>
      <p:ext uri="{BB962C8B-B14F-4D97-AF65-F5344CB8AC3E}">
        <p14:creationId xmlns:p14="http://schemas.microsoft.com/office/powerpoint/2010/main" val="2233771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19400"/>
            <a:ext cx="7162800" cy="1143000"/>
          </a:xfrm>
        </p:spPr>
        <p:txBody>
          <a:bodyPr/>
          <a:lstStyle/>
          <a:p>
            <a:r>
              <a:rPr lang="en-US" b="1" dirty="0"/>
              <a:t>Experimental Verifications</a:t>
            </a:r>
          </a:p>
        </p:txBody>
      </p:sp>
    </p:spTree>
    <p:extLst>
      <p:ext uri="{BB962C8B-B14F-4D97-AF65-F5344CB8AC3E}">
        <p14:creationId xmlns:p14="http://schemas.microsoft.com/office/powerpoint/2010/main" val="3853117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305" y="990600"/>
            <a:ext cx="7772400" cy="1143000"/>
          </a:xfrm>
        </p:spPr>
        <p:txBody>
          <a:bodyPr>
            <a:normAutofit/>
          </a:bodyPr>
          <a:lstStyle/>
          <a:p>
            <a:r>
              <a:rPr lang="en-US" sz="3600" dirty="0"/>
              <a:t>Fatigue Loading on A-36 Steel</a:t>
            </a:r>
          </a:p>
        </p:txBody>
      </p:sp>
      <p:pic>
        <p:nvPicPr>
          <p:cNvPr id="4" name="Content Placeholder 3"/>
          <p:cNvPicPr>
            <a:picLocks noGrp="1"/>
          </p:cNvPicPr>
          <p:nvPr>
            <p:ph idx="1"/>
          </p:nvPr>
        </p:nvPicPr>
        <p:blipFill>
          <a:blip r:embed="rId2"/>
          <a:stretch>
            <a:fillRect/>
          </a:stretch>
        </p:blipFill>
        <p:spPr>
          <a:xfrm>
            <a:off x="615950" y="2819400"/>
            <a:ext cx="8070850" cy="2169319"/>
          </a:xfrm>
          <a:prstGeom prst="rect">
            <a:avLst/>
          </a:prstGeom>
        </p:spPr>
      </p:pic>
    </p:spTree>
    <p:extLst>
      <p:ext uri="{BB962C8B-B14F-4D97-AF65-F5344CB8AC3E}">
        <p14:creationId xmlns:p14="http://schemas.microsoft.com/office/powerpoint/2010/main" val="2602536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763000" cy="1143000"/>
          </a:xfrm>
        </p:spPr>
        <p:txBody>
          <a:bodyPr/>
          <a:lstStyle/>
          <a:p>
            <a:r>
              <a:rPr lang="en-US" dirty="0"/>
              <a:t>Fatigue Loading –TSI (F)– Calculated from Experiment </a:t>
            </a:r>
            <a:endParaRPr lang="en-US" sz="2000" dirty="0"/>
          </a:p>
        </p:txBody>
      </p:sp>
      <p:pic>
        <p:nvPicPr>
          <p:cNvPr id="5" name="Picture 4"/>
          <p:cNvPicPr/>
          <p:nvPr/>
        </p:nvPicPr>
        <p:blipFill>
          <a:blip r:embed="rId2"/>
          <a:stretch>
            <a:fillRect/>
          </a:stretch>
        </p:blipFill>
        <p:spPr>
          <a:xfrm>
            <a:off x="152400" y="1905000"/>
            <a:ext cx="3962400" cy="4038600"/>
          </a:xfrm>
          <a:prstGeom prst="rect">
            <a:avLst/>
          </a:prstGeom>
        </p:spPr>
      </p:pic>
      <p:pic>
        <p:nvPicPr>
          <p:cNvPr id="4" name="Content Placeholder 3"/>
          <p:cNvPicPr>
            <a:picLocks noGrp="1"/>
          </p:cNvPicPr>
          <p:nvPr>
            <p:ph idx="1"/>
          </p:nvPr>
        </p:nvPicPr>
        <p:blipFill>
          <a:blip r:embed="rId3"/>
          <a:stretch>
            <a:fillRect/>
          </a:stretch>
        </p:blipFill>
        <p:spPr>
          <a:xfrm>
            <a:off x="4267200" y="2286000"/>
            <a:ext cx="4471555" cy="3657600"/>
          </a:xfrm>
          <a:prstGeom prst="rect">
            <a:avLst/>
          </a:prstGeom>
        </p:spPr>
      </p:pic>
    </p:spTree>
    <p:extLst>
      <p:ext uri="{BB962C8B-B14F-4D97-AF65-F5344CB8AC3E}">
        <p14:creationId xmlns:p14="http://schemas.microsoft.com/office/powerpoint/2010/main" val="3078264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7886700" cy="868430"/>
          </a:xfrm>
        </p:spPr>
        <p:txBody>
          <a:bodyPr/>
          <a:lstStyle/>
          <a:p>
            <a:r>
              <a:rPr lang="en-US" dirty="0"/>
              <a:t>Monotonic Loading Test</a:t>
            </a:r>
          </a:p>
        </p:txBody>
      </p:sp>
      <p:pic>
        <p:nvPicPr>
          <p:cNvPr id="4" name="Content Placeholder 3"/>
          <p:cNvPicPr>
            <a:picLocks noGrp="1" noChangeAspect="1"/>
          </p:cNvPicPr>
          <p:nvPr>
            <p:ph idx="1"/>
          </p:nvPr>
        </p:nvPicPr>
        <p:blipFill>
          <a:blip r:embed="rId2"/>
          <a:stretch>
            <a:fillRect/>
          </a:stretch>
        </p:blipFill>
        <p:spPr>
          <a:xfrm>
            <a:off x="1447800" y="1607072"/>
            <a:ext cx="3894697" cy="2429407"/>
          </a:xfrm>
          <a:prstGeom prst="rect">
            <a:avLst/>
          </a:prstGeom>
        </p:spPr>
      </p:pic>
      <p:pic>
        <p:nvPicPr>
          <p:cNvPr id="5" name="Picture 4"/>
          <p:cNvPicPr/>
          <p:nvPr/>
        </p:nvPicPr>
        <p:blipFill>
          <a:blip r:embed="rId3"/>
          <a:stretch>
            <a:fillRect/>
          </a:stretch>
        </p:blipFill>
        <p:spPr>
          <a:xfrm>
            <a:off x="1646798" y="4648200"/>
            <a:ext cx="3950576" cy="2057400"/>
          </a:xfrm>
          <a:prstGeom prst="rect">
            <a:avLst/>
          </a:prstGeom>
        </p:spPr>
      </p:pic>
      <p:sp>
        <p:nvSpPr>
          <p:cNvPr id="6" name="TextBox 5"/>
          <p:cNvSpPr txBox="1"/>
          <p:nvPr/>
        </p:nvSpPr>
        <p:spPr>
          <a:xfrm>
            <a:off x="422564" y="4089321"/>
            <a:ext cx="8458200" cy="461665"/>
          </a:xfrm>
          <a:prstGeom prst="rect">
            <a:avLst/>
          </a:prstGeom>
          <a:noFill/>
        </p:spPr>
        <p:txBody>
          <a:bodyPr wrap="square" rtlCol="0">
            <a:spAutoFit/>
          </a:bodyPr>
          <a:lstStyle/>
          <a:p>
            <a:r>
              <a:rPr lang="en-US" sz="2400" b="1" dirty="0">
                <a:solidFill>
                  <a:srgbClr val="FF0000"/>
                </a:solidFill>
              </a:rPr>
              <a:t>TSI (</a:t>
            </a:r>
            <a:r>
              <a:rPr lang="en-US" sz="2400" b="1" dirty="0">
                <a:solidFill>
                  <a:srgbClr val="FF0000"/>
                </a:solidFill>
                <a:latin typeface="Symbol" panose="05050102010706020507" pitchFamily="18" charset="2"/>
              </a:rPr>
              <a:t>F)</a:t>
            </a:r>
            <a:r>
              <a:rPr lang="en-US" sz="2000" dirty="0">
                <a:latin typeface="Symbol" panose="05050102010706020507" pitchFamily="18" charset="2"/>
              </a:rPr>
              <a:t>  </a:t>
            </a:r>
            <a:r>
              <a:rPr lang="en-US" sz="2400" b="1" dirty="0"/>
              <a:t>Evolution -  </a:t>
            </a:r>
            <a:r>
              <a:rPr lang="en-US" sz="2000" dirty="0"/>
              <a:t>Calculated from Experiments</a:t>
            </a:r>
            <a:endParaRPr lang="en-US" sz="2000" b="1" dirty="0"/>
          </a:p>
        </p:txBody>
      </p:sp>
      <mc:AlternateContent xmlns:mc="http://schemas.openxmlformats.org/markup-compatibility/2006" xmlns:a14="http://schemas.microsoft.com/office/drawing/2010/main">
        <mc:Choice Requires="a14">
          <p:sp>
            <p:nvSpPr>
              <p:cNvPr id="3" name="TextBox 2"/>
              <p:cNvSpPr txBox="1"/>
              <p:nvPr/>
            </p:nvSpPr>
            <p:spPr>
              <a:xfrm>
                <a:off x="5190097" y="3645511"/>
                <a:ext cx="304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5190097" y="3645511"/>
                <a:ext cx="304800" cy="369332"/>
              </a:xfrm>
              <a:prstGeom prst="rect">
                <a:avLst/>
              </a:prstGeom>
              <a:blipFill rotWithShape="0">
                <a:blip r:embed="rId4"/>
                <a:stretch>
                  <a:fillRect r="-28000"/>
                </a:stretch>
              </a:blipFill>
            </p:spPr>
            <p:txBody>
              <a:bodyPr/>
              <a:lstStyle/>
              <a:p>
                <a:r>
                  <a:rPr lang="en-US">
                    <a:noFill/>
                  </a:rPr>
                  <a:t> </a:t>
                </a:r>
              </a:p>
            </p:txBody>
          </p:sp>
        </mc:Fallback>
      </mc:AlternateContent>
    </p:spTree>
    <p:extLst>
      <p:ext uri="{BB962C8B-B14F-4D97-AF65-F5344CB8AC3E}">
        <p14:creationId xmlns:p14="http://schemas.microsoft.com/office/powerpoint/2010/main" val="270880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04800" y="2209800"/>
            <a:ext cx="7162800" cy="914400"/>
          </a:xfrm>
          <a:noFill/>
        </p:spPr>
        <p:txBody>
          <a:bodyPr>
            <a:normAutofit fontScale="90000"/>
          </a:bodyPr>
          <a:lstStyle/>
          <a:p>
            <a:pPr algn="ctr" eaLnBrk="1" hangingPunct="1"/>
            <a:r>
              <a:rPr lang="en-US" sz="4000" b="1" dirty="0">
                <a:solidFill>
                  <a:schemeClr val="tx1"/>
                </a:solidFill>
              </a:rPr>
              <a:t>Thank you for listening</a:t>
            </a:r>
            <a:br>
              <a:rPr lang="en-US" sz="4000" b="1" dirty="0">
                <a:solidFill>
                  <a:schemeClr val="tx1"/>
                </a:solidFill>
              </a:rPr>
            </a:br>
            <a:br>
              <a:rPr lang="en-US" sz="4000" b="1" dirty="0">
                <a:solidFill>
                  <a:schemeClr val="tx1"/>
                </a:solidFill>
              </a:rPr>
            </a:br>
            <a:r>
              <a:rPr lang="en-US" sz="4000" b="1" dirty="0">
                <a:solidFill>
                  <a:schemeClr val="tx1"/>
                </a:solidFill>
              </a:rPr>
              <a:t>QUESTIONS</a:t>
            </a:r>
          </a:p>
        </p:txBody>
      </p:sp>
      <p:sp>
        <p:nvSpPr>
          <p:cNvPr id="26627" name="Slide Number Placeholder 5"/>
          <p:cNvSpPr>
            <a:spLocks noGrp="1"/>
          </p:cNvSpPr>
          <p:nvPr>
            <p:ph type="sldNum" sz="quarter" idx="12"/>
          </p:nvPr>
        </p:nvSpPr>
        <p:spPr>
          <a:noFill/>
        </p:spPr>
        <p:txBody>
          <a:bodyPr/>
          <a:lstStyle/>
          <a:p>
            <a:fld id="{80BD8CBD-666E-4074-A530-7AF744ADB6E4}" type="slidenum">
              <a:rPr lang="zh-CN" altLang="en-US">
                <a:latin typeface="Arial" pitchFamily="34" charset="0"/>
                <a:ea typeface="SimSun" pitchFamily="2" charset="-122"/>
              </a:rPr>
              <a:pPr/>
              <a:t>30</a:t>
            </a:fld>
            <a:endParaRPr lang="en-US" altLang="zh-CN" dirty="0">
              <a:latin typeface="Arial" pitchFamily="34" charset="0"/>
              <a:ea typeface="SimSun" pitchFamily="2" charset="-122"/>
            </a:endParaRPr>
          </a:p>
        </p:txBody>
      </p:sp>
      <p:pic>
        <p:nvPicPr>
          <p:cNvPr id="26628" name="Picture 7" descr="question"/>
          <p:cNvPicPr>
            <a:picLocks noChangeAspect="1" noChangeArrowheads="1"/>
          </p:cNvPicPr>
          <p:nvPr/>
        </p:nvPicPr>
        <p:blipFill>
          <a:blip r:embed="rId3" cstate="print"/>
          <a:srcRect/>
          <a:stretch>
            <a:fillRect/>
          </a:stretch>
        </p:blipFill>
        <p:spPr bwMode="auto">
          <a:xfrm>
            <a:off x="3124200" y="3429000"/>
            <a:ext cx="2362200" cy="1685880"/>
          </a:xfrm>
          <a:prstGeom prst="rect">
            <a:avLst/>
          </a:prstGeom>
          <a:noFill/>
          <a:ln w="9525">
            <a:noFill/>
            <a:miter lim="800000"/>
            <a:headEnd/>
            <a:tailEnd/>
          </a:ln>
        </p:spPr>
      </p:pic>
    </p:spTree>
    <p:extLst>
      <p:ext uri="{BB962C8B-B14F-4D97-AF65-F5344CB8AC3E}">
        <p14:creationId xmlns:p14="http://schemas.microsoft.com/office/powerpoint/2010/main" val="810600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73" y="630381"/>
            <a:ext cx="9220200" cy="1143000"/>
          </a:xfrm>
        </p:spPr>
        <p:txBody>
          <a:bodyPr/>
          <a:lstStyle/>
          <a:p>
            <a:r>
              <a:rPr lang="it-IT" sz="2000" dirty="0"/>
              <a:t>M. Naderi, M. Amiri and M. M. Khonsari , «</a:t>
            </a:r>
            <a:r>
              <a:rPr lang="en-US" sz="2000" i="1" dirty="0"/>
              <a:t>On the thermodynamic entropy of fatigue fracture</a:t>
            </a:r>
            <a:r>
              <a:rPr lang="en-US" sz="2000" dirty="0"/>
              <a:t>” </a:t>
            </a:r>
            <a:r>
              <a:rPr lang="pl-PL" sz="2000" b="1" dirty="0"/>
              <a:t>Proc</a:t>
            </a:r>
            <a:r>
              <a:rPr lang="en-US" sz="2000" b="1" dirty="0"/>
              <a:t>eedings of the</a:t>
            </a:r>
            <a:r>
              <a:rPr lang="pl-PL" sz="2000" b="1" dirty="0"/>
              <a:t> R</a:t>
            </a:r>
            <a:r>
              <a:rPr lang="en-US" sz="2000" b="1" dirty="0"/>
              <a:t>oyal </a:t>
            </a:r>
            <a:r>
              <a:rPr lang="pl-PL" sz="2000" b="1" dirty="0"/>
              <a:t> Soc</a:t>
            </a:r>
            <a:r>
              <a:rPr lang="en-US" sz="2000" b="1" dirty="0"/>
              <a:t>iety</a:t>
            </a:r>
            <a:r>
              <a:rPr lang="pl-PL" sz="2000" b="1" dirty="0"/>
              <a:t> A </a:t>
            </a:r>
            <a:r>
              <a:rPr lang="pl-PL" sz="2000" dirty="0"/>
              <a:t>(</a:t>
            </a:r>
            <a:r>
              <a:rPr lang="pl-PL" sz="2000" b="1" dirty="0"/>
              <a:t>2010</a:t>
            </a:r>
            <a:r>
              <a:rPr lang="pl-PL" sz="2000" dirty="0"/>
              <a:t>) 466,423–438</a:t>
            </a:r>
            <a:endParaRPr lang="en-US" sz="2000" dirty="0"/>
          </a:p>
        </p:txBody>
      </p:sp>
      <p:sp>
        <p:nvSpPr>
          <p:cNvPr id="5" name="TextBox 4"/>
          <p:cNvSpPr txBox="1"/>
          <p:nvPr/>
        </p:nvSpPr>
        <p:spPr>
          <a:xfrm>
            <a:off x="120073" y="5057865"/>
            <a:ext cx="8915400" cy="1692771"/>
          </a:xfrm>
          <a:prstGeom prst="rect">
            <a:avLst/>
          </a:prstGeom>
          <a:noFill/>
        </p:spPr>
        <p:txBody>
          <a:bodyPr wrap="square" rtlCol="0">
            <a:spAutoFit/>
          </a:bodyPr>
          <a:lstStyle/>
          <a:p>
            <a:r>
              <a:rPr lang="en-US" sz="2400" dirty="0"/>
              <a:t>“</a:t>
            </a:r>
            <a:r>
              <a:rPr lang="en-US" sz="2000" dirty="0"/>
              <a:t>A thermodynamic approach for the characterization of material degradation, which uses the entropy generated during the entire life of the specimens undergoing fatigue tests is used. Results show that the cumulative entropy generation is constant at the time of failure and is independent of geometry,  load level and load frequency.”</a:t>
            </a:r>
          </a:p>
        </p:txBody>
      </p:sp>
      <p:pic>
        <p:nvPicPr>
          <p:cNvPr id="6" name="Content Placeholder 3"/>
          <p:cNvPicPr>
            <a:picLocks noChangeAspect="1"/>
          </p:cNvPicPr>
          <p:nvPr/>
        </p:nvPicPr>
        <p:blipFill>
          <a:blip r:embed="rId2"/>
          <a:stretch>
            <a:fillRect/>
          </a:stretch>
        </p:blipFill>
        <p:spPr>
          <a:xfrm>
            <a:off x="-226159" y="1880556"/>
            <a:ext cx="4534790" cy="3200400"/>
          </a:xfrm>
          <a:prstGeom prst="rect">
            <a:avLst/>
          </a:prstGeom>
        </p:spPr>
      </p:pic>
      <p:pic>
        <p:nvPicPr>
          <p:cNvPr id="7" name="Content Placeholder 3"/>
          <p:cNvPicPr>
            <a:picLocks noGrp="1" noChangeAspect="1"/>
          </p:cNvPicPr>
          <p:nvPr>
            <p:ph idx="1"/>
          </p:nvPr>
        </p:nvPicPr>
        <p:blipFill>
          <a:blip r:embed="rId3"/>
          <a:stretch>
            <a:fillRect/>
          </a:stretch>
        </p:blipFill>
        <p:spPr>
          <a:xfrm>
            <a:off x="3962399" y="1905956"/>
            <a:ext cx="5035225" cy="3047043"/>
          </a:xfrm>
          <a:prstGeom prst="rect">
            <a:avLst/>
          </a:prstGeom>
        </p:spPr>
      </p:pic>
    </p:spTree>
    <p:extLst>
      <p:ext uri="{BB962C8B-B14F-4D97-AF65-F5344CB8AC3E}">
        <p14:creationId xmlns:p14="http://schemas.microsoft.com/office/powerpoint/2010/main" val="11492015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196" y="1676400"/>
            <a:ext cx="7886700" cy="868430"/>
          </a:xfrm>
        </p:spPr>
        <p:txBody>
          <a:bodyPr>
            <a:normAutofit fontScale="90000"/>
          </a:bodyPr>
          <a:lstStyle/>
          <a:p>
            <a:r>
              <a:rPr lang="en-US" dirty="0">
                <a:solidFill>
                  <a:srgbClr val="002060"/>
                </a:solidFill>
              </a:rPr>
              <a:t>K. N. Tu, and A. M. Gusak “A unified model of mean-time-to-failure for electromigration, thermomigration, and stress-migration based on entropy production”, </a:t>
            </a:r>
            <a:r>
              <a:rPr lang="en-US" b="1" dirty="0">
                <a:solidFill>
                  <a:srgbClr val="002060"/>
                </a:solidFill>
              </a:rPr>
              <a:t>Journal of Applied Physics </a:t>
            </a:r>
            <a:r>
              <a:rPr lang="en-US" dirty="0">
                <a:solidFill>
                  <a:srgbClr val="002060"/>
                </a:solidFill>
              </a:rPr>
              <a:t>126, 075109 </a:t>
            </a:r>
            <a:r>
              <a:rPr lang="en-US" b="1" dirty="0">
                <a:solidFill>
                  <a:srgbClr val="002060"/>
                </a:solidFill>
              </a:rPr>
              <a:t>(2019) </a:t>
            </a:r>
          </a:p>
        </p:txBody>
      </p:sp>
      <p:sp>
        <p:nvSpPr>
          <p:cNvPr id="3" name="Content Placeholder 2"/>
          <p:cNvSpPr>
            <a:spLocks noGrp="1"/>
          </p:cNvSpPr>
          <p:nvPr>
            <p:ph idx="1"/>
          </p:nvPr>
        </p:nvSpPr>
        <p:spPr/>
        <p:txBody>
          <a:bodyPr>
            <a:normAutofit/>
          </a:bodyPr>
          <a:lstStyle/>
          <a:p>
            <a:endParaRPr lang="en-US" dirty="0"/>
          </a:p>
          <a:p>
            <a:r>
              <a:rPr lang="en-US" sz="2400" dirty="0"/>
              <a:t>“On the basis of entropy production, we provide a unified model of MTTF for thermomigration and stress-migration. </a:t>
            </a:r>
          </a:p>
          <a:p>
            <a:r>
              <a:rPr lang="en-US" sz="2400" dirty="0"/>
              <a:t>In general, the input from all sources of entropy production should be taken into account simultaneously</a:t>
            </a:r>
          </a:p>
          <a:p>
            <a:r>
              <a:rPr lang="en-US" sz="2400" dirty="0"/>
              <a:t>We use accumulated entropy as a parameter of failure of the [3-D IC] device, and in turn as the link between MTTF and threshold entropy.”</a:t>
            </a:r>
          </a:p>
        </p:txBody>
      </p:sp>
    </p:spTree>
    <p:extLst>
      <p:ext uri="{BB962C8B-B14F-4D97-AF65-F5344CB8AC3E}">
        <p14:creationId xmlns:p14="http://schemas.microsoft.com/office/powerpoint/2010/main" val="1600073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306388" y="1447800"/>
            <a:ext cx="8837612" cy="4800600"/>
            <a:chOff x="319" y="960"/>
            <a:chExt cx="5567" cy="3024"/>
          </a:xfrm>
        </p:grpSpPr>
        <p:sp>
          <p:nvSpPr>
            <p:cNvPr id="3" name="AutoShape 3"/>
            <p:cNvSpPr>
              <a:spLocks noChangeAspect="1" noChangeArrowheads="1" noTextEdit="1"/>
            </p:cNvSpPr>
            <p:nvPr/>
          </p:nvSpPr>
          <p:spPr bwMode="auto">
            <a:xfrm>
              <a:off x="319" y="960"/>
              <a:ext cx="5567" cy="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pic>
          <p:nvPicPr>
            <p:cNvPr id="9933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 y="960"/>
              <a:ext cx="5573" cy="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itle 1"/>
          <p:cNvSpPr>
            <a:spLocks noGrp="1"/>
          </p:cNvSpPr>
          <p:nvPr>
            <p:ph type="title"/>
          </p:nvPr>
        </p:nvSpPr>
        <p:spPr>
          <a:xfrm>
            <a:off x="304801" y="1066800"/>
            <a:ext cx="8686800" cy="1218539"/>
          </a:xfrm>
        </p:spPr>
        <p:txBody>
          <a:bodyPr>
            <a:noAutofit/>
          </a:bodyPr>
          <a:lstStyle/>
          <a:p>
            <a:r>
              <a:rPr lang="nn-NO" sz="2000" dirty="0"/>
              <a:t>J.Y. Yang and M.M. Khonsari ‘</a:t>
            </a:r>
            <a:r>
              <a:rPr lang="en-US" sz="2000" dirty="0"/>
              <a:t>On the Evaluation of Fracture Fatigue Entropy”  </a:t>
            </a:r>
            <a:r>
              <a:rPr lang="en-US" sz="2000" b="1" i="1" dirty="0"/>
              <a:t>Theoretical and Applied Fracture Mechanics</a:t>
            </a:r>
            <a:r>
              <a:rPr lang="en-US" sz="2000" b="1" dirty="0"/>
              <a:t>, 96 (2018), </a:t>
            </a:r>
            <a:r>
              <a:rPr lang="en-US" sz="2000" dirty="0"/>
              <a:t>351-361</a:t>
            </a:r>
            <a:br>
              <a:rPr lang="en-US" sz="2000" dirty="0"/>
            </a:br>
            <a:r>
              <a:rPr lang="en-US" sz="2000" dirty="0"/>
              <a:t> </a:t>
            </a:r>
          </a:p>
        </p:txBody>
      </p:sp>
      <p:sp>
        <p:nvSpPr>
          <p:cNvPr id="6" name="Rectangle 5"/>
          <p:cNvSpPr/>
          <p:nvPr/>
        </p:nvSpPr>
        <p:spPr>
          <a:xfrm>
            <a:off x="4572000" y="2209800"/>
            <a:ext cx="3914716" cy="2554545"/>
          </a:xfrm>
          <a:prstGeom prst="rect">
            <a:avLst/>
          </a:prstGeom>
          <a:blipFill>
            <a:blip r:embed="rId3"/>
            <a:tile tx="0" ty="0" sx="100000" sy="100000" flip="none" algn="tl"/>
          </a:blipFill>
        </p:spPr>
        <p:txBody>
          <a:bodyPr wrap="square">
            <a:spAutoFit/>
          </a:bodyPr>
          <a:lstStyle/>
          <a:p>
            <a:r>
              <a:rPr lang="en-US" sz="2000" b="1" dirty="0"/>
              <a:t>Results show that the Fracture Fatigue Entropy remains </a:t>
            </a:r>
          </a:p>
          <a:p>
            <a:r>
              <a:rPr lang="en-US" sz="2000" b="1" dirty="0"/>
              <a:t>constant and the fatigue failure prediction using the </a:t>
            </a:r>
          </a:p>
          <a:p>
            <a:r>
              <a:rPr lang="en-US" sz="2000" b="1" dirty="0"/>
              <a:t>entropy is independent of the loading condition, loading</a:t>
            </a:r>
          </a:p>
          <a:p>
            <a:r>
              <a:rPr lang="en-US" sz="2000" b="1" dirty="0"/>
              <a:t>frequency, and the sample geometry.</a:t>
            </a:r>
          </a:p>
        </p:txBody>
      </p:sp>
    </p:spTree>
    <p:extLst>
      <p:ext uri="{BB962C8B-B14F-4D97-AF65-F5344CB8AC3E}">
        <p14:creationId xmlns:p14="http://schemas.microsoft.com/office/powerpoint/2010/main" val="3905678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109" y="975805"/>
            <a:ext cx="8405091" cy="1143000"/>
          </a:xfrm>
        </p:spPr>
        <p:txBody>
          <a:bodyPr>
            <a:noAutofit/>
          </a:bodyPr>
          <a:lstStyle/>
          <a:p>
            <a:r>
              <a:rPr lang="en-US" sz="2000" dirty="0"/>
              <a:t>Imanian, A., Modarres, M., “A Thermodynamic Entropy-Based Damage Assessment with Applications to Prognosis and Health Management”, </a:t>
            </a:r>
            <a:r>
              <a:rPr lang="en-US" sz="2000" b="1" i="1" dirty="0"/>
              <a:t>Structural Health Monitoring</a:t>
            </a:r>
            <a:r>
              <a:rPr lang="en-US" sz="2000" dirty="0"/>
              <a:t>, (2018) Vol. 17(2) 240–254 </a:t>
            </a:r>
            <a:br>
              <a:rPr lang="en-US" sz="2000" dirty="0"/>
            </a:br>
            <a:endParaRPr lang="en-US" sz="2000" dirty="0"/>
          </a:p>
        </p:txBody>
      </p:sp>
      <p:sp>
        <p:nvSpPr>
          <p:cNvPr id="3" name="Content Placeholder 2"/>
          <p:cNvSpPr>
            <a:spLocks noGrp="1"/>
          </p:cNvSpPr>
          <p:nvPr>
            <p:ph idx="1"/>
          </p:nvPr>
        </p:nvSpPr>
        <p:spPr>
          <a:xfrm>
            <a:off x="176328" y="2086617"/>
            <a:ext cx="8763000" cy="1295400"/>
          </a:xfrm>
        </p:spPr>
        <p:txBody>
          <a:bodyPr>
            <a:normAutofit/>
          </a:bodyPr>
          <a:lstStyle/>
          <a:p>
            <a:r>
              <a:rPr lang="en-US" sz="2400" dirty="0"/>
              <a:t>“We therefore conclude that entropy generation can be used to assess the degree of damage, the amount of the life of materials expended and the extent of the life remaining”.</a:t>
            </a:r>
          </a:p>
          <a:p>
            <a:endParaRPr lang="en-US" sz="2400" dirty="0"/>
          </a:p>
          <a:p>
            <a:endParaRPr lang="en-US" sz="1800" dirty="0"/>
          </a:p>
        </p:txBody>
      </p:sp>
      <p:sp>
        <p:nvSpPr>
          <p:cNvPr id="5" name="TextBox 4"/>
          <p:cNvSpPr txBox="1"/>
          <p:nvPr/>
        </p:nvSpPr>
        <p:spPr>
          <a:xfrm>
            <a:off x="150928" y="6019800"/>
            <a:ext cx="8305800" cy="646331"/>
          </a:xfrm>
          <a:prstGeom prst="rect">
            <a:avLst/>
          </a:prstGeom>
          <a:noFill/>
        </p:spPr>
        <p:txBody>
          <a:bodyPr wrap="square" rtlCol="0">
            <a:spAutoFit/>
          </a:bodyPr>
          <a:lstStyle/>
          <a:p>
            <a:endParaRPr lang="en-US" dirty="0"/>
          </a:p>
          <a:p>
            <a:r>
              <a:rPr lang="en-US" dirty="0"/>
              <a:t>Figure  Entropy flow in the control volume under corrosion-fatigue</a:t>
            </a:r>
          </a:p>
        </p:txBody>
      </p:sp>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6455" y="3326738"/>
            <a:ext cx="8454418" cy="286393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48609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6013" y="152400"/>
            <a:ext cx="3670300" cy="355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4" name="Text Box 2"/>
          <p:cNvSpPr txBox="1">
            <a:spLocks noChangeArrowheads="1"/>
          </p:cNvSpPr>
          <p:nvPr/>
        </p:nvSpPr>
        <p:spPr bwMode="auto">
          <a:xfrm>
            <a:off x="332287" y="4695031"/>
            <a:ext cx="8640762" cy="261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9pPr>
          </a:lstStyle>
          <a:p>
            <a:r>
              <a:rPr lang="en-US" altLang="en-US" sz="2000" dirty="0"/>
              <a:t>Volumetric entropy generation evolution. In the Figure 2(a), </a:t>
            </a:r>
            <a:r>
              <a:rPr lang="en-US" altLang="en-US" sz="2000" i="1" dirty="0"/>
              <a:t>P</a:t>
            </a:r>
            <a:r>
              <a:rPr lang="en-US" altLang="en-US" sz="2000" dirty="0"/>
              <a:t> represents the tensile stress.</a:t>
            </a:r>
          </a:p>
        </p:txBody>
      </p:sp>
      <p:sp>
        <p:nvSpPr>
          <p:cNvPr id="3075" name="Text Box 3"/>
          <p:cNvSpPr txBox="1">
            <a:spLocks noChangeArrowheads="1"/>
          </p:cNvSpPr>
          <p:nvPr/>
        </p:nvSpPr>
        <p:spPr bwMode="auto">
          <a:xfrm>
            <a:off x="339581" y="5562600"/>
            <a:ext cx="8640762" cy="547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9pPr>
          </a:lstStyle>
          <a:p>
            <a:r>
              <a:rPr lang="en-US" altLang="en-US" sz="1800" dirty="0"/>
              <a:t>Imanian, A., Modarres, M., “A Thermodynamic Entropy-Based Damage </a:t>
            </a:r>
          </a:p>
          <a:p>
            <a:r>
              <a:rPr lang="en-US" altLang="en-US" sz="1800" dirty="0"/>
              <a:t>Assessment with Applications to Prognosis and Health Management”, </a:t>
            </a:r>
          </a:p>
          <a:p>
            <a:r>
              <a:rPr lang="en-US" altLang="en-US" sz="1800" b="1" dirty="0"/>
              <a:t>Structural Health Monitoring</a:t>
            </a:r>
            <a:r>
              <a:rPr lang="en-US" altLang="en-US" sz="1800" dirty="0"/>
              <a:t>, 2018, Vol. 17(2) 240–254 </a:t>
            </a:r>
          </a:p>
          <a:p>
            <a:r>
              <a:rPr lang="en-US" altLang="en-US" sz="1800" dirty="0"/>
              <a:t> DOI: 10.1177/1475921716689561</a:t>
            </a:r>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143000"/>
            <a:ext cx="8695302" cy="355203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92367656"/>
      </p:ext>
    </p:extLst>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95600"/>
            <a:ext cx="7886700" cy="1096963"/>
          </a:xfrm>
        </p:spPr>
        <p:txBody>
          <a:bodyPr>
            <a:noAutofit/>
          </a:bodyPr>
          <a:lstStyle/>
          <a:p>
            <a:r>
              <a:rPr lang="en-US" sz="2400" dirty="0"/>
              <a:t>Jundong Wang and Yao Yao” An Entropy Based Low-Cycle Fatigue Life Prediction Model for Solder Materials”</a:t>
            </a:r>
            <a:br>
              <a:rPr lang="en-US" sz="2400" dirty="0"/>
            </a:br>
            <a:r>
              <a:rPr lang="pt-BR" sz="2400" b="1" i="1" dirty="0"/>
              <a:t>Entropy</a:t>
            </a:r>
            <a:r>
              <a:rPr lang="pt-BR" sz="2400" dirty="0"/>
              <a:t> </a:t>
            </a:r>
            <a:r>
              <a:rPr lang="pt-BR" sz="2400" b="1" dirty="0"/>
              <a:t>2017</a:t>
            </a:r>
            <a:r>
              <a:rPr lang="pt-BR" sz="2400" dirty="0"/>
              <a:t>, 19, 503; doi:10.3390/e19100503</a:t>
            </a:r>
            <a:br>
              <a:rPr lang="pt-BR" sz="2400" dirty="0"/>
            </a:br>
            <a:br>
              <a:rPr lang="pt-BR" sz="2400" dirty="0"/>
            </a:br>
            <a:r>
              <a:rPr lang="en-US" sz="2400" dirty="0"/>
              <a:t>Jundong Wang and Yao </a:t>
            </a:r>
            <a:r>
              <a:rPr lang="en-US" sz="2400" dirty="0" err="1"/>
              <a:t>Yao</a:t>
            </a:r>
            <a:r>
              <a:rPr lang="en-US" sz="2400" dirty="0"/>
              <a:t>” An Entropy Based Failure Prediction Model for the Creep and Fatigue of Metallic Materials,” </a:t>
            </a:r>
            <a:r>
              <a:rPr lang="en-US" sz="2400" b="1" dirty="0"/>
              <a:t>Entropy, 2019</a:t>
            </a:r>
            <a:r>
              <a:rPr lang="en-US" sz="2400" dirty="0"/>
              <a:t>, 21(11), 1104</a:t>
            </a:r>
            <a:br>
              <a:rPr lang="pt-BR" sz="2400" dirty="0"/>
            </a:br>
            <a:endParaRPr lang="en-US" sz="2400" dirty="0"/>
          </a:p>
        </p:txBody>
      </p:sp>
      <p:sp>
        <p:nvSpPr>
          <p:cNvPr id="5" name="TextBox 4"/>
          <p:cNvSpPr txBox="1"/>
          <p:nvPr/>
        </p:nvSpPr>
        <p:spPr>
          <a:xfrm>
            <a:off x="609600" y="4495800"/>
            <a:ext cx="8077200" cy="1200329"/>
          </a:xfrm>
          <a:prstGeom prst="rect">
            <a:avLst/>
          </a:prstGeom>
          <a:noFill/>
        </p:spPr>
        <p:txBody>
          <a:bodyPr wrap="square" rtlCol="0">
            <a:spAutoFit/>
          </a:bodyPr>
          <a:lstStyle/>
          <a:p>
            <a:r>
              <a:rPr lang="en-US" sz="2400" dirty="0"/>
              <a:t>“Eight groups of experiments were performed under different aging treatment and experiment conditions. The fatigue life predictions agree well with experimental data.”</a:t>
            </a:r>
          </a:p>
        </p:txBody>
      </p:sp>
    </p:spTree>
    <p:extLst>
      <p:ext uri="{BB962C8B-B14F-4D97-AF65-F5344CB8AC3E}">
        <p14:creationId xmlns:p14="http://schemas.microsoft.com/office/powerpoint/2010/main" val="4149627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220" y="1143000"/>
            <a:ext cx="7886700" cy="1325563"/>
          </a:xfrm>
        </p:spPr>
        <p:txBody>
          <a:bodyPr/>
          <a:lstStyle/>
          <a:p>
            <a:r>
              <a:rPr lang="es-ES" sz="2000" dirty="0"/>
              <a:t>Angel Cuadras, Ramon Romero, Victoria J. Ovejas</a:t>
            </a:r>
            <a:r>
              <a:rPr lang="en-US" sz="2000" dirty="0"/>
              <a:t>Entropy characterization of overstressed capacitors for lifetime prediction, </a:t>
            </a:r>
            <a:r>
              <a:rPr lang="en-US" sz="2000" b="1" i="1" dirty="0"/>
              <a:t>Journal of Power Sources</a:t>
            </a:r>
            <a:r>
              <a:rPr lang="en-US" sz="2000" dirty="0"/>
              <a:t>, </a:t>
            </a:r>
            <a:r>
              <a:rPr lang="fr-FR" sz="2000" dirty="0"/>
              <a:t>Volume 336, 30 December 2016, Pages 272–278</a:t>
            </a:r>
            <a:endParaRPr lang="en-US" sz="2000" dirty="0"/>
          </a:p>
        </p:txBody>
      </p:sp>
      <p:pic>
        <p:nvPicPr>
          <p:cNvPr id="100354" name="Picture 2" descr="Imag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895600"/>
            <a:ext cx="3958970" cy="27588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04800" y="5791200"/>
            <a:ext cx="8382000" cy="646331"/>
          </a:xfrm>
          <a:prstGeom prst="rect">
            <a:avLst/>
          </a:prstGeom>
          <a:noFill/>
        </p:spPr>
        <p:txBody>
          <a:bodyPr wrap="square" rtlCol="0">
            <a:spAutoFit/>
          </a:bodyPr>
          <a:lstStyle/>
          <a:p>
            <a:r>
              <a:rPr lang="en-US" dirty="0"/>
              <a:t>Time evolution of, entropy generation rate S_ and capacitance for the capacitor 33 mF capacitor biased with a 4 V pulsed excitation.</a:t>
            </a:r>
          </a:p>
        </p:txBody>
      </p:sp>
      <p:sp>
        <p:nvSpPr>
          <p:cNvPr id="4" name="TextBox 3"/>
          <p:cNvSpPr txBox="1"/>
          <p:nvPr/>
        </p:nvSpPr>
        <p:spPr>
          <a:xfrm>
            <a:off x="4206043" y="2951593"/>
            <a:ext cx="4800600" cy="1323439"/>
          </a:xfrm>
          <a:prstGeom prst="rect">
            <a:avLst/>
          </a:prstGeom>
          <a:noFill/>
        </p:spPr>
        <p:txBody>
          <a:bodyPr wrap="square" rtlCol="0">
            <a:spAutoFit/>
          </a:bodyPr>
          <a:lstStyle/>
          <a:p>
            <a:r>
              <a:rPr lang="en-US" sz="2000" dirty="0"/>
              <a:t>“We proposed a method to estimate ageing in electrolyte capacitors based on a measurement of entropy generation rate, S..”</a:t>
            </a:r>
          </a:p>
        </p:txBody>
      </p:sp>
    </p:spTree>
    <p:extLst>
      <p:ext uri="{BB962C8B-B14F-4D97-AF65-F5344CB8AC3E}">
        <p14:creationId xmlns:p14="http://schemas.microsoft.com/office/powerpoint/2010/main" val="3536457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219200"/>
            <a:ext cx="9067800" cy="1690255"/>
          </a:xfrm>
        </p:spPr>
        <p:txBody>
          <a:bodyPr>
            <a:normAutofit fontScale="90000"/>
          </a:bodyPr>
          <a:lstStyle/>
          <a:p>
            <a:br>
              <a:rPr lang="es-ES" sz="2400" dirty="0"/>
            </a:br>
            <a:br>
              <a:rPr lang="es-ES" sz="2400" dirty="0"/>
            </a:br>
            <a:r>
              <a:rPr lang="es-ES" sz="2400" dirty="0"/>
              <a:t>Angel Cuadras, Jiaqiang Yao, and Marcos Quilez,” Determination of LEDs degradation with entropy generation rate”  </a:t>
            </a:r>
            <a:r>
              <a:rPr lang="en-US" sz="2400" b="1" dirty="0"/>
              <a:t>Journal of Applied Physics </a:t>
            </a:r>
            <a:r>
              <a:rPr lang="en-US" sz="2400" dirty="0"/>
              <a:t>122, 145702 (2017); doi: 10.1063/1.4996629</a:t>
            </a:r>
            <a:br>
              <a:rPr lang="en-US" sz="2400" b="1" dirty="0"/>
            </a:br>
            <a:br>
              <a:rPr lang="es-ES" sz="2400" dirty="0"/>
            </a:br>
            <a:endParaRPr lang="en-US" sz="2400" dirty="0"/>
          </a:p>
        </p:txBody>
      </p:sp>
      <p:sp>
        <p:nvSpPr>
          <p:cNvPr id="4" name="Rectangle 3"/>
          <p:cNvSpPr/>
          <p:nvPr/>
        </p:nvSpPr>
        <p:spPr>
          <a:xfrm>
            <a:off x="21021" y="2895600"/>
            <a:ext cx="8458200" cy="1384995"/>
          </a:xfrm>
          <a:prstGeom prst="rect">
            <a:avLst/>
          </a:prstGeom>
        </p:spPr>
        <p:txBody>
          <a:bodyPr wrap="square">
            <a:spAutoFit/>
          </a:bodyPr>
          <a:lstStyle/>
          <a:p>
            <a:r>
              <a:rPr lang="en-US" b="1" dirty="0"/>
              <a:t>Conclusions</a:t>
            </a:r>
          </a:p>
          <a:p>
            <a:endParaRPr lang="en-US" b="1" dirty="0"/>
          </a:p>
          <a:p>
            <a:r>
              <a:rPr lang="en-US" dirty="0"/>
              <a:t> </a:t>
            </a:r>
            <a:r>
              <a:rPr lang="en-US" sz="2400" dirty="0">
                <a:solidFill>
                  <a:srgbClr val="FF0000"/>
                </a:solidFill>
              </a:rPr>
              <a:t>A correlation between LED’s optical fade and entropy generation rate was found. </a:t>
            </a:r>
          </a:p>
        </p:txBody>
      </p:sp>
      <p:sp>
        <p:nvSpPr>
          <p:cNvPr id="5" name="Rectangle 4"/>
          <p:cNvSpPr/>
          <p:nvPr/>
        </p:nvSpPr>
        <p:spPr>
          <a:xfrm>
            <a:off x="457200" y="5029200"/>
            <a:ext cx="7696200" cy="646331"/>
          </a:xfrm>
          <a:prstGeom prst="rect">
            <a:avLst/>
          </a:prstGeom>
        </p:spPr>
        <p:txBody>
          <a:bodyPr wrap="square">
            <a:spAutoFit/>
          </a:bodyPr>
          <a:lstStyle/>
          <a:p>
            <a:r>
              <a:rPr lang="en-US" b="1" dirty="0">
                <a:solidFill>
                  <a:srgbClr val="222222"/>
                </a:solidFill>
                <a:latin typeface="Roboto"/>
              </a:rPr>
              <a:t>Note:</a:t>
            </a:r>
            <a:r>
              <a:rPr lang="en-US" dirty="0">
                <a:solidFill>
                  <a:srgbClr val="222222"/>
                </a:solidFill>
                <a:latin typeface="Roboto"/>
              </a:rPr>
              <a:t> A Light-Emitting Diode is a two-lead semiconductor light source. </a:t>
            </a:r>
          </a:p>
          <a:p>
            <a:r>
              <a:rPr lang="en-US" dirty="0">
                <a:solidFill>
                  <a:srgbClr val="222222"/>
                </a:solidFill>
                <a:latin typeface="Roboto"/>
              </a:rPr>
              <a:t>It is a p–n junction diode that emits light when activated.</a:t>
            </a:r>
            <a:endParaRPr lang="en-US" dirty="0"/>
          </a:p>
        </p:txBody>
      </p:sp>
    </p:spTree>
    <p:extLst>
      <p:ext uri="{BB962C8B-B14F-4D97-AF65-F5344CB8AC3E}">
        <p14:creationId xmlns:p14="http://schemas.microsoft.com/office/powerpoint/2010/main" val="26071213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28276"/>
            <a:ext cx="8458200" cy="1819724"/>
          </a:xfrm>
        </p:spPr>
        <p:txBody>
          <a:bodyPr>
            <a:normAutofit fontScale="90000"/>
          </a:bodyPr>
          <a:lstStyle/>
          <a:p>
            <a:br>
              <a:rPr lang="en-US" sz="2400" b="1" dirty="0"/>
            </a:br>
            <a:br>
              <a:rPr lang="en-US" sz="2400" b="1" dirty="0"/>
            </a:br>
            <a:r>
              <a:rPr lang="en-US" sz="2000" dirty="0" err="1"/>
              <a:t>Tianchen</a:t>
            </a:r>
            <a:r>
              <a:rPr lang="en-US" sz="2000" dirty="0"/>
              <a:t> Wang, Sandeep Kumar </a:t>
            </a:r>
            <a:r>
              <a:rPr lang="en-US" sz="2000" dirty="0" err="1"/>
              <a:t>Samal</a:t>
            </a:r>
            <a:r>
              <a:rPr lang="en-US" sz="2000" dirty="0"/>
              <a:t>, Sung </a:t>
            </a:r>
            <a:r>
              <a:rPr lang="en-US" sz="2000" dirty="0" err="1"/>
              <a:t>Kyu</a:t>
            </a:r>
            <a:r>
              <a:rPr lang="en-US" sz="2000" dirty="0"/>
              <a:t> Lim, and </a:t>
            </a:r>
            <a:r>
              <a:rPr lang="en-US" sz="2000" dirty="0" err="1"/>
              <a:t>Yiyu</a:t>
            </a:r>
            <a:r>
              <a:rPr lang="en-US" sz="2000" dirty="0"/>
              <a:t> Shi, “</a:t>
            </a:r>
            <a:br>
              <a:rPr lang="en-US" sz="2000" dirty="0"/>
            </a:br>
            <a:r>
              <a:rPr lang="en-US" sz="2000" dirty="0"/>
              <a:t>“Entropy Production Based Full-Chip Fatigue Analysis: From Theory to Mobile Applications”, </a:t>
            </a:r>
            <a:r>
              <a:rPr lang="en-US" sz="2000" b="1" dirty="0"/>
              <a:t>IEEE Transactions on Computer-Aided Design of Integrated Circuits and Systems, </a:t>
            </a:r>
            <a:r>
              <a:rPr lang="en-US" sz="2000" dirty="0"/>
              <a:t>PP(99):1-1 4/2018. DOI 10.1109/TCAD.2018.2803623</a:t>
            </a:r>
            <a:br>
              <a:rPr lang="en-US" sz="2000" dirty="0"/>
            </a:br>
            <a:br>
              <a:rPr lang="en-US" sz="1800" dirty="0"/>
            </a:br>
            <a:br>
              <a:rPr lang="en-US" sz="1800" dirty="0"/>
            </a:br>
            <a:endParaRPr lang="en-US" sz="1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2362200"/>
            <a:ext cx="4716571" cy="4069080"/>
          </a:xfrm>
          <a:prstGeom prst="rect">
            <a:avLst/>
          </a:prstGeom>
        </p:spPr>
      </p:pic>
    </p:spTree>
    <p:extLst>
      <p:ext uri="{BB962C8B-B14F-4D97-AF65-F5344CB8AC3E}">
        <p14:creationId xmlns:p14="http://schemas.microsoft.com/office/powerpoint/2010/main" val="23153352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691" y="381000"/>
            <a:ext cx="8610600" cy="1325563"/>
          </a:xfrm>
        </p:spPr>
        <p:txBody>
          <a:bodyPr/>
          <a:lstStyle/>
          <a:p>
            <a:r>
              <a:rPr lang="en-US" dirty="0"/>
              <a:t>Comparison of Experiments, UMT, </a:t>
            </a:r>
            <a:r>
              <a:rPr lang="en-US" dirty="0" err="1"/>
              <a:t>Coffin_Manson</a:t>
            </a:r>
            <a:endParaRPr lang="en-US" dirty="0"/>
          </a:p>
        </p:txBody>
      </p:sp>
      <p:pic>
        <p:nvPicPr>
          <p:cNvPr id="3" name="Picture 2"/>
          <p:cNvPicPr>
            <a:picLocks noChangeAspect="1"/>
          </p:cNvPicPr>
          <p:nvPr/>
        </p:nvPicPr>
        <p:blipFill>
          <a:blip r:embed="rId2"/>
          <a:stretch>
            <a:fillRect/>
          </a:stretch>
        </p:blipFill>
        <p:spPr>
          <a:xfrm>
            <a:off x="818204" y="2057400"/>
            <a:ext cx="8020996" cy="4343400"/>
          </a:xfrm>
          <a:prstGeom prst="rect">
            <a:avLst/>
          </a:prstGeom>
        </p:spPr>
      </p:pic>
    </p:spTree>
    <p:extLst>
      <p:ext uri="{BB962C8B-B14F-4D97-AF65-F5344CB8AC3E}">
        <p14:creationId xmlns:p14="http://schemas.microsoft.com/office/powerpoint/2010/main" val="887901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7886700" cy="1325563"/>
          </a:xfrm>
        </p:spPr>
        <p:txBody>
          <a:bodyPr>
            <a:normAutofit fontScale="90000"/>
          </a:bodyPr>
          <a:lstStyle/>
          <a:p>
            <a:r>
              <a:rPr lang="en-US" dirty="0"/>
              <a:t>Colin Yung and Ganesh Subbarayan, “Maximum Entropy Models for Fatigue Damage in Metals with Application to Low-Cycles Fatigue of Aluminum 2024-T351”, </a:t>
            </a:r>
            <a:r>
              <a:rPr lang="en-US" b="1" i="1" dirty="0"/>
              <a:t>Entropy</a:t>
            </a:r>
            <a:r>
              <a:rPr lang="en-US" dirty="0"/>
              <a:t>, </a:t>
            </a:r>
            <a:r>
              <a:rPr lang="en-US" b="1" dirty="0"/>
              <a:t>2019, 21(10), 967 </a:t>
            </a:r>
          </a:p>
        </p:txBody>
      </p:sp>
      <p:sp>
        <p:nvSpPr>
          <p:cNvPr id="3" name="Rectangle 2"/>
          <p:cNvSpPr/>
          <p:nvPr/>
        </p:nvSpPr>
        <p:spPr>
          <a:xfrm>
            <a:off x="533400" y="2743200"/>
            <a:ext cx="8382000" cy="2677656"/>
          </a:xfrm>
          <a:prstGeom prst="rect">
            <a:avLst/>
          </a:prstGeom>
        </p:spPr>
        <p:txBody>
          <a:bodyPr wrap="square">
            <a:spAutoFit/>
          </a:bodyPr>
          <a:lstStyle/>
          <a:p>
            <a:endParaRPr lang="en-US" sz="2800" dirty="0">
              <a:solidFill>
                <a:srgbClr val="000000"/>
              </a:solidFill>
              <a:latin typeface="Palatino Linotype" panose="02040502050505030304" pitchFamily="18" charset="0"/>
            </a:endParaRPr>
          </a:p>
          <a:p>
            <a:r>
              <a:rPr lang="en-US" sz="2800" dirty="0">
                <a:solidFill>
                  <a:srgbClr val="000000"/>
                </a:solidFill>
                <a:latin typeface="Palatino Linotype" panose="02040502050505030304" pitchFamily="18" charset="0"/>
              </a:rPr>
              <a:t> The developed damage models are shown to more accurately and consistently describe fatigue life than several alternative</a:t>
            </a:r>
            <a:r>
              <a:rPr lang="en-US" sz="2800" dirty="0">
                <a:solidFill>
                  <a:srgbClr val="000000"/>
                </a:solidFill>
                <a:latin typeface="Times New Roman" panose="02020603050405020304" pitchFamily="18" charset="0"/>
              </a:rPr>
              <a:t> </a:t>
            </a:r>
            <a:r>
              <a:rPr lang="en-US" sz="2800" dirty="0">
                <a:solidFill>
                  <a:srgbClr val="000000"/>
                </a:solidFill>
                <a:latin typeface="Palatino Linotype" panose="02040502050505030304" pitchFamily="18" charset="0"/>
              </a:rPr>
              <a:t>damage models, including the Weibull distribution function and the Coffin-Manson relation. </a:t>
            </a:r>
            <a:endParaRPr lang="en-US" sz="2800" dirty="0"/>
          </a:p>
        </p:txBody>
      </p:sp>
    </p:spTree>
    <p:extLst>
      <p:ext uri="{BB962C8B-B14F-4D97-AF65-F5344CB8AC3E}">
        <p14:creationId xmlns:p14="http://schemas.microsoft.com/office/powerpoint/2010/main" val="1462890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600200"/>
            <a:ext cx="7886700" cy="1325563"/>
          </a:xfrm>
        </p:spPr>
        <p:txBody>
          <a:bodyPr>
            <a:normAutofit fontScale="90000"/>
          </a:bodyPr>
          <a:lstStyle/>
          <a:p>
            <a:r>
              <a:rPr lang="en-US" dirty="0" err="1"/>
              <a:t>Huisung</a:t>
            </a:r>
            <a:r>
              <a:rPr lang="en-US" dirty="0"/>
              <a:t> Yun* and Mohammad Modarres</a:t>
            </a:r>
            <a:br>
              <a:rPr lang="en-US" dirty="0"/>
            </a:br>
            <a:r>
              <a:rPr lang="en-US" dirty="0"/>
              <a:t>Measures of Entropy to Characterize Fatigue Damage in Metallic Materials, </a:t>
            </a:r>
            <a:r>
              <a:rPr lang="en-US" b="1" i="1" dirty="0"/>
              <a:t>Entropy</a:t>
            </a:r>
            <a:r>
              <a:rPr lang="en-US" dirty="0"/>
              <a:t> </a:t>
            </a:r>
            <a:r>
              <a:rPr lang="en-US" b="1" dirty="0"/>
              <a:t>2019</a:t>
            </a:r>
            <a:r>
              <a:rPr lang="en-US" dirty="0"/>
              <a:t>, 21,(8), 804</a:t>
            </a:r>
          </a:p>
        </p:txBody>
      </p:sp>
      <p:sp>
        <p:nvSpPr>
          <p:cNvPr id="3" name="Rectangle 2"/>
          <p:cNvSpPr/>
          <p:nvPr/>
        </p:nvSpPr>
        <p:spPr>
          <a:xfrm>
            <a:off x="609600" y="3657600"/>
            <a:ext cx="8382000" cy="1569660"/>
          </a:xfrm>
          <a:prstGeom prst="rect">
            <a:avLst/>
          </a:prstGeom>
        </p:spPr>
        <p:txBody>
          <a:bodyPr wrap="square">
            <a:spAutoFit/>
          </a:bodyPr>
          <a:lstStyle/>
          <a:p>
            <a:r>
              <a:rPr lang="en-US" sz="2400" dirty="0">
                <a:latin typeface="Palatino Linotype" panose="02040502050505030304" pitchFamily="18" charset="0"/>
              </a:rPr>
              <a:t>Classical thermodynamic entropy provide a reasonably constant level of entropic endurance </a:t>
            </a:r>
            <a:r>
              <a:rPr lang="en-US" sz="2400" dirty="0">
                <a:latin typeface="Times New Roman" panose="02020603050405020304" pitchFamily="18" charset="0"/>
              </a:rPr>
              <a:t> </a:t>
            </a:r>
            <a:r>
              <a:rPr lang="en-US" sz="2400" dirty="0">
                <a:latin typeface="Palatino Linotype" panose="02040502050505030304" pitchFamily="18" charset="0"/>
              </a:rPr>
              <a:t>to fatigue failure. Thermodynamic  entropy was shown to be an appropriate index of damage.</a:t>
            </a:r>
            <a:endParaRPr lang="en-US" sz="2400" dirty="0"/>
          </a:p>
        </p:txBody>
      </p:sp>
    </p:spTree>
    <p:extLst>
      <p:ext uri="{BB962C8B-B14F-4D97-AF65-F5344CB8AC3E}">
        <p14:creationId xmlns:p14="http://schemas.microsoft.com/office/powerpoint/2010/main" val="22008786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305800" cy="1143000"/>
          </a:xfrm>
        </p:spPr>
        <p:txBody>
          <a:bodyPr>
            <a:normAutofit/>
          </a:bodyPr>
          <a:lstStyle/>
          <a:p>
            <a:r>
              <a:rPr lang="en-US" sz="2400" dirty="0"/>
              <a:t>Huisung Yun and Mohammad Modarres, “Measures of Entropy to Characterize Fatigue Damage in Metallic Materials”, </a:t>
            </a:r>
            <a:r>
              <a:rPr lang="en-US" sz="2400" b="1" dirty="0"/>
              <a:t>Entropy</a:t>
            </a:r>
            <a:r>
              <a:rPr lang="en-US" sz="2400" dirty="0"/>
              <a:t> (2019), 21, ,(8), 804</a:t>
            </a:r>
          </a:p>
        </p:txBody>
      </p:sp>
      <p:sp>
        <p:nvSpPr>
          <p:cNvPr id="7" name="Rectangle 6"/>
          <p:cNvSpPr/>
          <p:nvPr/>
        </p:nvSpPr>
        <p:spPr>
          <a:xfrm>
            <a:off x="152400" y="5903434"/>
            <a:ext cx="8839200" cy="830997"/>
          </a:xfrm>
          <a:prstGeom prst="rect">
            <a:avLst/>
          </a:prstGeom>
        </p:spPr>
        <p:txBody>
          <a:bodyPr wrap="square">
            <a:spAutoFit/>
          </a:bodyPr>
          <a:lstStyle/>
          <a:p>
            <a:r>
              <a:rPr lang="en-US" sz="2400" b="1" dirty="0"/>
              <a:t>Conclusions </a:t>
            </a:r>
            <a:r>
              <a:rPr lang="en-US" sz="2400" dirty="0"/>
              <a:t>“…..Classical thermodynamic entropy shown to be an appropriate index of damage”</a:t>
            </a:r>
          </a:p>
        </p:txBody>
      </p:sp>
      <p:pic>
        <p:nvPicPr>
          <p:cNvPr id="9" name="Picture 8"/>
          <p:cNvPicPr>
            <a:picLocks noChangeAspect="1"/>
          </p:cNvPicPr>
          <p:nvPr/>
        </p:nvPicPr>
        <p:blipFill>
          <a:blip r:embed="rId2"/>
          <a:stretch>
            <a:fillRect/>
          </a:stretch>
        </p:blipFill>
        <p:spPr>
          <a:xfrm>
            <a:off x="34636" y="2209800"/>
            <a:ext cx="5747327" cy="3410771"/>
          </a:xfrm>
          <a:prstGeom prst="rect">
            <a:avLst/>
          </a:prstGeom>
        </p:spPr>
      </p:pic>
      <p:sp>
        <p:nvSpPr>
          <p:cNvPr id="10" name="Rectangle 9"/>
          <p:cNvSpPr/>
          <p:nvPr/>
        </p:nvSpPr>
        <p:spPr>
          <a:xfrm>
            <a:off x="6172200" y="2524992"/>
            <a:ext cx="3352800" cy="923330"/>
          </a:xfrm>
          <a:prstGeom prst="rect">
            <a:avLst/>
          </a:prstGeom>
        </p:spPr>
        <p:txBody>
          <a:bodyPr wrap="square">
            <a:spAutoFit/>
          </a:bodyPr>
          <a:lstStyle/>
          <a:p>
            <a:r>
              <a:rPr lang="en-US" dirty="0"/>
              <a:t>Cumulative classical thermodynamic entropy for ten tests </a:t>
            </a:r>
          </a:p>
        </p:txBody>
      </p:sp>
    </p:spTree>
    <p:extLst>
      <p:ext uri="{BB962C8B-B14F-4D97-AF65-F5344CB8AC3E}">
        <p14:creationId xmlns:p14="http://schemas.microsoft.com/office/powerpoint/2010/main" val="11686553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2"/>
          <p:cNvSpPr>
            <a:spLocks noGrp="1"/>
          </p:cNvSpPr>
          <p:nvPr>
            <p:ph type="sldNum" sz="quarter" idx="12"/>
          </p:nvPr>
        </p:nvSpPr>
        <p:spPr>
          <a:noFill/>
        </p:spPr>
        <p:txBody>
          <a:bodyPr/>
          <a:lstStyle/>
          <a:p>
            <a:fld id="{DC0AEFDB-BE15-4934-A7BA-4E9989C86470}" type="slidenum">
              <a:rPr lang="en-US" altLang="zh-CN" smtClean="0"/>
              <a:pPr/>
              <a:t>44</a:t>
            </a:fld>
            <a:endParaRPr lang="en-US" altLang="zh-CN" dirty="0"/>
          </a:p>
        </p:txBody>
      </p:sp>
      <p:pic>
        <p:nvPicPr>
          <p:cNvPr id="36871" name="Picture 15" descr="P1_10A_NT"/>
          <p:cNvPicPr>
            <a:picLocks noChangeAspect="1" noChangeArrowheads="1"/>
          </p:cNvPicPr>
          <p:nvPr/>
        </p:nvPicPr>
        <p:blipFill>
          <a:blip r:embed="rId2" cstate="print"/>
          <a:srcRect/>
          <a:stretch>
            <a:fillRect/>
          </a:stretch>
        </p:blipFill>
        <p:spPr bwMode="auto">
          <a:xfrm>
            <a:off x="3478213" y="4359275"/>
            <a:ext cx="4625975" cy="2239963"/>
          </a:xfrm>
          <a:prstGeom prst="rect">
            <a:avLst/>
          </a:prstGeom>
          <a:noFill/>
          <a:ln w="9525">
            <a:noFill/>
            <a:miter lim="800000"/>
            <a:headEnd/>
            <a:tailEnd/>
          </a:ln>
        </p:spPr>
      </p:pic>
      <p:grpSp>
        <p:nvGrpSpPr>
          <p:cNvPr id="2" name="Group 18"/>
          <p:cNvGrpSpPr>
            <a:grpSpLocks/>
          </p:cNvGrpSpPr>
          <p:nvPr/>
        </p:nvGrpSpPr>
        <p:grpSpPr bwMode="auto">
          <a:xfrm>
            <a:off x="3546475" y="876300"/>
            <a:ext cx="4572000" cy="3279775"/>
            <a:chOff x="3492068" y="886690"/>
            <a:chExt cx="4572000" cy="3279427"/>
          </a:xfrm>
        </p:grpSpPr>
        <p:pic>
          <p:nvPicPr>
            <p:cNvPr id="13330" name="Picture 16" descr="P1_10A_NT_enlargement_P1"/>
            <p:cNvPicPr>
              <a:picLocks noChangeAspect="1" noChangeArrowheads="1"/>
            </p:cNvPicPr>
            <p:nvPr/>
          </p:nvPicPr>
          <p:blipFill>
            <a:blip r:embed="rId3" cstate="print"/>
            <a:srcRect/>
            <a:stretch>
              <a:fillRect/>
            </a:stretch>
          </p:blipFill>
          <p:spPr bwMode="auto">
            <a:xfrm>
              <a:off x="3492068" y="886690"/>
              <a:ext cx="4572000" cy="2032838"/>
            </a:xfrm>
            <a:prstGeom prst="rect">
              <a:avLst/>
            </a:prstGeom>
            <a:noFill/>
            <a:ln w="9525">
              <a:noFill/>
              <a:miter lim="800000"/>
              <a:headEnd/>
              <a:tailEnd/>
            </a:ln>
          </p:spPr>
        </p:pic>
        <p:pic>
          <p:nvPicPr>
            <p:cNvPr id="13331" name="Picture 17" descr="NT_testball_P1"/>
            <p:cNvPicPr>
              <a:picLocks noChangeAspect="1" noChangeArrowheads="1"/>
            </p:cNvPicPr>
            <p:nvPr/>
          </p:nvPicPr>
          <p:blipFill>
            <a:blip r:embed="rId4" cstate="print"/>
            <a:srcRect/>
            <a:stretch>
              <a:fillRect/>
            </a:stretch>
          </p:blipFill>
          <p:spPr bwMode="auto">
            <a:xfrm>
              <a:off x="3505200" y="2937163"/>
              <a:ext cx="2300573" cy="1213115"/>
            </a:xfrm>
            <a:prstGeom prst="rect">
              <a:avLst/>
            </a:prstGeom>
            <a:noFill/>
            <a:ln w="9525">
              <a:noFill/>
              <a:miter lim="800000"/>
              <a:headEnd/>
              <a:tailEnd/>
            </a:ln>
          </p:spPr>
        </p:pic>
        <p:pic>
          <p:nvPicPr>
            <p:cNvPr id="13332" name="Picture 18" descr="P1_RT_10A_ECD_testball"/>
            <p:cNvPicPr>
              <a:picLocks noChangeAspect="1" noChangeArrowheads="1"/>
            </p:cNvPicPr>
            <p:nvPr/>
          </p:nvPicPr>
          <p:blipFill>
            <a:blip r:embed="rId5" cstate="print"/>
            <a:srcRect/>
            <a:stretch>
              <a:fillRect/>
            </a:stretch>
          </p:blipFill>
          <p:spPr bwMode="auto">
            <a:xfrm>
              <a:off x="5763491" y="2951018"/>
              <a:ext cx="2286000" cy="1215099"/>
            </a:xfrm>
            <a:prstGeom prst="rect">
              <a:avLst/>
            </a:prstGeom>
            <a:noFill/>
            <a:ln w="9525">
              <a:noFill/>
              <a:miter lim="800000"/>
              <a:headEnd/>
              <a:tailEnd/>
            </a:ln>
          </p:spPr>
        </p:pic>
      </p:grpSp>
      <p:grpSp>
        <p:nvGrpSpPr>
          <p:cNvPr id="13317" name="Group 19"/>
          <p:cNvGrpSpPr>
            <a:grpSpLocks/>
          </p:cNvGrpSpPr>
          <p:nvPr/>
        </p:nvGrpSpPr>
        <p:grpSpPr bwMode="auto">
          <a:xfrm>
            <a:off x="22104" y="4823619"/>
            <a:ext cx="3894138" cy="1828800"/>
            <a:chOff x="290368" y="4751385"/>
            <a:chExt cx="3069222" cy="1524003"/>
          </a:xfrm>
        </p:grpSpPr>
        <p:pic>
          <p:nvPicPr>
            <p:cNvPr id="13320" name="Picture 4" descr="BGA_mesh"/>
            <p:cNvPicPr>
              <a:picLocks noChangeAspect="1" noChangeArrowheads="1"/>
            </p:cNvPicPr>
            <p:nvPr/>
          </p:nvPicPr>
          <p:blipFill>
            <a:blip r:embed="rId6" cstate="print"/>
            <a:srcRect/>
            <a:stretch>
              <a:fillRect/>
            </a:stretch>
          </p:blipFill>
          <p:spPr bwMode="auto">
            <a:xfrm>
              <a:off x="290368" y="4751385"/>
              <a:ext cx="2743200" cy="1460500"/>
            </a:xfrm>
            <a:prstGeom prst="rect">
              <a:avLst/>
            </a:prstGeom>
            <a:noFill/>
            <a:ln w="9525">
              <a:noFill/>
              <a:miter lim="800000"/>
              <a:headEnd/>
              <a:tailEnd/>
            </a:ln>
          </p:spPr>
        </p:pic>
        <p:grpSp>
          <p:nvGrpSpPr>
            <p:cNvPr id="13321" name="Group 5"/>
            <p:cNvGrpSpPr>
              <a:grpSpLocks/>
            </p:cNvGrpSpPr>
            <p:nvPr/>
          </p:nvGrpSpPr>
          <p:grpSpPr bwMode="auto">
            <a:xfrm>
              <a:off x="574549" y="4821238"/>
              <a:ext cx="2785041" cy="1454150"/>
              <a:chOff x="3779" y="2330"/>
              <a:chExt cx="6223" cy="3727"/>
            </a:xfrm>
          </p:grpSpPr>
          <p:sp>
            <p:nvSpPr>
              <p:cNvPr id="13322" name="Text Box 6"/>
              <p:cNvSpPr txBox="1">
                <a:spLocks noChangeArrowheads="1"/>
              </p:cNvSpPr>
              <p:nvPr/>
            </p:nvSpPr>
            <p:spPr bwMode="auto">
              <a:xfrm>
                <a:off x="7104" y="2330"/>
                <a:ext cx="1775" cy="495"/>
              </a:xfrm>
              <a:prstGeom prst="rect">
                <a:avLst/>
              </a:prstGeom>
              <a:noFill/>
              <a:ln w="9525">
                <a:noFill/>
                <a:miter lim="800000"/>
                <a:headEnd/>
                <a:tailEnd/>
              </a:ln>
            </p:spPr>
            <p:txBody>
              <a:bodyPr/>
              <a:lstStyle/>
              <a:p>
                <a:pPr>
                  <a:spcAft>
                    <a:spcPts val="1000"/>
                  </a:spcAft>
                </a:pPr>
                <a:r>
                  <a:rPr lang="en-US" altLang="zh-CN" sz="1100" b="1" dirty="0">
                    <a:solidFill>
                      <a:srgbClr val="FF0000"/>
                    </a:solidFill>
                    <a:latin typeface="Calibri" pitchFamily="34" charset="0"/>
                    <a:ea typeface="宋体" pitchFamily="2" charset="-122"/>
                  </a:rPr>
                  <a:t>test ball 3</a:t>
                </a:r>
                <a:endParaRPr lang="en-US" dirty="0"/>
              </a:p>
            </p:txBody>
          </p:sp>
          <p:grpSp>
            <p:nvGrpSpPr>
              <p:cNvPr id="13323" name="Group 7"/>
              <p:cNvGrpSpPr>
                <a:grpSpLocks/>
              </p:cNvGrpSpPr>
              <p:nvPr/>
            </p:nvGrpSpPr>
            <p:grpSpPr bwMode="auto">
              <a:xfrm>
                <a:off x="3779" y="2395"/>
                <a:ext cx="6223" cy="3662"/>
                <a:chOff x="3779" y="2395"/>
                <a:chExt cx="6223" cy="3662"/>
              </a:xfrm>
            </p:grpSpPr>
            <p:sp>
              <p:nvSpPr>
                <p:cNvPr id="13324" name="Text Box 8"/>
                <p:cNvSpPr txBox="1">
                  <a:spLocks noChangeArrowheads="1"/>
                </p:cNvSpPr>
                <p:nvPr/>
              </p:nvSpPr>
              <p:spPr bwMode="auto">
                <a:xfrm>
                  <a:off x="3779" y="5644"/>
                  <a:ext cx="1803" cy="413"/>
                </a:xfrm>
                <a:prstGeom prst="rect">
                  <a:avLst/>
                </a:prstGeom>
                <a:solidFill>
                  <a:srgbClr val="FFFFFF"/>
                </a:solidFill>
                <a:ln w="9525">
                  <a:noFill/>
                  <a:miter lim="800000"/>
                  <a:headEnd/>
                  <a:tailEnd/>
                </a:ln>
              </p:spPr>
              <p:txBody>
                <a:bodyPr/>
                <a:lstStyle/>
                <a:p>
                  <a:pPr>
                    <a:spcAft>
                      <a:spcPts val="1000"/>
                    </a:spcAft>
                  </a:pPr>
                  <a:r>
                    <a:rPr lang="en-US" altLang="zh-CN" sz="1100" b="1" dirty="0">
                      <a:solidFill>
                        <a:srgbClr val="FF0000"/>
                      </a:solidFill>
                      <a:latin typeface="Calibri" pitchFamily="34" charset="0"/>
                      <a:ea typeface="宋体" pitchFamily="2" charset="-122"/>
                    </a:rPr>
                    <a:t>test ball 1</a:t>
                  </a:r>
                  <a:endParaRPr lang="en-US" dirty="0"/>
                </a:p>
              </p:txBody>
            </p:sp>
            <p:grpSp>
              <p:nvGrpSpPr>
                <p:cNvPr id="13325" name="Group 9"/>
                <p:cNvGrpSpPr>
                  <a:grpSpLocks/>
                </p:cNvGrpSpPr>
                <p:nvPr/>
              </p:nvGrpSpPr>
              <p:grpSpPr bwMode="auto">
                <a:xfrm>
                  <a:off x="5282" y="2395"/>
                  <a:ext cx="4720" cy="3361"/>
                  <a:chOff x="5282" y="2395"/>
                  <a:chExt cx="4720" cy="3361"/>
                </a:xfrm>
              </p:grpSpPr>
              <p:sp>
                <p:nvSpPr>
                  <p:cNvPr id="13326" name="Line 10"/>
                  <p:cNvSpPr>
                    <a:spLocks noChangeShapeType="1"/>
                  </p:cNvSpPr>
                  <p:nvPr/>
                </p:nvSpPr>
                <p:spPr bwMode="auto">
                  <a:xfrm flipV="1">
                    <a:off x="5282" y="5606"/>
                    <a:ext cx="240" cy="150"/>
                  </a:xfrm>
                  <a:prstGeom prst="line">
                    <a:avLst/>
                  </a:prstGeom>
                  <a:noFill/>
                  <a:ln w="9525">
                    <a:solidFill>
                      <a:srgbClr val="FF0000"/>
                    </a:solidFill>
                    <a:round/>
                    <a:headEnd/>
                    <a:tailEnd type="triangle" w="med" len="med"/>
                  </a:ln>
                </p:spPr>
                <p:txBody>
                  <a:bodyPr/>
                  <a:lstStyle/>
                  <a:p>
                    <a:endParaRPr lang="en-US" dirty="0"/>
                  </a:p>
                </p:txBody>
              </p:sp>
              <p:sp>
                <p:nvSpPr>
                  <p:cNvPr id="13327" name="Text Box 11"/>
                  <p:cNvSpPr txBox="1">
                    <a:spLocks noChangeArrowheads="1"/>
                  </p:cNvSpPr>
                  <p:nvPr/>
                </p:nvSpPr>
                <p:spPr bwMode="auto">
                  <a:xfrm>
                    <a:off x="8326" y="4372"/>
                    <a:ext cx="1676" cy="457"/>
                  </a:xfrm>
                  <a:prstGeom prst="rect">
                    <a:avLst/>
                  </a:prstGeom>
                  <a:solidFill>
                    <a:srgbClr val="FFFFFF"/>
                  </a:solidFill>
                  <a:ln w="9525">
                    <a:noFill/>
                    <a:miter lim="800000"/>
                    <a:headEnd/>
                    <a:tailEnd/>
                  </a:ln>
                </p:spPr>
                <p:txBody>
                  <a:bodyPr/>
                  <a:lstStyle/>
                  <a:p>
                    <a:pPr>
                      <a:spcAft>
                        <a:spcPts val="1000"/>
                      </a:spcAft>
                    </a:pPr>
                    <a:r>
                      <a:rPr lang="en-US" altLang="zh-CN" sz="1100" b="1" dirty="0">
                        <a:solidFill>
                          <a:srgbClr val="FF0000"/>
                        </a:solidFill>
                        <a:latin typeface="Calibri" pitchFamily="34" charset="0"/>
                        <a:ea typeface="宋体" pitchFamily="2" charset="-122"/>
                      </a:rPr>
                      <a:t>test ball 2</a:t>
                    </a:r>
                    <a:endParaRPr lang="en-US" dirty="0"/>
                  </a:p>
                </p:txBody>
              </p:sp>
              <p:sp>
                <p:nvSpPr>
                  <p:cNvPr id="13328" name="Line 12"/>
                  <p:cNvSpPr>
                    <a:spLocks noChangeShapeType="1"/>
                  </p:cNvSpPr>
                  <p:nvPr/>
                </p:nvSpPr>
                <p:spPr bwMode="auto">
                  <a:xfrm flipH="1" flipV="1">
                    <a:off x="8749" y="3786"/>
                    <a:ext cx="159" cy="624"/>
                  </a:xfrm>
                  <a:prstGeom prst="line">
                    <a:avLst/>
                  </a:prstGeom>
                  <a:noFill/>
                  <a:ln w="9525">
                    <a:solidFill>
                      <a:srgbClr val="FF0000"/>
                    </a:solidFill>
                    <a:round/>
                    <a:headEnd/>
                    <a:tailEnd type="triangle" w="med" len="med"/>
                  </a:ln>
                </p:spPr>
                <p:txBody>
                  <a:bodyPr/>
                  <a:lstStyle/>
                  <a:p>
                    <a:endParaRPr lang="en-US" dirty="0"/>
                  </a:p>
                </p:txBody>
              </p:sp>
              <p:sp>
                <p:nvSpPr>
                  <p:cNvPr id="13329" name="Line 13"/>
                  <p:cNvSpPr>
                    <a:spLocks noChangeShapeType="1"/>
                  </p:cNvSpPr>
                  <p:nvPr/>
                </p:nvSpPr>
                <p:spPr bwMode="auto">
                  <a:xfrm flipH="1" flipV="1">
                    <a:off x="6397" y="2395"/>
                    <a:ext cx="823" cy="117"/>
                  </a:xfrm>
                  <a:prstGeom prst="line">
                    <a:avLst/>
                  </a:prstGeom>
                  <a:noFill/>
                  <a:ln w="9525">
                    <a:solidFill>
                      <a:srgbClr val="FF0000"/>
                    </a:solidFill>
                    <a:round/>
                    <a:headEnd/>
                    <a:tailEnd type="triangle" w="med" len="med"/>
                  </a:ln>
                </p:spPr>
                <p:txBody>
                  <a:bodyPr/>
                  <a:lstStyle/>
                  <a:p>
                    <a:endParaRPr lang="en-US" dirty="0"/>
                  </a:p>
                </p:txBody>
              </p:sp>
            </p:grpSp>
          </p:grpSp>
        </p:grpSp>
      </p:grpSp>
      <p:sp>
        <p:nvSpPr>
          <p:cNvPr id="13318" name="Rectangle 2"/>
          <p:cNvSpPr>
            <a:spLocks noGrp="1" noChangeArrowheads="1"/>
          </p:cNvSpPr>
          <p:nvPr>
            <p:ph type="title"/>
          </p:nvPr>
        </p:nvSpPr>
        <p:spPr>
          <a:xfrm>
            <a:off x="120980" y="1050659"/>
            <a:ext cx="2964567" cy="1081088"/>
          </a:xfrm>
        </p:spPr>
        <p:txBody>
          <a:bodyPr/>
          <a:lstStyle/>
          <a:p>
            <a:r>
              <a:rPr lang="en-US" sz="2400" b="1" dirty="0">
                <a:solidFill>
                  <a:srgbClr val="002060"/>
                </a:solidFill>
              </a:rPr>
              <a:t>Thermal Cycling of a Computer Chip</a:t>
            </a:r>
          </a:p>
        </p:txBody>
      </p:sp>
      <p:pic>
        <p:nvPicPr>
          <p:cNvPr id="21" name="Picture 4" descr="DSC00240"/>
          <p:cNvPicPr>
            <a:picLocks noChangeAspect="1" noChangeArrowheads="1"/>
          </p:cNvPicPr>
          <p:nvPr/>
        </p:nvPicPr>
        <p:blipFill>
          <a:blip r:embed="rId7" cstate="print"/>
          <a:srcRect/>
          <a:stretch>
            <a:fillRect/>
          </a:stretch>
        </p:blipFill>
        <p:spPr bwMode="auto">
          <a:xfrm>
            <a:off x="23876" y="2363919"/>
            <a:ext cx="3158777" cy="2369083"/>
          </a:xfrm>
          <a:prstGeom prst="rect">
            <a:avLst/>
          </a:prstGeom>
          <a:noFill/>
          <a:ln w="9525">
            <a:noFill/>
            <a:miter lim="800000"/>
            <a:headEnd/>
            <a:tailEnd/>
          </a:ln>
        </p:spPr>
      </p:pic>
    </p:spTree>
    <p:extLst>
      <p:ext uri="{BB962C8B-B14F-4D97-AF65-F5344CB8AC3E}">
        <p14:creationId xmlns:p14="http://schemas.microsoft.com/office/powerpoint/2010/main" val="655897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871"/>
                                        </p:tgtEl>
                                        <p:attrNameLst>
                                          <p:attrName>style.visibility</p:attrName>
                                        </p:attrNameLst>
                                      </p:cBhvr>
                                      <p:to>
                                        <p:strVal val="visible"/>
                                      </p:to>
                                    </p:set>
                                    <p:anim calcmode="lin" valueType="num">
                                      <p:cBhvr additive="base">
                                        <p:cTn id="7" dur="500" fill="hold"/>
                                        <p:tgtEl>
                                          <p:spTgt spid="36871"/>
                                        </p:tgtEl>
                                        <p:attrNameLst>
                                          <p:attrName>ppt_x</p:attrName>
                                        </p:attrNameLst>
                                      </p:cBhvr>
                                      <p:tavLst>
                                        <p:tav tm="0">
                                          <p:val>
                                            <p:strVal val="#ppt_x"/>
                                          </p:val>
                                        </p:tav>
                                        <p:tav tm="100000">
                                          <p:val>
                                            <p:strVal val="#ppt_x"/>
                                          </p:val>
                                        </p:tav>
                                      </p:tavLst>
                                    </p:anim>
                                    <p:anim calcmode="lin" valueType="num">
                                      <p:cBhvr additive="base">
                                        <p:cTn id="8" dur="500" fill="hold"/>
                                        <p:tgtEl>
                                          <p:spTgt spid="3687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3493"/>
            <a:ext cx="8229600" cy="1139825"/>
          </a:xfrm>
        </p:spPr>
        <p:txBody>
          <a:bodyPr/>
          <a:lstStyle/>
          <a:p>
            <a:r>
              <a:rPr lang="en-US" dirty="0"/>
              <a:t>Fatigue due to Temperature Cycling</a:t>
            </a:r>
          </a:p>
        </p:txBody>
      </p:sp>
      <p:pic>
        <p:nvPicPr>
          <p:cNvPr id="8" name="Content Placeholder 7"/>
          <p:cNvPicPr>
            <a:picLocks noGrp="1" noChangeAspect="1"/>
          </p:cNvPicPr>
          <p:nvPr>
            <p:ph sz="quarter" idx="2"/>
          </p:nvPr>
        </p:nvPicPr>
        <p:blipFill>
          <a:blip r:embed="rId2"/>
          <a:stretch>
            <a:fillRect/>
          </a:stretch>
        </p:blipFill>
        <p:spPr>
          <a:xfrm>
            <a:off x="5038200" y="2509433"/>
            <a:ext cx="2115600" cy="924733"/>
          </a:xfrm>
          <a:prstGeom prst="rect">
            <a:avLst/>
          </a:prstGeom>
        </p:spPr>
      </p:pic>
      <p:pic>
        <p:nvPicPr>
          <p:cNvPr id="7" name="Picture 6"/>
          <p:cNvPicPr>
            <a:picLocks noChangeAspect="1"/>
          </p:cNvPicPr>
          <p:nvPr/>
        </p:nvPicPr>
        <p:blipFill>
          <a:blip r:embed="rId3"/>
          <a:stretch>
            <a:fillRect/>
          </a:stretch>
        </p:blipFill>
        <p:spPr>
          <a:xfrm>
            <a:off x="228600" y="2133600"/>
            <a:ext cx="4468342" cy="3886200"/>
          </a:xfrm>
          <a:prstGeom prst="rect">
            <a:avLst/>
          </a:prstGeom>
        </p:spPr>
      </p:pic>
      <p:pic>
        <p:nvPicPr>
          <p:cNvPr id="9" name="Picture 8"/>
          <p:cNvPicPr>
            <a:picLocks noChangeAspect="1"/>
          </p:cNvPicPr>
          <p:nvPr/>
        </p:nvPicPr>
        <p:blipFill>
          <a:blip r:embed="rId4"/>
          <a:stretch>
            <a:fillRect/>
          </a:stretch>
        </p:blipFill>
        <p:spPr>
          <a:xfrm>
            <a:off x="5221398" y="2057400"/>
            <a:ext cx="3082955" cy="1463287"/>
          </a:xfrm>
          <a:prstGeom prst="rect">
            <a:avLst/>
          </a:prstGeom>
        </p:spPr>
      </p:pic>
      <p:sp>
        <p:nvSpPr>
          <p:cNvPr id="10" name="TextBox 9"/>
          <p:cNvSpPr txBox="1"/>
          <p:nvPr/>
        </p:nvSpPr>
        <p:spPr>
          <a:xfrm>
            <a:off x="38100" y="5937773"/>
            <a:ext cx="8763000" cy="830997"/>
          </a:xfrm>
          <a:prstGeom prst="rect">
            <a:avLst/>
          </a:prstGeom>
          <a:noFill/>
        </p:spPr>
        <p:txBody>
          <a:bodyPr wrap="square" rtlCol="0">
            <a:spAutoFit/>
          </a:bodyPr>
          <a:lstStyle/>
          <a:p>
            <a:r>
              <a:rPr lang="en-US" sz="1600" dirty="0"/>
              <a:t>Basaran, C. , Tang, H. ”Implementation of a Thermodynamic Framework for Damage Mechanics of Solder Interconnects in Microelectronic Packaging</a:t>
            </a:r>
            <a:r>
              <a:rPr lang="en-US" sz="1600" b="1" dirty="0"/>
              <a:t>,” International Journal of Damage Mechanics</a:t>
            </a:r>
            <a:r>
              <a:rPr lang="en-US" sz="1600" dirty="0"/>
              <a:t>, Vol. 11, No. 1, pp. 87-108, January 2002. </a:t>
            </a:r>
          </a:p>
        </p:txBody>
      </p:sp>
    </p:spTree>
    <p:extLst>
      <p:ext uri="{BB962C8B-B14F-4D97-AF65-F5344CB8AC3E}">
        <p14:creationId xmlns:p14="http://schemas.microsoft.com/office/powerpoint/2010/main" val="34730703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534400" cy="1143000"/>
          </a:xfrm>
        </p:spPr>
        <p:txBody>
          <a:bodyPr/>
          <a:lstStyle/>
          <a:p>
            <a:r>
              <a:rPr lang="en-US" dirty="0"/>
              <a:t>Time to Failure under Electromigration + Thermomigration for different Ambient Temperatures</a:t>
            </a:r>
          </a:p>
        </p:txBody>
      </p:sp>
      <p:pic>
        <p:nvPicPr>
          <p:cNvPr id="6" name="Picture 5"/>
          <p:cNvPicPr>
            <a:picLocks noChangeAspect="1"/>
          </p:cNvPicPr>
          <p:nvPr/>
        </p:nvPicPr>
        <p:blipFill>
          <a:blip r:embed="rId2"/>
          <a:stretch>
            <a:fillRect/>
          </a:stretch>
        </p:blipFill>
        <p:spPr>
          <a:xfrm>
            <a:off x="1641403" y="1981200"/>
            <a:ext cx="6623194" cy="4343400"/>
          </a:xfrm>
          <a:prstGeom prst="rect">
            <a:avLst/>
          </a:prstGeom>
        </p:spPr>
      </p:pic>
    </p:spTree>
    <p:extLst>
      <p:ext uri="{BB962C8B-B14F-4D97-AF65-F5344CB8AC3E}">
        <p14:creationId xmlns:p14="http://schemas.microsoft.com/office/powerpoint/2010/main" val="18971204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613" name="Rectangle 29"/>
          <p:cNvSpPr>
            <a:spLocks noGrp="1" noChangeArrowheads="1"/>
          </p:cNvSpPr>
          <p:nvPr>
            <p:ph type="title"/>
          </p:nvPr>
        </p:nvSpPr>
        <p:spPr>
          <a:xfrm>
            <a:off x="914400" y="228600"/>
            <a:ext cx="7162800" cy="1143000"/>
          </a:xfrm>
        </p:spPr>
        <p:txBody>
          <a:bodyPr/>
          <a:lstStyle/>
          <a:p>
            <a:r>
              <a:rPr lang="en-US" altLang="zh-CN" sz="2400" dirty="0">
                <a:latin typeface="Times New Roman" panose="02020603050405020304" pitchFamily="18" charset="0"/>
                <a:ea typeface="SimSun" panose="02010600030101010101" pitchFamily="2" charset="-122"/>
                <a:cs typeface="Times New Roman" panose="02020603050405020304" pitchFamily="18" charset="0"/>
              </a:rPr>
              <a:t>Time to Failure : Simulation vs. Test Data</a:t>
            </a:r>
            <a:endParaRPr lang="en-US" altLang="en-US" sz="2400" dirty="0">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451588" name="Group 4"/>
          <p:cNvGraphicFramePr>
            <a:graphicFrameLocks noGrp="1"/>
          </p:cNvGraphicFramePr>
          <p:nvPr>
            <p:ph type="tbl" idx="1"/>
            <p:extLst>
              <p:ext uri="{D42A27DB-BD31-4B8C-83A1-F6EECF244321}">
                <p14:modId xmlns:p14="http://schemas.microsoft.com/office/powerpoint/2010/main" val="3152139611"/>
              </p:ext>
            </p:extLst>
          </p:nvPr>
        </p:nvGraphicFramePr>
        <p:xfrm>
          <a:off x="533400" y="1569180"/>
          <a:ext cx="7086600" cy="4145819"/>
        </p:xfrm>
        <a:graphic>
          <a:graphicData uri="http://schemas.openxmlformats.org/drawingml/2006/table">
            <a:tbl>
              <a:tblPr/>
              <a:tblGrid>
                <a:gridCol w="23622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1730453">
                <a:tc>
                  <a:txBody>
                    <a:bodyPr/>
                    <a:lstStyle>
                      <a:lvl1pPr defTabSz="960438">
                        <a:spcBef>
                          <a:spcPct val="20000"/>
                        </a:spcBef>
                        <a:buClr>
                          <a:srgbClr val="FF6600"/>
                        </a:buClr>
                        <a:defRPr sz="2000">
                          <a:solidFill>
                            <a:srgbClr val="003399"/>
                          </a:solidFill>
                          <a:latin typeface="Trebuchet MS" panose="020B0603020202020204" pitchFamily="34" charset="0"/>
                        </a:defRPr>
                      </a:lvl1pPr>
                      <a:lvl2pPr marL="342900" defTabSz="960438">
                        <a:spcBef>
                          <a:spcPct val="20000"/>
                        </a:spcBef>
                        <a:buClr>
                          <a:srgbClr val="FF6633"/>
                        </a:buClr>
                        <a:buSzPct val="80000"/>
                        <a:buFont typeface="Times" panose="02020603050405020304" pitchFamily="18" charset="0"/>
                        <a:defRPr sz="2000">
                          <a:solidFill>
                            <a:schemeClr val="bg2"/>
                          </a:solidFill>
                          <a:latin typeface="Trebuchet MS" panose="020B0603020202020204" pitchFamily="34" charset="0"/>
                        </a:defRPr>
                      </a:lvl2pPr>
                      <a:lvl3pPr marL="628650" defTabSz="960438">
                        <a:spcBef>
                          <a:spcPct val="20000"/>
                        </a:spcBef>
                        <a:buClr>
                          <a:srgbClr val="FF6600"/>
                        </a:buClr>
                        <a:defRPr>
                          <a:solidFill>
                            <a:schemeClr val="bg2"/>
                          </a:solidFill>
                          <a:latin typeface="Trebuchet MS" panose="020B0603020202020204" pitchFamily="34" charset="0"/>
                        </a:defRPr>
                      </a:lvl3pPr>
                      <a:lvl4pPr marL="971550" defTabSz="960438">
                        <a:spcBef>
                          <a:spcPct val="20000"/>
                        </a:spcBef>
                        <a:buClr>
                          <a:srgbClr val="FF6600"/>
                        </a:buClr>
                        <a:buSzPct val="95000"/>
                        <a:buFont typeface="Times" panose="02020603050405020304" pitchFamily="18" charset="0"/>
                        <a:defRPr>
                          <a:solidFill>
                            <a:schemeClr val="bg2"/>
                          </a:solidFill>
                          <a:latin typeface="Trebuchet MS" panose="020B0603020202020204" pitchFamily="34" charset="0"/>
                        </a:defRPr>
                      </a:lvl4pPr>
                      <a:lvl5pPr defTabSz="960438">
                        <a:spcBef>
                          <a:spcPct val="20000"/>
                        </a:spcBef>
                        <a:buClr>
                          <a:schemeClr val="bg1"/>
                        </a:buClr>
                        <a:defRPr>
                          <a:solidFill>
                            <a:schemeClr val="bg2"/>
                          </a:solidFill>
                          <a:latin typeface="Trebuchet MS" panose="020B0603020202020204" pitchFamily="34" charset="0"/>
                        </a:defRPr>
                      </a:lvl5pPr>
                      <a:lvl6pPr defTabSz="960438" fontAlgn="base">
                        <a:spcBef>
                          <a:spcPct val="20000"/>
                        </a:spcBef>
                        <a:spcAft>
                          <a:spcPct val="0"/>
                        </a:spcAft>
                        <a:buClr>
                          <a:schemeClr val="bg1"/>
                        </a:buClr>
                        <a:defRPr>
                          <a:solidFill>
                            <a:schemeClr val="bg2"/>
                          </a:solidFill>
                          <a:latin typeface="Trebuchet MS" panose="020B0603020202020204" pitchFamily="34" charset="0"/>
                        </a:defRPr>
                      </a:lvl6pPr>
                      <a:lvl7pPr defTabSz="960438" fontAlgn="base">
                        <a:spcBef>
                          <a:spcPct val="20000"/>
                        </a:spcBef>
                        <a:spcAft>
                          <a:spcPct val="0"/>
                        </a:spcAft>
                        <a:buClr>
                          <a:schemeClr val="bg1"/>
                        </a:buClr>
                        <a:defRPr>
                          <a:solidFill>
                            <a:schemeClr val="bg2"/>
                          </a:solidFill>
                          <a:latin typeface="Trebuchet MS" panose="020B0603020202020204" pitchFamily="34" charset="0"/>
                        </a:defRPr>
                      </a:lvl7pPr>
                      <a:lvl8pPr defTabSz="960438" fontAlgn="base">
                        <a:spcBef>
                          <a:spcPct val="20000"/>
                        </a:spcBef>
                        <a:spcAft>
                          <a:spcPct val="0"/>
                        </a:spcAft>
                        <a:buClr>
                          <a:schemeClr val="bg1"/>
                        </a:buClr>
                        <a:defRPr>
                          <a:solidFill>
                            <a:schemeClr val="bg2"/>
                          </a:solidFill>
                          <a:latin typeface="Trebuchet MS" panose="020B0603020202020204" pitchFamily="34" charset="0"/>
                        </a:defRPr>
                      </a:lvl8pPr>
                      <a:lvl9pPr defTabSz="960438" fontAlgn="base">
                        <a:spcBef>
                          <a:spcPct val="20000"/>
                        </a:spcBef>
                        <a:spcAft>
                          <a:spcPct val="0"/>
                        </a:spcAft>
                        <a:buClr>
                          <a:schemeClr val="bg1"/>
                        </a:buClr>
                        <a:defRPr>
                          <a:solidFill>
                            <a:schemeClr val="bg2"/>
                          </a:solidFill>
                          <a:latin typeface="Trebuchet MS" panose="020B0603020202020204" pitchFamily="34" charset="0"/>
                        </a:defRPr>
                      </a:lvl9pPr>
                    </a:lstStyle>
                    <a:p>
                      <a:pPr marL="0" marR="0" lvl="0" indent="0" algn="l" defTabSz="960438" rtl="0" eaLnBrk="1" fontAlgn="base" latinLnBrk="0" hangingPunct="1">
                        <a:lnSpc>
                          <a:spcPct val="100000"/>
                        </a:lnSpc>
                        <a:spcBef>
                          <a:spcPct val="20000"/>
                        </a:spcBef>
                        <a:spcAft>
                          <a:spcPct val="0"/>
                        </a:spcAft>
                        <a:buClr>
                          <a:srgbClr val="FF6600"/>
                        </a:buClr>
                        <a:buSzTx/>
                        <a:buFontTx/>
                        <a:buNone/>
                        <a:tabLst/>
                      </a:pPr>
                      <a:endPar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endParaRPr>
                    </a:p>
                    <a:p>
                      <a:pPr marL="0" marR="0" lvl="0" indent="0" algn="l" defTabSz="960438" rtl="0" eaLnBrk="1" fontAlgn="base" latinLnBrk="0" hangingPunct="1">
                        <a:lnSpc>
                          <a:spcPct val="100000"/>
                        </a:lnSpc>
                        <a:spcBef>
                          <a:spcPct val="20000"/>
                        </a:spcBef>
                        <a:spcAft>
                          <a:spcPct val="0"/>
                        </a:spcAft>
                        <a:buClr>
                          <a:srgbClr val="FF6600"/>
                        </a:buClr>
                        <a:buSzTx/>
                        <a:buFontTx/>
                        <a:buNone/>
                        <a:tabLst/>
                      </a:pPr>
                      <a:endPar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endParaRPr>
                    </a:p>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Current Density</a:t>
                      </a:r>
                      <a:endParaRPr kumimoji="0" lang="zh-CN" altLang="en-US"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endParaRPr>
                    </a:p>
                  </a:txBody>
                  <a:tcPr horzOverflow="overflow">
                    <a:lnL w="28575" cap="flat" cmpd="sng" algn="ctr">
                      <a:solidFill>
                        <a:schemeClr val="tx1"/>
                      </a:solidFill>
                      <a:prstDash val="solid"/>
                      <a:miter lim="800000"/>
                      <a:headEnd type="none" w="sm" len="sm"/>
                      <a:tailEnd type="none" w="sm" len="sm"/>
                    </a:lnL>
                    <a:lnR w="12700" cap="flat" cmpd="sng" algn="ctr">
                      <a:solidFill>
                        <a:schemeClr val="tx1"/>
                      </a:solidFill>
                      <a:prstDash val="solid"/>
                      <a:miter lim="800000"/>
                      <a:headEnd type="none" w="sm" len="sm"/>
                      <a:tailEnd type="none" w="sm" len="sm"/>
                    </a:lnR>
                    <a:lnT w="28575" cap="flat" cmpd="sng" algn="ctr">
                      <a:solidFill>
                        <a:schemeClr val="tx1"/>
                      </a:solidFill>
                      <a:prstDash val="solid"/>
                      <a:miter lim="800000"/>
                      <a:headEnd type="none" w="sm" len="sm"/>
                      <a:tailEnd type="none" w="sm" len="sm"/>
                    </a:lnT>
                    <a:lnB w="12700" cap="flat" cmpd="sng" algn="ctr">
                      <a:solidFill>
                        <a:schemeClr val="tx1"/>
                      </a:solidFill>
                      <a:prstDash val="solid"/>
                      <a:miter lim="800000"/>
                      <a:headEnd type="none" w="sm" len="sm"/>
                      <a:tailEnd type="none" w="sm" len="sm"/>
                    </a:lnB>
                    <a:lnTlToBr w="12700" cap="flat" cmpd="sng" algn="ctr">
                      <a:solidFill>
                        <a:schemeClr val="tx1"/>
                      </a:solidFill>
                      <a:prstDash val="solid"/>
                      <a:miter lim="800000"/>
                      <a:headEnd type="none" w="sm" len="sm"/>
                      <a:tailEnd type="none" w="sm" len="sm"/>
                    </a:lnTlToBr>
                    <a:lnBlToTr>
                      <a:noFill/>
                    </a:lnBlToTr>
                    <a:noFill/>
                  </a:tcPr>
                </a:tc>
                <a:tc>
                  <a:txBody>
                    <a:bodyPr/>
                    <a:lstStyle>
                      <a:lvl1pPr defTabSz="960438">
                        <a:spcBef>
                          <a:spcPct val="20000"/>
                        </a:spcBef>
                        <a:buClr>
                          <a:srgbClr val="FF6600"/>
                        </a:buClr>
                        <a:defRPr sz="2000">
                          <a:solidFill>
                            <a:srgbClr val="003399"/>
                          </a:solidFill>
                          <a:latin typeface="Trebuchet MS" panose="020B0603020202020204" pitchFamily="34" charset="0"/>
                        </a:defRPr>
                      </a:lvl1pPr>
                      <a:lvl2pPr marL="342900" defTabSz="960438">
                        <a:spcBef>
                          <a:spcPct val="20000"/>
                        </a:spcBef>
                        <a:buClr>
                          <a:srgbClr val="FF6633"/>
                        </a:buClr>
                        <a:buSzPct val="80000"/>
                        <a:buFont typeface="Times" panose="02020603050405020304" pitchFamily="18" charset="0"/>
                        <a:defRPr sz="2000">
                          <a:solidFill>
                            <a:schemeClr val="bg2"/>
                          </a:solidFill>
                          <a:latin typeface="Trebuchet MS" panose="020B0603020202020204" pitchFamily="34" charset="0"/>
                        </a:defRPr>
                      </a:lvl2pPr>
                      <a:lvl3pPr marL="628650" defTabSz="960438">
                        <a:spcBef>
                          <a:spcPct val="20000"/>
                        </a:spcBef>
                        <a:buClr>
                          <a:srgbClr val="FF6600"/>
                        </a:buClr>
                        <a:defRPr>
                          <a:solidFill>
                            <a:schemeClr val="bg2"/>
                          </a:solidFill>
                          <a:latin typeface="Trebuchet MS" panose="020B0603020202020204" pitchFamily="34" charset="0"/>
                        </a:defRPr>
                      </a:lvl3pPr>
                      <a:lvl4pPr marL="971550" defTabSz="960438">
                        <a:spcBef>
                          <a:spcPct val="20000"/>
                        </a:spcBef>
                        <a:buClr>
                          <a:srgbClr val="FF6600"/>
                        </a:buClr>
                        <a:buSzPct val="95000"/>
                        <a:buFont typeface="Times" panose="02020603050405020304" pitchFamily="18" charset="0"/>
                        <a:defRPr>
                          <a:solidFill>
                            <a:schemeClr val="bg2"/>
                          </a:solidFill>
                          <a:latin typeface="Trebuchet MS" panose="020B0603020202020204" pitchFamily="34" charset="0"/>
                        </a:defRPr>
                      </a:lvl4pPr>
                      <a:lvl5pPr defTabSz="960438">
                        <a:spcBef>
                          <a:spcPct val="20000"/>
                        </a:spcBef>
                        <a:buClr>
                          <a:schemeClr val="bg1"/>
                        </a:buClr>
                        <a:defRPr>
                          <a:solidFill>
                            <a:schemeClr val="bg2"/>
                          </a:solidFill>
                          <a:latin typeface="Trebuchet MS" panose="020B0603020202020204" pitchFamily="34" charset="0"/>
                        </a:defRPr>
                      </a:lvl5pPr>
                      <a:lvl6pPr defTabSz="960438" fontAlgn="base">
                        <a:spcBef>
                          <a:spcPct val="20000"/>
                        </a:spcBef>
                        <a:spcAft>
                          <a:spcPct val="0"/>
                        </a:spcAft>
                        <a:buClr>
                          <a:schemeClr val="bg1"/>
                        </a:buClr>
                        <a:defRPr>
                          <a:solidFill>
                            <a:schemeClr val="bg2"/>
                          </a:solidFill>
                          <a:latin typeface="Trebuchet MS" panose="020B0603020202020204" pitchFamily="34" charset="0"/>
                        </a:defRPr>
                      </a:lvl6pPr>
                      <a:lvl7pPr defTabSz="960438" fontAlgn="base">
                        <a:spcBef>
                          <a:spcPct val="20000"/>
                        </a:spcBef>
                        <a:spcAft>
                          <a:spcPct val="0"/>
                        </a:spcAft>
                        <a:buClr>
                          <a:schemeClr val="bg1"/>
                        </a:buClr>
                        <a:defRPr>
                          <a:solidFill>
                            <a:schemeClr val="bg2"/>
                          </a:solidFill>
                          <a:latin typeface="Trebuchet MS" panose="020B0603020202020204" pitchFamily="34" charset="0"/>
                        </a:defRPr>
                      </a:lvl7pPr>
                      <a:lvl8pPr defTabSz="960438" fontAlgn="base">
                        <a:spcBef>
                          <a:spcPct val="20000"/>
                        </a:spcBef>
                        <a:spcAft>
                          <a:spcPct val="0"/>
                        </a:spcAft>
                        <a:buClr>
                          <a:schemeClr val="bg1"/>
                        </a:buClr>
                        <a:defRPr>
                          <a:solidFill>
                            <a:schemeClr val="bg2"/>
                          </a:solidFill>
                          <a:latin typeface="Trebuchet MS" panose="020B0603020202020204" pitchFamily="34" charset="0"/>
                        </a:defRPr>
                      </a:lvl8pPr>
                      <a:lvl9pPr defTabSz="960438" fontAlgn="base">
                        <a:spcBef>
                          <a:spcPct val="20000"/>
                        </a:spcBef>
                        <a:spcAft>
                          <a:spcPct val="0"/>
                        </a:spcAft>
                        <a:buClr>
                          <a:schemeClr val="bg1"/>
                        </a:buClr>
                        <a:defRPr>
                          <a:solidFill>
                            <a:schemeClr val="bg2"/>
                          </a:solidFill>
                          <a:latin typeface="Trebuchet MS" panose="020B0603020202020204" pitchFamily="34" charset="0"/>
                        </a:defRPr>
                      </a:lvl9pPr>
                    </a:lstStyle>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Experiment Data </a:t>
                      </a:r>
                    </a:p>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TTF=a/j</a:t>
                      </a:r>
                      <a:r>
                        <a:rPr kumimoji="0" lang="en-US" altLang="zh-CN" sz="2000" b="0" i="0" u="none" strike="noStrike" cap="none" normalizeH="0" baseline="30000" dirty="0">
                          <a:ln>
                            <a:noFill/>
                          </a:ln>
                          <a:solidFill>
                            <a:srgbClr val="003399"/>
                          </a:solidFill>
                          <a:effectLst/>
                          <a:latin typeface="Trebuchet MS" panose="020B0603020202020204" pitchFamily="34" charset="0"/>
                          <a:ea typeface="SimSun" panose="02010600030101010101" pitchFamily="2" charset="-122"/>
                        </a:rPr>
                        <a:t>3</a:t>
                      </a: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e </a:t>
                      </a:r>
                      <a:r>
                        <a:rPr kumimoji="0" lang="en-US" altLang="zh-CN" sz="2000" b="0" i="0" u="none" strike="noStrike" cap="none" normalizeH="0" baseline="30000" dirty="0">
                          <a:ln>
                            <a:noFill/>
                          </a:ln>
                          <a:solidFill>
                            <a:srgbClr val="003399"/>
                          </a:solidFill>
                          <a:effectLst/>
                          <a:latin typeface="Trebuchet MS" panose="020B0603020202020204" pitchFamily="34" charset="0"/>
                          <a:ea typeface="SimSun" panose="02010600030101010101" pitchFamily="2" charset="-122"/>
                        </a:rPr>
                        <a:t>(b/T)</a:t>
                      </a:r>
                    </a:p>
                    <a:p>
                      <a:pPr marL="0" marR="0" lvl="0" indent="0" algn="l" defTabSz="960438" rtl="0" eaLnBrk="1" fontAlgn="base" latinLnBrk="0" hangingPunct="1">
                        <a:lnSpc>
                          <a:spcPct val="100000"/>
                        </a:lnSpc>
                        <a:spcBef>
                          <a:spcPct val="20000"/>
                        </a:spcBef>
                        <a:spcAft>
                          <a:spcPct val="0"/>
                        </a:spcAft>
                        <a:buClr>
                          <a:srgbClr val="FF6600"/>
                        </a:buClr>
                        <a:buSzTx/>
                        <a:buFontTx/>
                        <a:buNone/>
                        <a:tabLst/>
                      </a:pPr>
                      <a:endParaRPr kumimoji="0" lang="en-US" altLang="zh-CN" sz="2000" b="0" i="0" u="none" strike="noStrike" cap="none" normalizeH="0" baseline="30000" dirty="0">
                        <a:ln>
                          <a:noFill/>
                        </a:ln>
                        <a:solidFill>
                          <a:srgbClr val="003399"/>
                        </a:solidFill>
                        <a:effectLst/>
                        <a:latin typeface="Trebuchet MS" panose="020B0603020202020204" pitchFamily="34" charset="0"/>
                        <a:ea typeface="SimSun" panose="02010600030101010101" pitchFamily="2" charset="-122"/>
                      </a:endParaRPr>
                    </a:p>
                    <a:p>
                      <a:pPr marL="0" marR="0" lvl="0" indent="0" algn="ctr" defTabSz="960438" rtl="0" eaLnBrk="1" fontAlgn="base" latinLnBrk="0" hangingPunct="1">
                        <a:lnSpc>
                          <a:spcPct val="100000"/>
                        </a:lnSpc>
                        <a:spcBef>
                          <a:spcPct val="20000"/>
                        </a:spcBef>
                        <a:spcAft>
                          <a:spcPct val="0"/>
                        </a:spcAft>
                        <a:buClr>
                          <a:srgbClr val="FF6600"/>
                        </a:buClr>
                        <a:buSzTx/>
                        <a:buFontTx/>
                        <a:buNone/>
                        <a:tabLst/>
                      </a:pPr>
                      <a:r>
                        <a:rPr kumimoji="0" lang="en-US" altLang="zh-CN" sz="2800" b="0" i="0" u="none" strike="noStrike" cap="none" normalizeH="0" baseline="30000" dirty="0">
                          <a:ln>
                            <a:noFill/>
                          </a:ln>
                          <a:solidFill>
                            <a:srgbClr val="003399"/>
                          </a:solidFill>
                          <a:effectLst/>
                          <a:latin typeface="Trebuchet MS" panose="020B0603020202020204" pitchFamily="34" charset="0"/>
                          <a:ea typeface="SimSun" panose="02010600030101010101" pitchFamily="2" charset="-122"/>
                        </a:rPr>
                        <a:t>(hours)</a:t>
                      </a:r>
                    </a:p>
                  </a:txBody>
                  <a:tcPr horzOverflow="overflow">
                    <a:lnL w="12700" cap="flat" cmpd="sng" algn="ctr">
                      <a:solidFill>
                        <a:schemeClr val="tx1"/>
                      </a:solidFill>
                      <a:prstDash val="solid"/>
                      <a:miter lim="800000"/>
                      <a:headEnd type="none" w="sm" len="sm"/>
                      <a:tailEnd type="none" w="sm" len="sm"/>
                    </a:lnL>
                    <a:lnR w="12700" cap="flat" cmpd="sng" algn="ctr">
                      <a:solidFill>
                        <a:schemeClr val="tx1"/>
                      </a:solidFill>
                      <a:prstDash val="solid"/>
                      <a:miter lim="800000"/>
                      <a:headEnd type="none" w="sm" len="sm"/>
                      <a:tailEnd type="none" w="sm" len="sm"/>
                    </a:lnR>
                    <a:lnT w="28575" cap="flat" cmpd="sng" algn="ctr">
                      <a:solidFill>
                        <a:schemeClr val="tx1"/>
                      </a:solidFill>
                      <a:prstDash val="solid"/>
                      <a:miter lim="800000"/>
                      <a:headEnd type="none" w="sm" len="sm"/>
                      <a:tailEnd type="none" w="sm" len="sm"/>
                    </a:lnT>
                    <a:lnB w="12700" cap="flat" cmpd="sng" algn="ctr">
                      <a:solidFill>
                        <a:schemeClr val="tx1"/>
                      </a:solidFill>
                      <a:prstDash val="solid"/>
                      <a:miter lim="800000"/>
                      <a:headEnd type="none" w="sm" len="sm"/>
                      <a:tailEnd type="none" w="sm" len="sm"/>
                    </a:lnB>
                    <a:lnTlToBr>
                      <a:noFill/>
                    </a:lnTlToBr>
                    <a:lnBlToTr>
                      <a:noFill/>
                    </a:lnBlToTr>
                    <a:noFill/>
                  </a:tcPr>
                </a:tc>
                <a:tc>
                  <a:txBody>
                    <a:bodyPr/>
                    <a:lstStyle>
                      <a:lvl1pPr defTabSz="960438">
                        <a:spcBef>
                          <a:spcPct val="20000"/>
                        </a:spcBef>
                        <a:buClr>
                          <a:srgbClr val="FF6600"/>
                        </a:buClr>
                        <a:defRPr sz="2000">
                          <a:solidFill>
                            <a:srgbClr val="003399"/>
                          </a:solidFill>
                          <a:latin typeface="Trebuchet MS" panose="020B0603020202020204" pitchFamily="34" charset="0"/>
                        </a:defRPr>
                      </a:lvl1pPr>
                      <a:lvl2pPr marL="342900" defTabSz="960438">
                        <a:spcBef>
                          <a:spcPct val="20000"/>
                        </a:spcBef>
                        <a:buClr>
                          <a:srgbClr val="FF6633"/>
                        </a:buClr>
                        <a:buSzPct val="80000"/>
                        <a:buFont typeface="Times" panose="02020603050405020304" pitchFamily="18" charset="0"/>
                        <a:defRPr sz="2000">
                          <a:solidFill>
                            <a:schemeClr val="bg2"/>
                          </a:solidFill>
                          <a:latin typeface="Trebuchet MS" panose="020B0603020202020204" pitchFamily="34" charset="0"/>
                        </a:defRPr>
                      </a:lvl2pPr>
                      <a:lvl3pPr marL="628650" defTabSz="960438">
                        <a:spcBef>
                          <a:spcPct val="20000"/>
                        </a:spcBef>
                        <a:buClr>
                          <a:srgbClr val="FF6600"/>
                        </a:buClr>
                        <a:defRPr>
                          <a:solidFill>
                            <a:schemeClr val="bg2"/>
                          </a:solidFill>
                          <a:latin typeface="Trebuchet MS" panose="020B0603020202020204" pitchFamily="34" charset="0"/>
                        </a:defRPr>
                      </a:lvl3pPr>
                      <a:lvl4pPr marL="971550" defTabSz="960438">
                        <a:spcBef>
                          <a:spcPct val="20000"/>
                        </a:spcBef>
                        <a:buClr>
                          <a:srgbClr val="FF6600"/>
                        </a:buClr>
                        <a:buSzPct val="95000"/>
                        <a:buFont typeface="Times" panose="02020603050405020304" pitchFamily="18" charset="0"/>
                        <a:defRPr>
                          <a:solidFill>
                            <a:schemeClr val="bg2"/>
                          </a:solidFill>
                          <a:latin typeface="Trebuchet MS" panose="020B0603020202020204" pitchFamily="34" charset="0"/>
                        </a:defRPr>
                      </a:lvl4pPr>
                      <a:lvl5pPr defTabSz="960438">
                        <a:spcBef>
                          <a:spcPct val="20000"/>
                        </a:spcBef>
                        <a:buClr>
                          <a:schemeClr val="bg1"/>
                        </a:buClr>
                        <a:defRPr>
                          <a:solidFill>
                            <a:schemeClr val="bg2"/>
                          </a:solidFill>
                          <a:latin typeface="Trebuchet MS" panose="020B0603020202020204" pitchFamily="34" charset="0"/>
                        </a:defRPr>
                      </a:lvl5pPr>
                      <a:lvl6pPr defTabSz="960438" fontAlgn="base">
                        <a:spcBef>
                          <a:spcPct val="20000"/>
                        </a:spcBef>
                        <a:spcAft>
                          <a:spcPct val="0"/>
                        </a:spcAft>
                        <a:buClr>
                          <a:schemeClr val="bg1"/>
                        </a:buClr>
                        <a:defRPr>
                          <a:solidFill>
                            <a:schemeClr val="bg2"/>
                          </a:solidFill>
                          <a:latin typeface="Trebuchet MS" panose="020B0603020202020204" pitchFamily="34" charset="0"/>
                        </a:defRPr>
                      </a:lvl6pPr>
                      <a:lvl7pPr defTabSz="960438" fontAlgn="base">
                        <a:spcBef>
                          <a:spcPct val="20000"/>
                        </a:spcBef>
                        <a:spcAft>
                          <a:spcPct val="0"/>
                        </a:spcAft>
                        <a:buClr>
                          <a:schemeClr val="bg1"/>
                        </a:buClr>
                        <a:defRPr>
                          <a:solidFill>
                            <a:schemeClr val="bg2"/>
                          </a:solidFill>
                          <a:latin typeface="Trebuchet MS" panose="020B0603020202020204" pitchFamily="34" charset="0"/>
                        </a:defRPr>
                      </a:lvl7pPr>
                      <a:lvl8pPr defTabSz="960438" fontAlgn="base">
                        <a:spcBef>
                          <a:spcPct val="20000"/>
                        </a:spcBef>
                        <a:spcAft>
                          <a:spcPct val="0"/>
                        </a:spcAft>
                        <a:buClr>
                          <a:schemeClr val="bg1"/>
                        </a:buClr>
                        <a:defRPr>
                          <a:solidFill>
                            <a:schemeClr val="bg2"/>
                          </a:solidFill>
                          <a:latin typeface="Trebuchet MS" panose="020B0603020202020204" pitchFamily="34" charset="0"/>
                        </a:defRPr>
                      </a:lvl8pPr>
                      <a:lvl9pPr defTabSz="960438" fontAlgn="base">
                        <a:spcBef>
                          <a:spcPct val="20000"/>
                        </a:spcBef>
                        <a:spcAft>
                          <a:spcPct val="0"/>
                        </a:spcAft>
                        <a:buClr>
                          <a:schemeClr val="bg1"/>
                        </a:buClr>
                        <a:defRPr>
                          <a:solidFill>
                            <a:schemeClr val="bg2"/>
                          </a:solidFill>
                          <a:latin typeface="Trebuchet MS" panose="020B0603020202020204" pitchFamily="34" charset="0"/>
                        </a:defRPr>
                      </a:lvl9pPr>
                    </a:lstStyle>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Simulation Results (</a:t>
                      </a:r>
                      <a:r>
                        <a:rPr kumimoji="0" lang="en-US" altLang="zh-CN" sz="2000" b="0" i="0" u="none" strike="noStrike" cap="none" normalizeH="0" baseline="0" dirty="0" err="1">
                          <a:ln>
                            <a:noFill/>
                          </a:ln>
                          <a:solidFill>
                            <a:srgbClr val="003399"/>
                          </a:solidFill>
                          <a:effectLst/>
                          <a:latin typeface="Symbol" panose="05050102010706020507" pitchFamily="18" charset="2"/>
                          <a:ea typeface="SimSun" panose="02010600030101010101" pitchFamily="2" charset="-122"/>
                        </a:rPr>
                        <a:t>F</a:t>
                      </a:r>
                      <a:r>
                        <a:rPr kumimoji="0" lang="en-US" altLang="zh-CN" sz="2000" b="0" i="0" u="none" strike="noStrike" cap="none" normalizeH="0" baseline="-25000" dirty="0" err="1">
                          <a:ln>
                            <a:noFill/>
                          </a:ln>
                          <a:solidFill>
                            <a:srgbClr val="003399"/>
                          </a:solidFill>
                          <a:effectLst/>
                          <a:latin typeface="Trebuchet MS" panose="020B0603020202020204" pitchFamily="34" charset="0"/>
                          <a:ea typeface="SimSun" panose="02010600030101010101" pitchFamily="2" charset="-122"/>
                        </a:rPr>
                        <a:t>cr</a:t>
                      </a: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=1)</a:t>
                      </a:r>
                    </a:p>
                    <a:p>
                      <a:pPr marL="0" marR="0" lvl="0" indent="0" algn="l" defTabSz="960438" rtl="0" eaLnBrk="1" fontAlgn="base" latinLnBrk="0" hangingPunct="1">
                        <a:lnSpc>
                          <a:spcPct val="100000"/>
                        </a:lnSpc>
                        <a:spcBef>
                          <a:spcPct val="20000"/>
                        </a:spcBef>
                        <a:spcAft>
                          <a:spcPct val="0"/>
                        </a:spcAft>
                        <a:buClr>
                          <a:srgbClr val="FF6600"/>
                        </a:buClr>
                        <a:buSzTx/>
                        <a:buFontTx/>
                        <a:buNone/>
                        <a:tabLst/>
                      </a:pPr>
                      <a:endPar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endParaRPr>
                    </a:p>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(hours)</a:t>
                      </a:r>
                    </a:p>
                  </a:txBody>
                  <a:tcPr horzOverflow="overflow">
                    <a:lnL w="12700" cap="flat" cmpd="sng" algn="ctr">
                      <a:solidFill>
                        <a:schemeClr val="tx1"/>
                      </a:solidFill>
                      <a:prstDash val="solid"/>
                      <a:miter lim="800000"/>
                      <a:headEnd type="none" w="sm" len="sm"/>
                      <a:tailEnd type="none" w="sm" len="sm"/>
                    </a:lnL>
                    <a:lnR w="28575" cap="flat" cmpd="sng" algn="ctr">
                      <a:solidFill>
                        <a:schemeClr val="tx1"/>
                      </a:solidFill>
                      <a:prstDash val="solid"/>
                      <a:miter lim="800000"/>
                      <a:headEnd type="none" w="sm" len="sm"/>
                      <a:tailEnd type="none" w="sm" len="sm"/>
                    </a:lnR>
                    <a:lnT w="28575" cap="flat" cmpd="sng" algn="ctr">
                      <a:solidFill>
                        <a:schemeClr val="tx1"/>
                      </a:solidFill>
                      <a:prstDash val="solid"/>
                      <a:miter lim="800000"/>
                      <a:headEnd type="none" w="sm" len="sm"/>
                      <a:tailEnd type="none" w="sm" len="sm"/>
                    </a:lnT>
                    <a:lnB w="12700" cap="flat" cmpd="sng" algn="ctr">
                      <a:solidFill>
                        <a:schemeClr val="tx1"/>
                      </a:solidFill>
                      <a:prstDash val="solid"/>
                      <a:miter lim="800000"/>
                      <a:headEnd type="none" w="sm" len="sm"/>
                      <a:tailEnd type="none" w="sm" len="sm"/>
                    </a:lnB>
                    <a:lnTlToBr>
                      <a:noFill/>
                    </a:lnTlToBr>
                    <a:lnBlToTr>
                      <a:noFill/>
                    </a:lnBlToTr>
                    <a:noFill/>
                  </a:tcPr>
                </a:tc>
                <a:extLst>
                  <a:ext uri="{0D108BD9-81ED-4DB2-BD59-A6C34878D82A}">
                    <a16:rowId xmlns:a16="http://schemas.microsoft.com/office/drawing/2014/main" val="10000"/>
                  </a:ext>
                </a:extLst>
              </a:tr>
              <a:tr h="805122">
                <a:tc>
                  <a:txBody>
                    <a:bodyPr/>
                    <a:lstStyle>
                      <a:lvl1pPr defTabSz="960438">
                        <a:spcBef>
                          <a:spcPct val="20000"/>
                        </a:spcBef>
                        <a:buClr>
                          <a:srgbClr val="FF6600"/>
                        </a:buClr>
                        <a:defRPr sz="2000">
                          <a:solidFill>
                            <a:srgbClr val="003399"/>
                          </a:solidFill>
                          <a:latin typeface="Trebuchet MS" panose="020B0603020202020204" pitchFamily="34" charset="0"/>
                        </a:defRPr>
                      </a:lvl1pPr>
                      <a:lvl2pPr marL="342900" defTabSz="960438">
                        <a:spcBef>
                          <a:spcPct val="20000"/>
                        </a:spcBef>
                        <a:buClr>
                          <a:srgbClr val="FF6633"/>
                        </a:buClr>
                        <a:buSzPct val="80000"/>
                        <a:buFont typeface="Times" panose="02020603050405020304" pitchFamily="18" charset="0"/>
                        <a:defRPr sz="2000">
                          <a:solidFill>
                            <a:schemeClr val="bg2"/>
                          </a:solidFill>
                          <a:latin typeface="Trebuchet MS" panose="020B0603020202020204" pitchFamily="34" charset="0"/>
                        </a:defRPr>
                      </a:lvl2pPr>
                      <a:lvl3pPr marL="628650" defTabSz="960438">
                        <a:spcBef>
                          <a:spcPct val="20000"/>
                        </a:spcBef>
                        <a:buClr>
                          <a:srgbClr val="FF6600"/>
                        </a:buClr>
                        <a:defRPr>
                          <a:solidFill>
                            <a:schemeClr val="bg2"/>
                          </a:solidFill>
                          <a:latin typeface="Trebuchet MS" panose="020B0603020202020204" pitchFamily="34" charset="0"/>
                        </a:defRPr>
                      </a:lvl3pPr>
                      <a:lvl4pPr marL="971550" defTabSz="960438">
                        <a:spcBef>
                          <a:spcPct val="20000"/>
                        </a:spcBef>
                        <a:buClr>
                          <a:srgbClr val="FF6600"/>
                        </a:buClr>
                        <a:buSzPct val="95000"/>
                        <a:buFont typeface="Times" panose="02020603050405020304" pitchFamily="18" charset="0"/>
                        <a:defRPr>
                          <a:solidFill>
                            <a:schemeClr val="bg2"/>
                          </a:solidFill>
                          <a:latin typeface="Trebuchet MS" panose="020B0603020202020204" pitchFamily="34" charset="0"/>
                        </a:defRPr>
                      </a:lvl4pPr>
                      <a:lvl5pPr defTabSz="960438">
                        <a:spcBef>
                          <a:spcPct val="20000"/>
                        </a:spcBef>
                        <a:buClr>
                          <a:schemeClr val="bg1"/>
                        </a:buClr>
                        <a:defRPr>
                          <a:solidFill>
                            <a:schemeClr val="bg2"/>
                          </a:solidFill>
                          <a:latin typeface="Trebuchet MS" panose="020B0603020202020204" pitchFamily="34" charset="0"/>
                        </a:defRPr>
                      </a:lvl5pPr>
                      <a:lvl6pPr defTabSz="960438" fontAlgn="base">
                        <a:spcBef>
                          <a:spcPct val="20000"/>
                        </a:spcBef>
                        <a:spcAft>
                          <a:spcPct val="0"/>
                        </a:spcAft>
                        <a:buClr>
                          <a:schemeClr val="bg1"/>
                        </a:buClr>
                        <a:defRPr>
                          <a:solidFill>
                            <a:schemeClr val="bg2"/>
                          </a:solidFill>
                          <a:latin typeface="Trebuchet MS" panose="020B0603020202020204" pitchFamily="34" charset="0"/>
                        </a:defRPr>
                      </a:lvl6pPr>
                      <a:lvl7pPr defTabSz="960438" fontAlgn="base">
                        <a:spcBef>
                          <a:spcPct val="20000"/>
                        </a:spcBef>
                        <a:spcAft>
                          <a:spcPct val="0"/>
                        </a:spcAft>
                        <a:buClr>
                          <a:schemeClr val="bg1"/>
                        </a:buClr>
                        <a:defRPr>
                          <a:solidFill>
                            <a:schemeClr val="bg2"/>
                          </a:solidFill>
                          <a:latin typeface="Trebuchet MS" panose="020B0603020202020204" pitchFamily="34" charset="0"/>
                        </a:defRPr>
                      </a:lvl7pPr>
                      <a:lvl8pPr defTabSz="960438" fontAlgn="base">
                        <a:spcBef>
                          <a:spcPct val="20000"/>
                        </a:spcBef>
                        <a:spcAft>
                          <a:spcPct val="0"/>
                        </a:spcAft>
                        <a:buClr>
                          <a:schemeClr val="bg1"/>
                        </a:buClr>
                        <a:defRPr>
                          <a:solidFill>
                            <a:schemeClr val="bg2"/>
                          </a:solidFill>
                          <a:latin typeface="Trebuchet MS" panose="020B0603020202020204" pitchFamily="34" charset="0"/>
                        </a:defRPr>
                      </a:lvl8pPr>
                      <a:lvl9pPr defTabSz="960438" fontAlgn="base">
                        <a:spcBef>
                          <a:spcPct val="20000"/>
                        </a:spcBef>
                        <a:spcAft>
                          <a:spcPct val="0"/>
                        </a:spcAft>
                        <a:buClr>
                          <a:schemeClr val="bg1"/>
                        </a:buClr>
                        <a:defRPr>
                          <a:solidFill>
                            <a:schemeClr val="bg2"/>
                          </a:solidFill>
                          <a:latin typeface="Trebuchet MS" panose="020B0603020202020204" pitchFamily="34" charset="0"/>
                        </a:defRPr>
                      </a:lvl9pPr>
                    </a:lstStyle>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1.0x 10</a:t>
                      </a:r>
                      <a:r>
                        <a:rPr kumimoji="0" lang="en-US" altLang="zh-CN" sz="2000" b="0" i="0" u="none" strike="noStrike" cap="none" normalizeH="0" baseline="30000" dirty="0">
                          <a:ln>
                            <a:noFill/>
                          </a:ln>
                          <a:solidFill>
                            <a:srgbClr val="003399"/>
                          </a:solidFill>
                          <a:effectLst/>
                          <a:latin typeface="Trebuchet MS" panose="020B0603020202020204" pitchFamily="34" charset="0"/>
                          <a:ea typeface="SimSun" panose="02010600030101010101" pitchFamily="2" charset="-122"/>
                        </a:rPr>
                        <a:t>4 </a:t>
                      </a: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Amp/cm</a:t>
                      </a:r>
                      <a:r>
                        <a:rPr kumimoji="0" lang="en-US" altLang="zh-CN" sz="2000" b="0" i="0" u="none" strike="noStrike" cap="none" normalizeH="0" baseline="30000" dirty="0">
                          <a:ln>
                            <a:noFill/>
                          </a:ln>
                          <a:solidFill>
                            <a:srgbClr val="003399"/>
                          </a:solidFill>
                          <a:effectLst/>
                          <a:latin typeface="Trebuchet MS" panose="020B0603020202020204" pitchFamily="34" charset="0"/>
                          <a:ea typeface="SimSun" panose="02010600030101010101" pitchFamily="2" charset="-122"/>
                        </a:rPr>
                        <a:t>2</a:t>
                      </a:r>
                      <a:endPar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endParaRPr>
                    </a:p>
                  </a:txBody>
                  <a:tcPr horzOverflow="overflow">
                    <a:lnL w="28575" cap="flat" cmpd="sng" algn="ctr">
                      <a:solidFill>
                        <a:schemeClr val="tx1"/>
                      </a:solidFill>
                      <a:prstDash val="solid"/>
                      <a:miter lim="800000"/>
                      <a:headEnd type="none" w="sm" len="sm"/>
                      <a:tailEnd type="none" w="sm" len="sm"/>
                    </a:lnL>
                    <a:lnR w="12700" cap="flat" cmpd="sng" algn="ctr">
                      <a:solidFill>
                        <a:schemeClr val="tx1"/>
                      </a:solidFill>
                      <a:prstDash val="solid"/>
                      <a:miter lim="800000"/>
                      <a:headEnd type="none" w="sm" len="sm"/>
                      <a:tailEnd type="none" w="sm" len="sm"/>
                    </a:lnR>
                    <a:lnT w="12700" cap="flat" cmpd="sng" algn="ctr">
                      <a:solidFill>
                        <a:schemeClr val="tx1"/>
                      </a:solidFill>
                      <a:prstDash val="solid"/>
                      <a:miter lim="800000"/>
                      <a:headEnd type="none" w="sm" len="sm"/>
                      <a:tailEnd type="none" w="sm" len="sm"/>
                    </a:lnT>
                    <a:lnB w="12700" cap="flat" cmpd="sng" algn="ctr">
                      <a:solidFill>
                        <a:schemeClr val="tx1"/>
                      </a:solidFill>
                      <a:prstDash val="solid"/>
                      <a:miter lim="800000"/>
                      <a:headEnd type="none" w="sm" len="sm"/>
                      <a:tailEnd type="none" w="sm" len="sm"/>
                    </a:lnB>
                    <a:lnTlToBr>
                      <a:noFill/>
                    </a:lnTlToBr>
                    <a:lnBlToTr>
                      <a:noFill/>
                    </a:lnBlToTr>
                    <a:noFill/>
                  </a:tcPr>
                </a:tc>
                <a:tc>
                  <a:txBody>
                    <a:bodyPr/>
                    <a:lstStyle>
                      <a:lvl1pPr defTabSz="960438">
                        <a:spcBef>
                          <a:spcPct val="20000"/>
                        </a:spcBef>
                        <a:buClr>
                          <a:srgbClr val="FF6600"/>
                        </a:buClr>
                        <a:defRPr sz="2000">
                          <a:solidFill>
                            <a:srgbClr val="003399"/>
                          </a:solidFill>
                          <a:latin typeface="Trebuchet MS" panose="020B0603020202020204" pitchFamily="34" charset="0"/>
                        </a:defRPr>
                      </a:lvl1pPr>
                      <a:lvl2pPr marL="342900" defTabSz="960438">
                        <a:spcBef>
                          <a:spcPct val="20000"/>
                        </a:spcBef>
                        <a:buClr>
                          <a:srgbClr val="FF6633"/>
                        </a:buClr>
                        <a:buSzPct val="80000"/>
                        <a:buFont typeface="Times" panose="02020603050405020304" pitchFamily="18" charset="0"/>
                        <a:defRPr sz="2000">
                          <a:solidFill>
                            <a:schemeClr val="bg2"/>
                          </a:solidFill>
                          <a:latin typeface="Trebuchet MS" panose="020B0603020202020204" pitchFamily="34" charset="0"/>
                        </a:defRPr>
                      </a:lvl2pPr>
                      <a:lvl3pPr marL="628650" defTabSz="960438">
                        <a:spcBef>
                          <a:spcPct val="20000"/>
                        </a:spcBef>
                        <a:buClr>
                          <a:srgbClr val="FF6600"/>
                        </a:buClr>
                        <a:defRPr>
                          <a:solidFill>
                            <a:schemeClr val="bg2"/>
                          </a:solidFill>
                          <a:latin typeface="Trebuchet MS" panose="020B0603020202020204" pitchFamily="34" charset="0"/>
                        </a:defRPr>
                      </a:lvl3pPr>
                      <a:lvl4pPr marL="971550" defTabSz="960438">
                        <a:spcBef>
                          <a:spcPct val="20000"/>
                        </a:spcBef>
                        <a:buClr>
                          <a:srgbClr val="FF6600"/>
                        </a:buClr>
                        <a:buSzPct val="95000"/>
                        <a:buFont typeface="Times" panose="02020603050405020304" pitchFamily="18" charset="0"/>
                        <a:defRPr>
                          <a:solidFill>
                            <a:schemeClr val="bg2"/>
                          </a:solidFill>
                          <a:latin typeface="Trebuchet MS" panose="020B0603020202020204" pitchFamily="34" charset="0"/>
                        </a:defRPr>
                      </a:lvl4pPr>
                      <a:lvl5pPr defTabSz="960438">
                        <a:spcBef>
                          <a:spcPct val="20000"/>
                        </a:spcBef>
                        <a:buClr>
                          <a:schemeClr val="bg1"/>
                        </a:buClr>
                        <a:defRPr>
                          <a:solidFill>
                            <a:schemeClr val="bg2"/>
                          </a:solidFill>
                          <a:latin typeface="Trebuchet MS" panose="020B0603020202020204" pitchFamily="34" charset="0"/>
                        </a:defRPr>
                      </a:lvl5pPr>
                      <a:lvl6pPr defTabSz="960438" fontAlgn="base">
                        <a:spcBef>
                          <a:spcPct val="20000"/>
                        </a:spcBef>
                        <a:spcAft>
                          <a:spcPct val="0"/>
                        </a:spcAft>
                        <a:buClr>
                          <a:schemeClr val="bg1"/>
                        </a:buClr>
                        <a:defRPr>
                          <a:solidFill>
                            <a:schemeClr val="bg2"/>
                          </a:solidFill>
                          <a:latin typeface="Trebuchet MS" panose="020B0603020202020204" pitchFamily="34" charset="0"/>
                        </a:defRPr>
                      </a:lvl6pPr>
                      <a:lvl7pPr defTabSz="960438" fontAlgn="base">
                        <a:spcBef>
                          <a:spcPct val="20000"/>
                        </a:spcBef>
                        <a:spcAft>
                          <a:spcPct val="0"/>
                        </a:spcAft>
                        <a:buClr>
                          <a:schemeClr val="bg1"/>
                        </a:buClr>
                        <a:defRPr>
                          <a:solidFill>
                            <a:schemeClr val="bg2"/>
                          </a:solidFill>
                          <a:latin typeface="Trebuchet MS" panose="020B0603020202020204" pitchFamily="34" charset="0"/>
                        </a:defRPr>
                      </a:lvl7pPr>
                      <a:lvl8pPr defTabSz="960438" fontAlgn="base">
                        <a:spcBef>
                          <a:spcPct val="20000"/>
                        </a:spcBef>
                        <a:spcAft>
                          <a:spcPct val="0"/>
                        </a:spcAft>
                        <a:buClr>
                          <a:schemeClr val="bg1"/>
                        </a:buClr>
                        <a:defRPr>
                          <a:solidFill>
                            <a:schemeClr val="bg2"/>
                          </a:solidFill>
                          <a:latin typeface="Trebuchet MS" panose="020B0603020202020204" pitchFamily="34" charset="0"/>
                        </a:defRPr>
                      </a:lvl8pPr>
                      <a:lvl9pPr defTabSz="960438" fontAlgn="base">
                        <a:spcBef>
                          <a:spcPct val="20000"/>
                        </a:spcBef>
                        <a:spcAft>
                          <a:spcPct val="0"/>
                        </a:spcAft>
                        <a:buClr>
                          <a:schemeClr val="bg1"/>
                        </a:buClr>
                        <a:defRPr>
                          <a:solidFill>
                            <a:schemeClr val="bg2"/>
                          </a:solidFill>
                          <a:latin typeface="Trebuchet MS" panose="020B0603020202020204" pitchFamily="34" charset="0"/>
                        </a:defRPr>
                      </a:lvl9pPr>
                    </a:lstStyle>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228.7</a:t>
                      </a:r>
                      <a:endParaRPr kumimoji="0" lang="zh-CN" altLang="en-US"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endParaRPr>
                    </a:p>
                  </a:txBody>
                  <a:tcPr horzOverflow="overflow">
                    <a:lnL w="12700" cap="flat" cmpd="sng" algn="ctr">
                      <a:solidFill>
                        <a:schemeClr val="tx1"/>
                      </a:solidFill>
                      <a:prstDash val="solid"/>
                      <a:miter lim="800000"/>
                      <a:headEnd type="none" w="sm" len="sm"/>
                      <a:tailEnd type="none" w="sm" len="sm"/>
                    </a:lnL>
                    <a:lnR w="12700" cap="flat" cmpd="sng" algn="ctr">
                      <a:solidFill>
                        <a:schemeClr val="tx1"/>
                      </a:solidFill>
                      <a:prstDash val="solid"/>
                      <a:miter lim="800000"/>
                      <a:headEnd type="none" w="sm" len="sm"/>
                      <a:tailEnd type="none" w="sm" len="sm"/>
                    </a:lnR>
                    <a:lnT w="12700" cap="flat" cmpd="sng" algn="ctr">
                      <a:solidFill>
                        <a:schemeClr val="tx1"/>
                      </a:solidFill>
                      <a:prstDash val="solid"/>
                      <a:miter lim="800000"/>
                      <a:headEnd type="none" w="sm" len="sm"/>
                      <a:tailEnd type="none" w="sm" len="sm"/>
                    </a:lnT>
                    <a:lnB w="12700" cap="flat" cmpd="sng" algn="ctr">
                      <a:solidFill>
                        <a:schemeClr val="tx1"/>
                      </a:solidFill>
                      <a:prstDash val="solid"/>
                      <a:miter lim="800000"/>
                      <a:headEnd type="none" w="sm" len="sm"/>
                      <a:tailEnd type="none" w="sm" len="sm"/>
                    </a:lnB>
                    <a:lnTlToBr>
                      <a:noFill/>
                    </a:lnTlToBr>
                    <a:lnBlToTr>
                      <a:noFill/>
                    </a:lnBlToTr>
                    <a:noFill/>
                  </a:tcPr>
                </a:tc>
                <a:tc>
                  <a:txBody>
                    <a:bodyPr/>
                    <a:lstStyle>
                      <a:lvl1pPr defTabSz="960438">
                        <a:spcBef>
                          <a:spcPct val="20000"/>
                        </a:spcBef>
                        <a:buClr>
                          <a:srgbClr val="FF6600"/>
                        </a:buClr>
                        <a:defRPr sz="2000">
                          <a:solidFill>
                            <a:srgbClr val="003399"/>
                          </a:solidFill>
                          <a:latin typeface="Trebuchet MS" panose="020B0603020202020204" pitchFamily="34" charset="0"/>
                        </a:defRPr>
                      </a:lvl1pPr>
                      <a:lvl2pPr marL="342900" defTabSz="960438">
                        <a:spcBef>
                          <a:spcPct val="20000"/>
                        </a:spcBef>
                        <a:buClr>
                          <a:srgbClr val="FF6633"/>
                        </a:buClr>
                        <a:buSzPct val="80000"/>
                        <a:buFont typeface="Times" panose="02020603050405020304" pitchFamily="18" charset="0"/>
                        <a:defRPr sz="2000">
                          <a:solidFill>
                            <a:schemeClr val="bg2"/>
                          </a:solidFill>
                          <a:latin typeface="Trebuchet MS" panose="020B0603020202020204" pitchFamily="34" charset="0"/>
                        </a:defRPr>
                      </a:lvl2pPr>
                      <a:lvl3pPr marL="628650" defTabSz="960438">
                        <a:spcBef>
                          <a:spcPct val="20000"/>
                        </a:spcBef>
                        <a:buClr>
                          <a:srgbClr val="FF6600"/>
                        </a:buClr>
                        <a:defRPr>
                          <a:solidFill>
                            <a:schemeClr val="bg2"/>
                          </a:solidFill>
                          <a:latin typeface="Trebuchet MS" panose="020B0603020202020204" pitchFamily="34" charset="0"/>
                        </a:defRPr>
                      </a:lvl3pPr>
                      <a:lvl4pPr marL="971550" defTabSz="960438">
                        <a:spcBef>
                          <a:spcPct val="20000"/>
                        </a:spcBef>
                        <a:buClr>
                          <a:srgbClr val="FF6600"/>
                        </a:buClr>
                        <a:buSzPct val="95000"/>
                        <a:buFont typeface="Times" panose="02020603050405020304" pitchFamily="18" charset="0"/>
                        <a:defRPr>
                          <a:solidFill>
                            <a:schemeClr val="bg2"/>
                          </a:solidFill>
                          <a:latin typeface="Trebuchet MS" panose="020B0603020202020204" pitchFamily="34" charset="0"/>
                        </a:defRPr>
                      </a:lvl4pPr>
                      <a:lvl5pPr defTabSz="960438">
                        <a:spcBef>
                          <a:spcPct val="20000"/>
                        </a:spcBef>
                        <a:buClr>
                          <a:schemeClr val="bg1"/>
                        </a:buClr>
                        <a:defRPr>
                          <a:solidFill>
                            <a:schemeClr val="bg2"/>
                          </a:solidFill>
                          <a:latin typeface="Trebuchet MS" panose="020B0603020202020204" pitchFamily="34" charset="0"/>
                        </a:defRPr>
                      </a:lvl5pPr>
                      <a:lvl6pPr defTabSz="960438" fontAlgn="base">
                        <a:spcBef>
                          <a:spcPct val="20000"/>
                        </a:spcBef>
                        <a:spcAft>
                          <a:spcPct val="0"/>
                        </a:spcAft>
                        <a:buClr>
                          <a:schemeClr val="bg1"/>
                        </a:buClr>
                        <a:defRPr>
                          <a:solidFill>
                            <a:schemeClr val="bg2"/>
                          </a:solidFill>
                          <a:latin typeface="Trebuchet MS" panose="020B0603020202020204" pitchFamily="34" charset="0"/>
                        </a:defRPr>
                      </a:lvl6pPr>
                      <a:lvl7pPr defTabSz="960438" fontAlgn="base">
                        <a:spcBef>
                          <a:spcPct val="20000"/>
                        </a:spcBef>
                        <a:spcAft>
                          <a:spcPct val="0"/>
                        </a:spcAft>
                        <a:buClr>
                          <a:schemeClr val="bg1"/>
                        </a:buClr>
                        <a:defRPr>
                          <a:solidFill>
                            <a:schemeClr val="bg2"/>
                          </a:solidFill>
                          <a:latin typeface="Trebuchet MS" panose="020B0603020202020204" pitchFamily="34" charset="0"/>
                        </a:defRPr>
                      </a:lvl7pPr>
                      <a:lvl8pPr defTabSz="960438" fontAlgn="base">
                        <a:spcBef>
                          <a:spcPct val="20000"/>
                        </a:spcBef>
                        <a:spcAft>
                          <a:spcPct val="0"/>
                        </a:spcAft>
                        <a:buClr>
                          <a:schemeClr val="bg1"/>
                        </a:buClr>
                        <a:defRPr>
                          <a:solidFill>
                            <a:schemeClr val="bg2"/>
                          </a:solidFill>
                          <a:latin typeface="Trebuchet MS" panose="020B0603020202020204" pitchFamily="34" charset="0"/>
                        </a:defRPr>
                      </a:lvl8pPr>
                      <a:lvl9pPr defTabSz="960438" fontAlgn="base">
                        <a:spcBef>
                          <a:spcPct val="20000"/>
                        </a:spcBef>
                        <a:spcAft>
                          <a:spcPct val="0"/>
                        </a:spcAft>
                        <a:buClr>
                          <a:schemeClr val="bg1"/>
                        </a:buClr>
                        <a:defRPr>
                          <a:solidFill>
                            <a:schemeClr val="bg2"/>
                          </a:solidFill>
                          <a:latin typeface="Trebuchet MS" panose="020B0603020202020204" pitchFamily="34" charset="0"/>
                        </a:defRPr>
                      </a:lvl9pPr>
                    </a:lstStyle>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222.41</a:t>
                      </a:r>
                      <a:endParaRPr kumimoji="0" lang="zh-CN" altLang="en-US" sz="2000" b="0" i="0" u="none" strike="noStrike" cap="none" normalizeH="0" baseline="0">
                        <a:ln>
                          <a:noFill/>
                        </a:ln>
                        <a:solidFill>
                          <a:srgbClr val="003399"/>
                        </a:solidFill>
                        <a:effectLst/>
                        <a:latin typeface="Trebuchet MS" panose="020B0603020202020204" pitchFamily="34" charset="0"/>
                        <a:ea typeface="SimSun" panose="02010600030101010101" pitchFamily="2" charset="-122"/>
                      </a:endParaRPr>
                    </a:p>
                  </a:txBody>
                  <a:tcPr horzOverflow="overflow">
                    <a:lnL w="12700" cap="flat" cmpd="sng" algn="ctr">
                      <a:solidFill>
                        <a:schemeClr val="tx1"/>
                      </a:solidFill>
                      <a:prstDash val="solid"/>
                      <a:miter lim="800000"/>
                      <a:headEnd type="none" w="sm" len="sm"/>
                      <a:tailEnd type="none" w="sm" len="sm"/>
                    </a:lnL>
                    <a:lnR w="28575" cap="flat" cmpd="sng" algn="ctr">
                      <a:solidFill>
                        <a:schemeClr val="tx1"/>
                      </a:solidFill>
                      <a:prstDash val="solid"/>
                      <a:miter lim="800000"/>
                      <a:headEnd type="none" w="sm" len="sm"/>
                      <a:tailEnd type="none" w="sm" len="sm"/>
                    </a:lnR>
                    <a:lnT w="12700" cap="flat" cmpd="sng" algn="ctr">
                      <a:solidFill>
                        <a:schemeClr val="tx1"/>
                      </a:solidFill>
                      <a:prstDash val="solid"/>
                      <a:miter lim="800000"/>
                      <a:headEnd type="none" w="sm" len="sm"/>
                      <a:tailEnd type="none" w="sm" len="sm"/>
                    </a:lnT>
                    <a:lnB w="12700" cap="flat" cmpd="sng" algn="ctr">
                      <a:solidFill>
                        <a:schemeClr val="tx1"/>
                      </a:solidFill>
                      <a:prstDash val="solid"/>
                      <a:miter lim="800000"/>
                      <a:headEnd type="none" w="sm" len="sm"/>
                      <a:tailEnd type="none" w="sm" len="sm"/>
                    </a:lnB>
                    <a:lnTlToBr>
                      <a:noFill/>
                    </a:lnTlToBr>
                    <a:lnBlToTr>
                      <a:noFill/>
                    </a:lnBlToTr>
                    <a:noFill/>
                  </a:tcPr>
                </a:tc>
                <a:extLst>
                  <a:ext uri="{0D108BD9-81ED-4DB2-BD59-A6C34878D82A}">
                    <a16:rowId xmlns:a16="http://schemas.microsoft.com/office/drawing/2014/main" val="10001"/>
                  </a:ext>
                </a:extLst>
              </a:tr>
              <a:tr h="805122">
                <a:tc>
                  <a:txBody>
                    <a:bodyPr/>
                    <a:lstStyle>
                      <a:lvl1pPr defTabSz="960438">
                        <a:spcBef>
                          <a:spcPct val="20000"/>
                        </a:spcBef>
                        <a:buClr>
                          <a:srgbClr val="FF6600"/>
                        </a:buClr>
                        <a:defRPr sz="2000">
                          <a:solidFill>
                            <a:srgbClr val="003399"/>
                          </a:solidFill>
                          <a:latin typeface="Trebuchet MS" panose="020B0603020202020204" pitchFamily="34" charset="0"/>
                        </a:defRPr>
                      </a:lvl1pPr>
                      <a:lvl2pPr marL="342900" defTabSz="960438">
                        <a:spcBef>
                          <a:spcPct val="20000"/>
                        </a:spcBef>
                        <a:buClr>
                          <a:srgbClr val="FF6633"/>
                        </a:buClr>
                        <a:buSzPct val="80000"/>
                        <a:buFont typeface="Times" panose="02020603050405020304" pitchFamily="18" charset="0"/>
                        <a:defRPr sz="2000">
                          <a:solidFill>
                            <a:schemeClr val="bg2"/>
                          </a:solidFill>
                          <a:latin typeface="Trebuchet MS" panose="020B0603020202020204" pitchFamily="34" charset="0"/>
                        </a:defRPr>
                      </a:lvl2pPr>
                      <a:lvl3pPr marL="628650" defTabSz="960438">
                        <a:spcBef>
                          <a:spcPct val="20000"/>
                        </a:spcBef>
                        <a:buClr>
                          <a:srgbClr val="FF6600"/>
                        </a:buClr>
                        <a:defRPr>
                          <a:solidFill>
                            <a:schemeClr val="bg2"/>
                          </a:solidFill>
                          <a:latin typeface="Trebuchet MS" panose="020B0603020202020204" pitchFamily="34" charset="0"/>
                        </a:defRPr>
                      </a:lvl3pPr>
                      <a:lvl4pPr marL="971550" defTabSz="960438">
                        <a:spcBef>
                          <a:spcPct val="20000"/>
                        </a:spcBef>
                        <a:buClr>
                          <a:srgbClr val="FF6600"/>
                        </a:buClr>
                        <a:buSzPct val="95000"/>
                        <a:buFont typeface="Times" panose="02020603050405020304" pitchFamily="18" charset="0"/>
                        <a:defRPr>
                          <a:solidFill>
                            <a:schemeClr val="bg2"/>
                          </a:solidFill>
                          <a:latin typeface="Trebuchet MS" panose="020B0603020202020204" pitchFamily="34" charset="0"/>
                        </a:defRPr>
                      </a:lvl4pPr>
                      <a:lvl5pPr defTabSz="960438">
                        <a:spcBef>
                          <a:spcPct val="20000"/>
                        </a:spcBef>
                        <a:buClr>
                          <a:schemeClr val="bg1"/>
                        </a:buClr>
                        <a:defRPr>
                          <a:solidFill>
                            <a:schemeClr val="bg2"/>
                          </a:solidFill>
                          <a:latin typeface="Trebuchet MS" panose="020B0603020202020204" pitchFamily="34" charset="0"/>
                        </a:defRPr>
                      </a:lvl5pPr>
                      <a:lvl6pPr defTabSz="960438" fontAlgn="base">
                        <a:spcBef>
                          <a:spcPct val="20000"/>
                        </a:spcBef>
                        <a:spcAft>
                          <a:spcPct val="0"/>
                        </a:spcAft>
                        <a:buClr>
                          <a:schemeClr val="bg1"/>
                        </a:buClr>
                        <a:defRPr>
                          <a:solidFill>
                            <a:schemeClr val="bg2"/>
                          </a:solidFill>
                          <a:latin typeface="Trebuchet MS" panose="020B0603020202020204" pitchFamily="34" charset="0"/>
                        </a:defRPr>
                      </a:lvl6pPr>
                      <a:lvl7pPr defTabSz="960438" fontAlgn="base">
                        <a:spcBef>
                          <a:spcPct val="20000"/>
                        </a:spcBef>
                        <a:spcAft>
                          <a:spcPct val="0"/>
                        </a:spcAft>
                        <a:buClr>
                          <a:schemeClr val="bg1"/>
                        </a:buClr>
                        <a:defRPr>
                          <a:solidFill>
                            <a:schemeClr val="bg2"/>
                          </a:solidFill>
                          <a:latin typeface="Trebuchet MS" panose="020B0603020202020204" pitchFamily="34" charset="0"/>
                        </a:defRPr>
                      </a:lvl7pPr>
                      <a:lvl8pPr defTabSz="960438" fontAlgn="base">
                        <a:spcBef>
                          <a:spcPct val="20000"/>
                        </a:spcBef>
                        <a:spcAft>
                          <a:spcPct val="0"/>
                        </a:spcAft>
                        <a:buClr>
                          <a:schemeClr val="bg1"/>
                        </a:buClr>
                        <a:defRPr>
                          <a:solidFill>
                            <a:schemeClr val="bg2"/>
                          </a:solidFill>
                          <a:latin typeface="Trebuchet MS" panose="020B0603020202020204" pitchFamily="34" charset="0"/>
                        </a:defRPr>
                      </a:lvl8pPr>
                      <a:lvl9pPr defTabSz="960438" fontAlgn="base">
                        <a:spcBef>
                          <a:spcPct val="20000"/>
                        </a:spcBef>
                        <a:spcAft>
                          <a:spcPct val="0"/>
                        </a:spcAft>
                        <a:buClr>
                          <a:schemeClr val="bg1"/>
                        </a:buClr>
                        <a:defRPr>
                          <a:solidFill>
                            <a:schemeClr val="bg2"/>
                          </a:solidFill>
                          <a:latin typeface="Trebuchet MS" panose="020B0603020202020204" pitchFamily="34" charset="0"/>
                        </a:defRPr>
                      </a:lvl9pPr>
                    </a:lstStyle>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0.8 x 10</a:t>
                      </a:r>
                      <a:r>
                        <a:rPr kumimoji="0" lang="en-US" altLang="zh-CN" sz="2000" b="0" i="0" u="none" strike="noStrike" cap="none" normalizeH="0" baseline="30000" dirty="0">
                          <a:ln>
                            <a:noFill/>
                          </a:ln>
                          <a:solidFill>
                            <a:srgbClr val="003399"/>
                          </a:solidFill>
                          <a:effectLst/>
                          <a:latin typeface="Trebuchet MS" panose="020B0603020202020204" pitchFamily="34" charset="0"/>
                          <a:ea typeface="SimSun" panose="02010600030101010101" pitchFamily="2" charset="-122"/>
                        </a:rPr>
                        <a:t>4 </a:t>
                      </a: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Amp/cm</a:t>
                      </a:r>
                      <a:r>
                        <a:rPr kumimoji="0" lang="en-US" altLang="zh-CN" sz="2000" b="0" i="0" u="none" strike="noStrike" cap="none" normalizeH="0" baseline="30000" dirty="0">
                          <a:ln>
                            <a:noFill/>
                          </a:ln>
                          <a:solidFill>
                            <a:srgbClr val="003399"/>
                          </a:solidFill>
                          <a:effectLst/>
                          <a:latin typeface="Trebuchet MS" panose="020B0603020202020204" pitchFamily="34" charset="0"/>
                          <a:ea typeface="SimSun" panose="02010600030101010101" pitchFamily="2" charset="-122"/>
                        </a:rPr>
                        <a:t>2</a:t>
                      </a:r>
                      <a:endPar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endParaRPr>
                    </a:p>
                  </a:txBody>
                  <a:tcPr horzOverflow="overflow">
                    <a:lnL w="28575" cap="flat" cmpd="sng" algn="ctr">
                      <a:solidFill>
                        <a:schemeClr val="tx1"/>
                      </a:solidFill>
                      <a:prstDash val="solid"/>
                      <a:miter lim="800000"/>
                      <a:headEnd type="none" w="sm" len="sm"/>
                      <a:tailEnd type="none" w="sm" len="sm"/>
                    </a:lnL>
                    <a:lnR w="12700" cap="flat" cmpd="sng" algn="ctr">
                      <a:solidFill>
                        <a:schemeClr val="tx1"/>
                      </a:solidFill>
                      <a:prstDash val="solid"/>
                      <a:miter lim="800000"/>
                      <a:headEnd type="none" w="sm" len="sm"/>
                      <a:tailEnd type="none" w="sm" len="sm"/>
                    </a:lnR>
                    <a:lnT w="12700" cap="flat" cmpd="sng" algn="ctr">
                      <a:solidFill>
                        <a:schemeClr val="tx1"/>
                      </a:solidFill>
                      <a:prstDash val="solid"/>
                      <a:miter lim="800000"/>
                      <a:headEnd type="none" w="sm" len="sm"/>
                      <a:tailEnd type="none" w="sm" len="sm"/>
                    </a:lnT>
                    <a:lnB w="12700" cap="flat" cmpd="sng" algn="ctr">
                      <a:solidFill>
                        <a:schemeClr val="tx1"/>
                      </a:solidFill>
                      <a:prstDash val="solid"/>
                      <a:miter lim="800000"/>
                      <a:headEnd type="none" w="sm" len="sm"/>
                      <a:tailEnd type="none" w="sm" len="sm"/>
                    </a:lnB>
                    <a:lnTlToBr>
                      <a:noFill/>
                    </a:lnTlToBr>
                    <a:lnBlToTr>
                      <a:noFill/>
                    </a:lnBlToTr>
                    <a:noFill/>
                  </a:tcPr>
                </a:tc>
                <a:tc>
                  <a:txBody>
                    <a:bodyPr/>
                    <a:lstStyle>
                      <a:lvl1pPr defTabSz="960438">
                        <a:spcBef>
                          <a:spcPct val="20000"/>
                        </a:spcBef>
                        <a:buClr>
                          <a:srgbClr val="FF6600"/>
                        </a:buClr>
                        <a:defRPr sz="2000">
                          <a:solidFill>
                            <a:srgbClr val="003399"/>
                          </a:solidFill>
                          <a:latin typeface="Trebuchet MS" panose="020B0603020202020204" pitchFamily="34" charset="0"/>
                        </a:defRPr>
                      </a:lvl1pPr>
                      <a:lvl2pPr marL="342900" defTabSz="960438">
                        <a:spcBef>
                          <a:spcPct val="20000"/>
                        </a:spcBef>
                        <a:buClr>
                          <a:srgbClr val="FF6633"/>
                        </a:buClr>
                        <a:buSzPct val="80000"/>
                        <a:buFont typeface="Times" panose="02020603050405020304" pitchFamily="18" charset="0"/>
                        <a:defRPr sz="2000">
                          <a:solidFill>
                            <a:schemeClr val="bg2"/>
                          </a:solidFill>
                          <a:latin typeface="Trebuchet MS" panose="020B0603020202020204" pitchFamily="34" charset="0"/>
                        </a:defRPr>
                      </a:lvl2pPr>
                      <a:lvl3pPr marL="628650" defTabSz="960438">
                        <a:spcBef>
                          <a:spcPct val="20000"/>
                        </a:spcBef>
                        <a:buClr>
                          <a:srgbClr val="FF6600"/>
                        </a:buClr>
                        <a:defRPr>
                          <a:solidFill>
                            <a:schemeClr val="bg2"/>
                          </a:solidFill>
                          <a:latin typeface="Trebuchet MS" panose="020B0603020202020204" pitchFamily="34" charset="0"/>
                        </a:defRPr>
                      </a:lvl3pPr>
                      <a:lvl4pPr marL="971550" defTabSz="960438">
                        <a:spcBef>
                          <a:spcPct val="20000"/>
                        </a:spcBef>
                        <a:buClr>
                          <a:srgbClr val="FF6600"/>
                        </a:buClr>
                        <a:buSzPct val="95000"/>
                        <a:buFont typeface="Times" panose="02020603050405020304" pitchFamily="18" charset="0"/>
                        <a:defRPr>
                          <a:solidFill>
                            <a:schemeClr val="bg2"/>
                          </a:solidFill>
                          <a:latin typeface="Trebuchet MS" panose="020B0603020202020204" pitchFamily="34" charset="0"/>
                        </a:defRPr>
                      </a:lvl4pPr>
                      <a:lvl5pPr defTabSz="960438">
                        <a:spcBef>
                          <a:spcPct val="20000"/>
                        </a:spcBef>
                        <a:buClr>
                          <a:schemeClr val="bg1"/>
                        </a:buClr>
                        <a:defRPr>
                          <a:solidFill>
                            <a:schemeClr val="bg2"/>
                          </a:solidFill>
                          <a:latin typeface="Trebuchet MS" panose="020B0603020202020204" pitchFamily="34" charset="0"/>
                        </a:defRPr>
                      </a:lvl5pPr>
                      <a:lvl6pPr defTabSz="960438" fontAlgn="base">
                        <a:spcBef>
                          <a:spcPct val="20000"/>
                        </a:spcBef>
                        <a:spcAft>
                          <a:spcPct val="0"/>
                        </a:spcAft>
                        <a:buClr>
                          <a:schemeClr val="bg1"/>
                        </a:buClr>
                        <a:defRPr>
                          <a:solidFill>
                            <a:schemeClr val="bg2"/>
                          </a:solidFill>
                          <a:latin typeface="Trebuchet MS" panose="020B0603020202020204" pitchFamily="34" charset="0"/>
                        </a:defRPr>
                      </a:lvl6pPr>
                      <a:lvl7pPr defTabSz="960438" fontAlgn="base">
                        <a:spcBef>
                          <a:spcPct val="20000"/>
                        </a:spcBef>
                        <a:spcAft>
                          <a:spcPct val="0"/>
                        </a:spcAft>
                        <a:buClr>
                          <a:schemeClr val="bg1"/>
                        </a:buClr>
                        <a:defRPr>
                          <a:solidFill>
                            <a:schemeClr val="bg2"/>
                          </a:solidFill>
                          <a:latin typeface="Trebuchet MS" panose="020B0603020202020204" pitchFamily="34" charset="0"/>
                        </a:defRPr>
                      </a:lvl7pPr>
                      <a:lvl8pPr defTabSz="960438" fontAlgn="base">
                        <a:spcBef>
                          <a:spcPct val="20000"/>
                        </a:spcBef>
                        <a:spcAft>
                          <a:spcPct val="0"/>
                        </a:spcAft>
                        <a:buClr>
                          <a:schemeClr val="bg1"/>
                        </a:buClr>
                        <a:defRPr>
                          <a:solidFill>
                            <a:schemeClr val="bg2"/>
                          </a:solidFill>
                          <a:latin typeface="Trebuchet MS" panose="020B0603020202020204" pitchFamily="34" charset="0"/>
                        </a:defRPr>
                      </a:lvl8pPr>
                      <a:lvl9pPr defTabSz="960438" fontAlgn="base">
                        <a:spcBef>
                          <a:spcPct val="20000"/>
                        </a:spcBef>
                        <a:spcAft>
                          <a:spcPct val="0"/>
                        </a:spcAft>
                        <a:buClr>
                          <a:schemeClr val="bg1"/>
                        </a:buClr>
                        <a:defRPr>
                          <a:solidFill>
                            <a:schemeClr val="bg2"/>
                          </a:solidFill>
                          <a:latin typeface="Trebuchet MS" panose="020B0603020202020204" pitchFamily="34" charset="0"/>
                        </a:defRPr>
                      </a:lvl9pPr>
                    </a:lstStyle>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446.6</a:t>
                      </a:r>
                      <a:endParaRPr kumimoji="0" lang="zh-CN" altLang="en-US" sz="2000" b="0" i="0" u="none" strike="noStrike" cap="none" normalizeH="0" baseline="0">
                        <a:ln>
                          <a:noFill/>
                        </a:ln>
                        <a:solidFill>
                          <a:srgbClr val="003399"/>
                        </a:solidFill>
                        <a:effectLst/>
                        <a:latin typeface="Trebuchet MS" panose="020B0603020202020204" pitchFamily="34" charset="0"/>
                        <a:ea typeface="SimSun" panose="02010600030101010101" pitchFamily="2" charset="-122"/>
                      </a:endParaRPr>
                    </a:p>
                  </a:txBody>
                  <a:tcPr horzOverflow="overflow">
                    <a:lnL w="12700" cap="flat" cmpd="sng" algn="ctr">
                      <a:solidFill>
                        <a:schemeClr val="tx1"/>
                      </a:solidFill>
                      <a:prstDash val="solid"/>
                      <a:miter lim="800000"/>
                      <a:headEnd type="none" w="sm" len="sm"/>
                      <a:tailEnd type="none" w="sm" len="sm"/>
                    </a:lnL>
                    <a:lnR w="12700" cap="flat" cmpd="sng" algn="ctr">
                      <a:solidFill>
                        <a:schemeClr val="tx1"/>
                      </a:solidFill>
                      <a:prstDash val="solid"/>
                      <a:miter lim="800000"/>
                      <a:headEnd type="none" w="sm" len="sm"/>
                      <a:tailEnd type="none" w="sm" len="sm"/>
                    </a:lnR>
                    <a:lnT w="12700" cap="flat" cmpd="sng" algn="ctr">
                      <a:solidFill>
                        <a:schemeClr val="tx1"/>
                      </a:solidFill>
                      <a:prstDash val="solid"/>
                      <a:miter lim="800000"/>
                      <a:headEnd type="none" w="sm" len="sm"/>
                      <a:tailEnd type="none" w="sm" len="sm"/>
                    </a:lnT>
                    <a:lnB w="12700" cap="flat" cmpd="sng" algn="ctr">
                      <a:solidFill>
                        <a:schemeClr val="tx1"/>
                      </a:solidFill>
                      <a:prstDash val="solid"/>
                      <a:miter lim="800000"/>
                      <a:headEnd type="none" w="sm" len="sm"/>
                      <a:tailEnd type="none" w="sm" len="sm"/>
                    </a:lnB>
                    <a:lnTlToBr>
                      <a:noFill/>
                    </a:lnTlToBr>
                    <a:lnBlToTr>
                      <a:noFill/>
                    </a:lnBlToTr>
                    <a:noFill/>
                  </a:tcPr>
                </a:tc>
                <a:tc>
                  <a:txBody>
                    <a:bodyPr/>
                    <a:lstStyle>
                      <a:lvl1pPr defTabSz="960438">
                        <a:spcBef>
                          <a:spcPct val="20000"/>
                        </a:spcBef>
                        <a:buClr>
                          <a:srgbClr val="FF6600"/>
                        </a:buClr>
                        <a:defRPr sz="2000">
                          <a:solidFill>
                            <a:srgbClr val="003399"/>
                          </a:solidFill>
                          <a:latin typeface="Trebuchet MS" panose="020B0603020202020204" pitchFamily="34" charset="0"/>
                        </a:defRPr>
                      </a:lvl1pPr>
                      <a:lvl2pPr marL="342900" defTabSz="960438">
                        <a:spcBef>
                          <a:spcPct val="20000"/>
                        </a:spcBef>
                        <a:buClr>
                          <a:srgbClr val="FF6633"/>
                        </a:buClr>
                        <a:buSzPct val="80000"/>
                        <a:buFont typeface="Times" panose="02020603050405020304" pitchFamily="18" charset="0"/>
                        <a:defRPr sz="2000">
                          <a:solidFill>
                            <a:schemeClr val="bg2"/>
                          </a:solidFill>
                          <a:latin typeface="Trebuchet MS" panose="020B0603020202020204" pitchFamily="34" charset="0"/>
                        </a:defRPr>
                      </a:lvl2pPr>
                      <a:lvl3pPr marL="628650" defTabSz="960438">
                        <a:spcBef>
                          <a:spcPct val="20000"/>
                        </a:spcBef>
                        <a:buClr>
                          <a:srgbClr val="FF6600"/>
                        </a:buClr>
                        <a:defRPr>
                          <a:solidFill>
                            <a:schemeClr val="bg2"/>
                          </a:solidFill>
                          <a:latin typeface="Trebuchet MS" panose="020B0603020202020204" pitchFamily="34" charset="0"/>
                        </a:defRPr>
                      </a:lvl3pPr>
                      <a:lvl4pPr marL="971550" defTabSz="960438">
                        <a:spcBef>
                          <a:spcPct val="20000"/>
                        </a:spcBef>
                        <a:buClr>
                          <a:srgbClr val="FF6600"/>
                        </a:buClr>
                        <a:buSzPct val="95000"/>
                        <a:buFont typeface="Times" panose="02020603050405020304" pitchFamily="18" charset="0"/>
                        <a:defRPr>
                          <a:solidFill>
                            <a:schemeClr val="bg2"/>
                          </a:solidFill>
                          <a:latin typeface="Trebuchet MS" panose="020B0603020202020204" pitchFamily="34" charset="0"/>
                        </a:defRPr>
                      </a:lvl4pPr>
                      <a:lvl5pPr defTabSz="960438">
                        <a:spcBef>
                          <a:spcPct val="20000"/>
                        </a:spcBef>
                        <a:buClr>
                          <a:schemeClr val="bg1"/>
                        </a:buClr>
                        <a:defRPr>
                          <a:solidFill>
                            <a:schemeClr val="bg2"/>
                          </a:solidFill>
                          <a:latin typeface="Trebuchet MS" panose="020B0603020202020204" pitchFamily="34" charset="0"/>
                        </a:defRPr>
                      </a:lvl5pPr>
                      <a:lvl6pPr defTabSz="960438" fontAlgn="base">
                        <a:spcBef>
                          <a:spcPct val="20000"/>
                        </a:spcBef>
                        <a:spcAft>
                          <a:spcPct val="0"/>
                        </a:spcAft>
                        <a:buClr>
                          <a:schemeClr val="bg1"/>
                        </a:buClr>
                        <a:defRPr>
                          <a:solidFill>
                            <a:schemeClr val="bg2"/>
                          </a:solidFill>
                          <a:latin typeface="Trebuchet MS" panose="020B0603020202020204" pitchFamily="34" charset="0"/>
                        </a:defRPr>
                      </a:lvl6pPr>
                      <a:lvl7pPr defTabSz="960438" fontAlgn="base">
                        <a:spcBef>
                          <a:spcPct val="20000"/>
                        </a:spcBef>
                        <a:spcAft>
                          <a:spcPct val="0"/>
                        </a:spcAft>
                        <a:buClr>
                          <a:schemeClr val="bg1"/>
                        </a:buClr>
                        <a:defRPr>
                          <a:solidFill>
                            <a:schemeClr val="bg2"/>
                          </a:solidFill>
                          <a:latin typeface="Trebuchet MS" panose="020B0603020202020204" pitchFamily="34" charset="0"/>
                        </a:defRPr>
                      </a:lvl7pPr>
                      <a:lvl8pPr defTabSz="960438" fontAlgn="base">
                        <a:spcBef>
                          <a:spcPct val="20000"/>
                        </a:spcBef>
                        <a:spcAft>
                          <a:spcPct val="0"/>
                        </a:spcAft>
                        <a:buClr>
                          <a:schemeClr val="bg1"/>
                        </a:buClr>
                        <a:defRPr>
                          <a:solidFill>
                            <a:schemeClr val="bg2"/>
                          </a:solidFill>
                          <a:latin typeface="Trebuchet MS" panose="020B0603020202020204" pitchFamily="34" charset="0"/>
                        </a:defRPr>
                      </a:lvl8pPr>
                      <a:lvl9pPr defTabSz="960438" fontAlgn="base">
                        <a:spcBef>
                          <a:spcPct val="20000"/>
                        </a:spcBef>
                        <a:spcAft>
                          <a:spcPct val="0"/>
                        </a:spcAft>
                        <a:buClr>
                          <a:schemeClr val="bg1"/>
                        </a:buClr>
                        <a:defRPr>
                          <a:solidFill>
                            <a:schemeClr val="bg2"/>
                          </a:solidFill>
                          <a:latin typeface="Trebuchet MS" panose="020B0603020202020204" pitchFamily="34" charset="0"/>
                        </a:defRPr>
                      </a:lvl9pPr>
                    </a:lstStyle>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435.33</a:t>
                      </a:r>
                      <a:endParaRPr kumimoji="0" lang="zh-CN" altLang="en-US" sz="2000" b="0" i="0" u="none" strike="noStrike" cap="none" normalizeH="0" baseline="0">
                        <a:ln>
                          <a:noFill/>
                        </a:ln>
                        <a:solidFill>
                          <a:srgbClr val="003399"/>
                        </a:solidFill>
                        <a:effectLst/>
                        <a:latin typeface="Trebuchet MS" panose="020B0603020202020204" pitchFamily="34" charset="0"/>
                        <a:ea typeface="SimSun" panose="02010600030101010101" pitchFamily="2" charset="-122"/>
                      </a:endParaRPr>
                    </a:p>
                  </a:txBody>
                  <a:tcPr horzOverflow="overflow">
                    <a:lnL w="12700" cap="flat" cmpd="sng" algn="ctr">
                      <a:solidFill>
                        <a:schemeClr val="tx1"/>
                      </a:solidFill>
                      <a:prstDash val="solid"/>
                      <a:miter lim="800000"/>
                      <a:headEnd type="none" w="sm" len="sm"/>
                      <a:tailEnd type="none" w="sm" len="sm"/>
                    </a:lnL>
                    <a:lnR w="28575" cap="flat" cmpd="sng" algn="ctr">
                      <a:solidFill>
                        <a:schemeClr val="tx1"/>
                      </a:solidFill>
                      <a:prstDash val="solid"/>
                      <a:miter lim="800000"/>
                      <a:headEnd type="none" w="sm" len="sm"/>
                      <a:tailEnd type="none" w="sm" len="sm"/>
                    </a:lnR>
                    <a:lnT w="12700" cap="flat" cmpd="sng" algn="ctr">
                      <a:solidFill>
                        <a:schemeClr val="tx1"/>
                      </a:solidFill>
                      <a:prstDash val="solid"/>
                      <a:miter lim="800000"/>
                      <a:headEnd type="none" w="sm" len="sm"/>
                      <a:tailEnd type="none" w="sm" len="sm"/>
                    </a:lnT>
                    <a:lnB w="12700" cap="flat" cmpd="sng" algn="ctr">
                      <a:solidFill>
                        <a:schemeClr val="tx1"/>
                      </a:solidFill>
                      <a:prstDash val="solid"/>
                      <a:miter lim="800000"/>
                      <a:headEnd type="none" w="sm" len="sm"/>
                      <a:tailEnd type="none" w="sm" len="sm"/>
                    </a:lnB>
                    <a:lnTlToBr>
                      <a:noFill/>
                    </a:lnTlToBr>
                    <a:lnBlToTr>
                      <a:noFill/>
                    </a:lnBlToTr>
                    <a:noFill/>
                  </a:tcPr>
                </a:tc>
                <a:extLst>
                  <a:ext uri="{0D108BD9-81ED-4DB2-BD59-A6C34878D82A}">
                    <a16:rowId xmlns:a16="http://schemas.microsoft.com/office/drawing/2014/main" val="10002"/>
                  </a:ext>
                </a:extLst>
              </a:tr>
              <a:tr h="805122">
                <a:tc>
                  <a:txBody>
                    <a:bodyPr/>
                    <a:lstStyle>
                      <a:lvl1pPr defTabSz="960438">
                        <a:spcBef>
                          <a:spcPct val="20000"/>
                        </a:spcBef>
                        <a:buClr>
                          <a:srgbClr val="FF6600"/>
                        </a:buClr>
                        <a:defRPr sz="2000">
                          <a:solidFill>
                            <a:srgbClr val="003399"/>
                          </a:solidFill>
                          <a:latin typeface="Trebuchet MS" panose="020B0603020202020204" pitchFamily="34" charset="0"/>
                        </a:defRPr>
                      </a:lvl1pPr>
                      <a:lvl2pPr marL="342900" defTabSz="960438">
                        <a:spcBef>
                          <a:spcPct val="20000"/>
                        </a:spcBef>
                        <a:buClr>
                          <a:srgbClr val="FF6633"/>
                        </a:buClr>
                        <a:buSzPct val="80000"/>
                        <a:buFont typeface="Times" panose="02020603050405020304" pitchFamily="18" charset="0"/>
                        <a:defRPr sz="2000">
                          <a:solidFill>
                            <a:schemeClr val="bg2"/>
                          </a:solidFill>
                          <a:latin typeface="Trebuchet MS" panose="020B0603020202020204" pitchFamily="34" charset="0"/>
                        </a:defRPr>
                      </a:lvl2pPr>
                      <a:lvl3pPr marL="628650" defTabSz="960438">
                        <a:spcBef>
                          <a:spcPct val="20000"/>
                        </a:spcBef>
                        <a:buClr>
                          <a:srgbClr val="FF6600"/>
                        </a:buClr>
                        <a:defRPr>
                          <a:solidFill>
                            <a:schemeClr val="bg2"/>
                          </a:solidFill>
                          <a:latin typeface="Trebuchet MS" panose="020B0603020202020204" pitchFamily="34" charset="0"/>
                        </a:defRPr>
                      </a:lvl3pPr>
                      <a:lvl4pPr marL="971550" defTabSz="960438">
                        <a:spcBef>
                          <a:spcPct val="20000"/>
                        </a:spcBef>
                        <a:buClr>
                          <a:srgbClr val="FF6600"/>
                        </a:buClr>
                        <a:buSzPct val="95000"/>
                        <a:buFont typeface="Times" panose="02020603050405020304" pitchFamily="18" charset="0"/>
                        <a:defRPr>
                          <a:solidFill>
                            <a:schemeClr val="bg2"/>
                          </a:solidFill>
                          <a:latin typeface="Trebuchet MS" panose="020B0603020202020204" pitchFamily="34" charset="0"/>
                        </a:defRPr>
                      </a:lvl4pPr>
                      <a:lvl5pPr defTabSz="960438">
                        <a:spcBef>
                          <a:spcPct val="20000"/>
                        </a:spcBef>
                        <a:buClr>
                          <a:schemeClr val="bg1"/>
                        </a:buClr>
                        <a:defRPr>
                          <a:solidFill>
                            <a:schemeClr val="bg2"/>
                          </a:solidFill>
                          <a:latin typeface="Trebuchet MS" panose="020B0603020202020204" pitchFamily="34" charset="0"/>
                        </a:defRPr>
                      </a:lvl5pPr>
                      <a:lvl6pPr defTabSz="960438" fontAlgn="base">
                        <a:spcBef>
                          <a:spcPct val="20000"/>
                        </a:spcBef>
                        <a:spcAft>
                          <a:spcPct val="0"/>
                        </a:spcAft>
                        <a:buClr>
                          <a:schemeClr val="bg1"/>
                        </a:buClr>
                        <a:defRPr>
                          <a:solidFill>
                            <a:schemeClr val="bg2"/>
                          </a:solidFill>
                          <a:latin typeface="Trebuchet MS" panose="020B0603020202020204" pitchFamily="34" charset="0"/>
                        </a:defRPr>
                      </a:lvl6pPr>
                      <a:lvl7pPr defTabSz="960438" fontAlgn="base">
                        <a:spcBef>
                          <a:spcPct val="20000"/>
                        </a:spcBef>
                        <a:spcAft>
                          <a:spcPct val="0"/>
                        </a:spcAft>
                        <a:buClr>
                          <a:schemeClr val="bg1"/>
                        </a:buClr>
                        <a:defRPr>
                          <a:solidFill>
                            <a:schemeClr val="bg2"/>
                          </a:solidFill>
                          <a:latin typeface="Trebuchet MS" panose="020B0603020202020204" pitchFamily="34" charset="0"/>
                        </a:defRPr>
                      </a:lvl7pPr>
                      <a:lvl8pPr defTabSz="960438" fontAlgn="base">
                        <a:spcBef>
                          <a:spcPct val="20000"/>
                        </a:spcBef>
                        <a:spcAft>
                          <a:spcPct val="0"/>
                        </a:spcAft>
                        <a:buClr>
                          <a:schemeClr val="bg1"/>
                        </a:buClr>
                        <a:defRPr>
                          <a:solidFill>
                            <a:schemeClr val="bg2"/>
                          </a:solidFill>
                          <a:latin typeface="Trebuchet MS" panose="020B0603020202020204" pitchFamily="34" charset="0"/>
                        </a:defRPr>
                      </a:lvl8pPr>
                      <a:lvl9pPr defTabSz="960438" fontAlgn="base">
                        <a:spcBef>
                          <a:spcPct val="20000"/>
                        </a:spcBef>
                        <a:spcAft>
                          <a:spcPct val="0"/>
                        </a:spcAft>
                        <a:buClr>
                          <a:schemeClr val="bg1"/>
                        </a:buClr>
                        <a:defRPr>
                          <a:solidFill>
                            <a:schemeClr val="bg2"/>
                          </a:solidFill>
                          <a:latin typeface="Trebuchet MS" panose="020B0603020202020204" pitchFamily="34" charset="0"/>
                        </a:defRPr>
                      </a:lvl9pPr>
                    </a:lstStyle>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0.6 x 10</a:t>
                      </a:r>
                      <a:r>
                        <a:rPr kumimoji="0" lang="en-US" altLang="zh-CN" sz="2000" b="0" i="0" u="none" strike="noStrike" cap="none" normalizeH="0" baseline="30000" dirty="0">
                          <a:ln>
                            <a:noFill/>
                          </a:ln>
                          <a:solidFill>
                            <a:srgbClr val="003399"/>
                          </a:solidFill>
                          <a:effectLst/>
                          <a:latin typeface="Trebuchet MS" panose="020B0603020202020204" pitchFamily="34" charset="0"/>
                          <a:ea typeface="SimSun" panose="02010600030101010101" pitchFamily="2" charset="-122"/>
                        </a:rPr>
                        <a:t>4</a:t>
                      </a: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 Amp/cm</a:t>
                      </a:r>
                      <a:r>
                        <a:rPr kumimoji="0" lang="en-US" altLang="zh-CN" sz="2000" b="0" i="0" u="none" strike="noStrike" cap="none" normalizeH="0" baseline="30000" dirty="0">
                          <a:ln>
                            <a:noFill/>
                          </a:ln>
                          <a:solidFill>
                            <a:srgbClr val="003399"/>
                          </a:solidFill>
                          <a:effectLst/>
                          <a:latin typeface="Trebuchet MS" panose="020B0603020202020204" pitchFamily="34" charset="0"/>
                          <a:ea typeface="SimSun" panose="02010600030101010101" pitchFamily="2" charset="-122"/>
                        </a:rPr>
                        <a:t>2</a:t>
                      </a:r>
                      <a:endPar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endParaRPr>
                    </a:p>
                  </a:txBody>
                  <a:tcPr horzOverflow="overflow">
                    <a:lnL w="28575" cap="flat" cmpd="sng" algn="ctr">
                      <a:solidFill>
                        <a:schemeClr val="tx1"/>
                      </a:solidFill>
                      <a:prstDash val="solid"/>
                      <a:miter lim="800000"/>
                      <a:headEnd type="none" w="sm" len="sm"/>
                      <a:tailEnd type="none" w="sm" len="sm"/>
                    </a:lnL>
                    <a:lnR w="12700" cap="flat" cmpd="sng" algn="ctr">
                      <a:solidFill>
                        <a:schemeClr val="tx1"/>
                      </a:solidFill>
                      <a:prstDash val="solid"/>
                      <a:miter lim="800000"/>
                      <a:headEnd type="none" w="sm" len="sm"/>
                      <a:tailEnd type="none" w="sm" len="sm"/>
                    </a:lnR>
                    <a:lnT w="12700" cap="flat" cmpd="sng" algn="ctr">
                      <a:solidFill>
                        <a:schemeClr val="tx1"/>
                      </a:solidFill>
                      <a:prstDash val="solid"/>
                      <a:miter lim="800000"/>
                      <a:headEnd type="none" w="sm" len="sm"/>
                      <a:tailEnd type="none" w="sm" len="sm"/>
                    </a:lnT>
                    <a:lnB w="28575" cap="flat" cmpd="sng" algn="ctr">
                      <a:solidFill>
                        <a:schemeClr val="tx1"/>
                      </a:solidFill>
                      <a:prstDash val="solid"/>
                      <a:miter lim="800000"/>
                      <a:headEnd type="none" w="sm" len="sm"/>
                      <a:tailEnd type="none" w="sm" len="sm"/>
                    </a:lnB>
                    <a:lnTlToBr>
                      <a:noFill/>
                    </a:lnTlToBr>
                    <a:lnBlToTr>
                      <a:noFill/>
                    </a:lnBlToTr>
                    <a:noFill/>
                  </a:tcPr>
                </a:tc>
                <a:tc>
                  <a:txBody>
                    <a:bodyPr/>
                    <a:lstStyle>
                      <a:lvl1pPr defTabSz="960438">
                        <a:spcBef>
                          <a:spcPct val="20000"/>
                        </a:spcBef>
                        <a:buClr>
                          <a:srgbClr val="FF6600"/>
                        </a:buClr>
                        <a:defRPr sz="2000">
                          <a:solidFill>
                            <a:srgbClr val="003399"/>
                          </a:solidFill>
                          <a:latin typeface="Trebuchet MS" panose="020B0603020202020204" pitchFamily="34" charset="0"/>
                        </a:defRPr>
                      </a:lvl1pPr>
                      <a:lvl2pPr marL="342900" defTabSz="960438">
                        <a:spcBef>
                          <a:spcPct val="20000"/>
                        </a:spcBef>
                        <a:buClr>
                          <a:srgbClr val="FF6633"/>
                        </a:buClr>
                        <a:buSzPct val="80000"/>
                        <a:buFont typeface="Times" panose="02020603050405020304" pitchFamily="18" charset="0"/>
                        <a:defRPr sz="2000">
                          <a:solidFill>
                            <a:schemeClr val="bg2"/>
                          </a:solidFill>
                          <a:latin typeface="Trebuchet MS" panose="020B0603020202020204" pitchFamily="34" charset="0"/>
                        </a:defRPr>
                      </a:lvl2pPr>
                      <a:lvl3pPr marL="628650" defTabSz="960438">
                        <a:spcBef>
                          <a:spcPct val="20000"/>
                        </a:spcBef>
                        <a:buClr>
                          <a:srgbClr val="FF6600"/>
                        </a:buClr>
                        <a:defRPr>
                          <a:solidFill>
                            <a:schemeClr val="bg2"/>
                          </a:solidFill>
                          <a:latin typeface="Trebuchet MS" panose="020B0603020202020204" pitchFamily="34" charset="0"/>
                        </a:defRPr>
                      </a:lvl3pPr>
                      <a:lvl4pPr marL="971550" defTabSz="960438">
                        <a:spcBef>
                          <a:spcPct val="20000"/>
                        </a:spcBef>
                        <a:buClr>
                          <a:srgbClr val="FF6600"/>
                        </a:buClr>
                        <a:buSzPct val="95000"/>
                        <a:buFont typeface="Times" panose="02020603050405020304" pitchFamily="18" charset="0"/>
                        <a:defRPr>
                          <a:solidFill>
                            <a:schemeClr val="bg2"/>
                          </a:solidFill>
                          <a:latin typeface="Trebuchet MS" panose="020B0603020202020204" pitchFamily="34" charset="0"/>
                        </a:defRPr>
                      </a:lvl4pPr>
                      <a:lvl5pPr defTabSz="960438">
                        <a:spcBef>
                          <a:spcPct val="20000"/>
                        </a:spcBef>
                        <a:buClr>
                          <a:schemeClr val="bg1"/>
                        </a:buClr>
                        <a:defRPr>
                          <a:solidFill>
                            <a:schemeClr val="bg2"/>
                          </a:solidFill>
                          <a:latin typeface="Trebuchet MS" panose="020B0603020202020204" pitchFamily="34" charset="0"/>
                        </a:defRPr>
                      </a:lvl5pPr>
                      <a:lvl6pPr defTabSz="960438" fontAlgn="base">
                        <a:spcBef>
                          <a:spcPct val="20000"/>
                        </a:spcBef>
                        <a:spcAft>
                          <a:spcPct val="0"/>
                        </a:spcAft>
                        <a:buClr>
                          <a:schemeClr val="bg1"/>
                        </a:buClr>
                        <a:defRPr>
                          <a:solidFill>
                            <a:schemeClr val="bg2"/>
                          </a:solidFill>
                          <a:latin typeface="Trebuchet MS" panose="020B0603020202020204" pitchFamily="34" charset="0"/>
                        </a:defRPr>
                      </a:lvl6pPr>
                      <a:lvl7pPr defTabSz="960438" fontAlgn="base">
                        <a:spcBef>
                          <a:spcPct val="20000"/>
                        </a:spcBef>
                        <a:spcAft>
                          <a:spcPct val="0"/>
                        </a:spcAft>
                        <a:buClr>
                          <a:schemeClr val="bg1"/>
                        </a:buClr>
                        <a:defRPr>
                          <a:solidFill>
                            <a:schemeClr val="bg2"/>
                          </a:solidFill>
                          <a:latin typeface="Trebuchet MS" panose="020B0603020202020204" pitchFamily="34" charset="0"/>
                        </a:defRPr>
                      </a:lvl7pPr>
                      <a:lvl8pPr defTabSz="960438" fontAlgn="base">
                        <a:spcBef>
                          <a:spcPct val="20000"/>
                        </a:spcBef>
                        <a:spcAft>
                          <a:spcPct val="0"/>
                        </a:spcAft>
                        <a:buClr>
                          <a:schemeClr val="bg1"/>
                        </a:buClr>
                        <a:defRPr>
                          <a:solidFill>
                            <a:schemeClr val="bg2"/>
                          </a:solidFill>
                          <a:latin typeface="Trebuchet MS" panose="020B0603020202020204" pitchFamily="34" charset="0"/>
                        </a:defRPr>
                      </a:lvl8pPr>
                      <a:lvl9pPr defTabSz="960438" fontAlgn="base">
                        <a:spcBef>
                          <a:spcPct val="20000"/>
                        </a:spcBef>
                        <a:spcAft>
                          <a:spcPct val="0"/>
                        </a:spcAft>
                        <a:buClr>
                          <a:schemeClr val="bg1"/>
                        </a:buClr>
                        <a:defRPr>
                          <a:solidFill>
                            <a:schemeClr val="bg2"/>
                          </a:solidFill>
                          <a:latin typeface="Trebuchet MS" panose="020B0603020202020204" pitchFamily="34" charset="0"/>
                        </a:defRPr>
                      </a:lvl9pPr>
                    </a:lstStyle>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1058.7</a:t>
                      </a:r>
                      <a:endParaRPr kumimoji="0" lang="zh-CN" altLang="en-US" sz="2000" b="0" i="0" u="none" strike="noStrike" cap="none" normalizeH="0" baseline="0">
                        <a:ln>
                          <a:noFill/>
                        </a:ln>
                        <a:solidFill>
                          <a:srgbClr val="003399"/>
                        </a:solidFill>
                        <a:effectLst/>
                        <a:latin typeface="Trebuchet MS" panose="020B0603020202020204" pitchFamily="34" charset="0"/>
                        <a:ea typeface="SimSun" panose="02010600030101010101" pitchFamily="2" charset="-122"/>
                      </a:endParaRPr>
                    </a:p>
                  </a:txBody>
                  <a:tcPr horzOverflow="overflow">
                    <a:lnL w="12700" cap="flat" cmpd="sng" algn="ctr">
                      <a:solidFill>
                        <a:schemeClr val="tx1"/>
                      </a:solidFill>
                      <a:prstDash val="solid"/>
                      <a:miter lim="800000"/>
                      <a:headEnd type="none" w="sm" len="sm"/>
                      <a:tailEnd type="none" w="sm" len="sm"/>
                    </a:lnL>
                    <a:lnR w="12700" cap="flat" cmpd="sng" algn="ctr">
                      <a:solidFill>
                        <a:schemeClr val="tx1"/>
                      </a:solidFill>
                      <a:prstDash val="solid"/>
                      <a:miter lim="800000"/>
                      <a:headEnd type="none" w="sm" len="sm"/>
                      <a:tailEnd type="none" w="sm" len="sm"/>
                    </a:lnR>
                    <a:lnT w="12700" cap="flat" cmpd="sng" algn="ctr">
                      <a:solidFill>
                        <a:schemeClr val="tx1"/>
                      </a:solidFill>
                      <a:prstDash val="solid"/>
                      <a:miter lim="800000"/>
                      <a:headEnd type="none" w="sm" len="sm"/>
                      <a:tailEnd type="none" w="sm" len="sm"/>
                    </a:lnT>
                    <a:lnB w="28575" cap="flat" cmpd="sng" algn="ctr">
                      <a:solidFill>
                        <a:schemeClr val="tx1"/>
                      </a:solidFill>
                      <a:prstDash val="solid"/>
                      <a:miter lim="800000"/>
                      <a:headEnd type="none" w="sm" len="sm"/>
                      <a:tailEnd type="none" w="sm" len="sm"/>
                    </a:lnB>
                    <a:lnTlToBr>
                      <a:noFill/>
                    </a:lnTlToBr>
                    <a:lnBlToTr>
                      <a:noFill/>
                    </a:lnBlToTr>
                    <a:noFill/>
                  </a:tcPr>
                </a:tc>
                <a:tc>
                  <a:txBody>
                    <a:bodyPr/>
                    <a:lstStyle>
                      <a:lvl1pPr defTabSz="960438">
                        <a:spcBef>
                          <a:spcPct val="20000"/>
                        </a:spcBef>
                        <a:buClr>
                          <a:srgbClr val="FF6600"/>
                        </a:buClr>
                        <a:defRPr sz="2000">
                          <a:solidFill>
                            <a:srgbClr val="003399"/>
                          </a:solidFill>
                          <a:latin typeface="Trebuchet MS" panose="020B0603020202020204" pitchFamily="34" charset="0"/>
                        </a:defRPr>
                      </a:lvl1pPr>
                      <a:lvl2pPr marL="342900" defTabSz="960438">
                        <a:spcBef>
                          <a:spcPct val="20000"/>
                        </a:spcBef>
                        <a:buClr>
                          <a:srgbClr val="FF6633"/>
                        </a:buClr>
                        <a:buSzPct val="80000"/>
                        <a:buFont typeface="Times" panose="02020603050405020304" pitchFamily="18" charset="0"/>
                        <a:defRPr sz="2000">
                          <a:solidFill>
                            <a:schemeClr val="bg2"/>
                          </a:solidFill>
                          <a:latin typeface="Trebuchet MS" panose="020B0603020202020204" pitchFamily="34" charset="0"/>
                        </a:defRPr>
                      </a:lvl2pPr>
                      <a:lvl3pPr marL="628650" defTabSz="960438">
                        <a:spcBef>
                          <a:spcPct val="20000"/>
                        </a:spcBef>
                        <a:buClr>
                          <a:srgbClr val="FF6600"/>
                        </a:buClr>
                        <a:defRPr>
                          <a:solidFill>
                            <a:schemeClr val="bg2"/>
                          </a:solidFill>
                          <a:latin typeface="Trebuchet MS" panose="020B0603020202020204" pitchFamily="34" charset="0"/>
                        </a:defRPr>
                      </a:lvl3pPr>
                      <a:lvl4pPr marL="971550" defTabSz="960438">
                        <a:spcBef>
                          <a:spcPct val="20000"/>
                        </a:spcBef>
                        <a:buClr>
                          <a:srgbClr val="FF6600"/>
                        </a:buClr>
                        <a:buSzPct val="95000"/>
                        <a:buFont typeface="Times" panose="02020603050405020304" pitchFamily="18" charset="0"/>
                        <a:defRPr>
                          <a:solidFill>
                            <a:schemeClr val="bg2"/>
                          </a:solidFill>
                          <a:latin typeface="Trebuchet MS" panose="020B0603020202020204" pitchFamily="34" charset="0"/>
                        </a:defRPr>
                      </a:lvl4pPr>
                      <a:lvl5pPr defTabSz="960438">
                        <a:spcBef>
                          <a:spcPct val="20000"/>
                        </a:spcBef>
                        <a:buClr>
                          <a:schemeClr val="bg1"/>
                        </a:buClr>
                        <a:defRPr>
                          <a:solidFill>
                            <a:schemeClr val="bg2"/>
                          </a:solidFill>
                          <a:latin typeface="Trebuchet MS" panose="020B0603020202020204" pitchFamily="34" charset="0"/>
                        </a:defRPr>
                      </a:lvl5pPr>
                      <a:lvl6pPr defTabSz="960438" fontAlgn="base">
                        <a:spcBef>
                          <a:spcPct val="20000"/>
                        </a:spcBef>
                        <a:spcAft>
                          <a:spcPct val="0"/>
                        </a:spcAft>
                        <a:buClr>
                          <a:schemeClr val="bg1"/>
                        </a:buClr>
                        <a:defRPr>
                          <a:solidFill>
                            <a:schemeClr val="bg2"/>
                          </a:solidFill>
                          <a:latin typeface="Trebuchet MS" panose="020B0603020202020204" pitchFamily="34" charset="0"/>
                        </a:defRPr>
                      </a:lvl6pPr>
                      <a:lvl7pPr defTabSz="960438" fontAlgn="base">
                        <a:spcBef>
                          <a:spcPct val="20000"/>
                        </a:spcBef>
                        <a:spcAft>
                          <a:spcPct val="0"/>
                        </a:spcAft>
                        <a:buClr>
                          <a:schemeClr val="bg1"/>
                        </a:buClr>
                        <a:defRPr>
                          <a:solidFill>
                            <a:schemeClr val="bg2"/>
                          </a:solidFill>
                          <a:latin typeface="Trebuchet MS" panose="020B0603020202020204" pitchFamily="34" charset="0"/>
                        </a:defRPr>
                      </a:lvl7pPr>
                      <a:lvl8pPr defTabSz="960438" fontAlgn="base">
                        <a:spcBef>
                          <a:spcPct val="20000"/>
                        </a:spcBef>
                        <a:spcAft>
                          <a:spcPct val="0"/>
                        </a:spcAft>
                        <a:buClr>
                          <a:schemeClr val="bg1"/>
                        </a:buClr>
                        <a:defRPr>
                          <a:solidFill>
                            <a:schemeClr val="bg2"/>
                          </a:solidFill>
                          <a:latin typeface="Trebuchet MS" panose="020B0603020202020204" pitchFamily="34" charset="0"/>
                        </a:defRPr>
                      </a:lvl8pPr>
                      <a:lvl9pPr defTabSz="960438" fontAlgn="base">
                        <a:spcBef>
                          <a:spcPct val="20000"/>
                        </a:spcBef>
                        <a:spcAft>
                          <a:spcPct val="0"/>
                        </a:spcAft>
                        <a:buClr>
                          <a:schemeClr val="bg1"/>
                        </a:buClr>
                        <a:defRPr>
                          <a:solidFill>
                            <a:schemeClr val="bg2"/>
                          </a:solidFill>
                          <a:latin typeface="Trebuchet MS" panose="020B0603020202020204" pitchFamily="34" charset="0"/>
                        </a:defRPr>
                      </a:lvl9pPr>
                    </a:lstStyle>
                    <a:p>
                      <a:pPr marL="0" marR="0" lvl="0" indent="0" algn="l" defTabSz="960438" rtl="0" eaLnBrk="1" fontAlgn="base" latinLnBrk="0" hangingPunct="1">
                        <a:lnSpc>
                          <a:spcPct val="100000"/>
                        </a:lnSpc>
                        <a:spcBef>
                          <a:spcPct val="20000"/>
                        </a:spcBef>
                        <a:spcAft>
                          <a:spcPct val="0"/>
                        </a:spcAft>
                        <a:buClr>
                          <a:srgbClr val="FF6600"/>
                        </a:buClr>
                        <a:buSzTx/>
                        <a:buFontTx/>
                        <a:buNone/>
                        <a:tabLst/>
                      </a:pPr>
                      <a:r>
                        <a:rPr kumimoji="0" lang="en-US" altLang="zh-CN"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rPr>
                        <a:t>1098.2</a:t>
                      </a:r>
                      <a:endParaRPr kumimoji="0" lang="zh-CN" altLang="en-US" sz="2000" b="0" i="0" u="none" strike="noStrike" cap="none" normalizeH="0" baseline="0" dirty="0">
                        <a:ln>
                          <a:noFill/>
                        </a:ln>
                        <a:solidFill>
                          <a:srgbClr val="003399"/>
                        </a:solidFill>
                        <a:effectLst/>
                        <a:latin typeface="Trebuchet MS" panose="020B0603020202020204" pitchFamily="34" charset="0"/>
                        <a:ea typeface="SimSun" panose="02010600030101010101" pitchFamily="2" charset="-122"/>
                      </a:endParaRPr>
                    </a:p>
                  </a:txBody>
                  <a:tcPr horzOverflow="overflow">
                    <a:lnL w="12700" cap="flat" cmpd="sng" algn="ctr">
                      <a:solidFill>
                        <a:schemeClr val="tx1"/>
                      </a:solidFill>
                      <a:prstDash val="solid"/>
                      <a:miter lim="800000"/>
                      <a:headEnd type="none" w="sm" len="sm"/>
                      <a:tailEnd type="none" w="sm" len="sm"/>
                    </a:lnL>
                    <a:lnR w="28575" cap="flat" cmpd="sng" algn="ctr">
                      <a:solidFill>
                        <a:schemeClr val="tx1"/>
                      </a:solidFill>
                      <a:prstDash val="solid"/>
                      <a:miter lim="800000"/>
                      <a:headEnd type="none" w="sm" len="sm"/>
                      <a:tailEnd type="none" w="sm" len="sm"/>
                    </a:lnR>
                    <a:lnT w="12700" cap="flat" cmpd="sng" algn="ctr">
                      <a:solidFill>
                        <a:schemeClr val="tx1"/>
                      </a:solidFill>
                      <a:prstDash val="solid"/>
                      <a:miter lim="800000"/>
                      <a:headEnd type="none" w="sm" len="sm"/>
                      <a:tailEnd type="none" w="sm" len="sm"/>
                    </a:lnT>
                    <a:lnB w="28575" cap="flat" cmpd="sng" algn="ctr">
                      <a:solidFill>
                        <a:schemeClr val="tx1"/>
                      </a:solidFill>
                      <a:prstDash val="solid"/>
                      <a:miter lim="800000"/>
                      <a:headEnd type="none" w="sm" len="sm"/>
                      <a:tailEnd type="none" w="sm" len="sm"/>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 name="Rectangle 1"/>
          <p:cNvSpPr/>
          <p:nvPr/>
        </p:nvSpPr>
        <p:spPr>
          <a:xfrm>
            <a:off x="381000" y="5791200"/>
            <a:ext cx="8229600" cy="923330"/>
          </a:xfrm>
          <a:prstGeom prst="rect">
            <a:avLst/>
          </a:prstGeom>
        </p:spPr>
        <p:txBody>
          <a:bodyPr wrap="square">
            <a:spAutoFit/>
          </a:bodyPr>
          <a:lstStyle/>
          <a:p>
            <a:r>
              <a:rPr lang="en-US" dirty="0" err="1"/>
              <a:t>Basaran,C</a:t>
            </a:r>
            <a:r>
              <a:rPr lang="en-US" dirty="0"/>
              <a:t>., Li, S., Hopkins, D.C. and </a:t>
            </a:r>
            <a:r>
              <a:rPr lang="en-US" dirty="0" err="1"/>
              <a:t>Veychard</a:t>
            </a:r>
            <a:r>
              <a:rPr lang="en-US" dirty="0"/>
              <a:t>, D.  "Electromigration time to failure of </a:t>
            </a:r>
            <a:r>
              <a:rPr lang="en-US" dirty="0" err="1"/>
              <a:t>SnAgCuNi</a:t>
            </a:r>
            <a:r>
              <a:rPr lang="en-US" dirty="0"/>
              <a:t> solder joints“ </a:t>
            </a:r>
            <a:r>
              <a:rPr lang="en-US" b="1" dirty="0"/>
              <a:t>Journal of Applied  Physics</a:t>
            </a:r>
            <a:r>
              <a:rPr lang="en-US" dirty="0"/>
              <a:t>. 106, 013707 (2009) </a:t>
            </a:r>
          </a:p>
        </p:txBody>
      </p:sp>
    </p:spTree>
    <p:extLst>
      <p:ext uri="{BB962C8B-B14F-4D97-AF65-F5344CB8AC3E}">
        <p14:creationId xmlns:p14="http://schemas.microsoft.com/office/powerpoint/2010/main" val="10860395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534400" cy="990600"/>
          </a:xfrm>
        </p:spPr>
        <p:txBody>
          <a:bodyPr>
            <a:noAutofit/>
          </a:bodyPr>
          <a:lstStyle/>
          <a:p>
            <a:r>
              <a:rPr lang="en-US" sz="2400" dirty="0" err="1"/>
              <a:t>TChun-Ching</a:t>
            </a:r>
            <a:r>
              <a:rPr lang="en-US" sz="2400" dirty="0"/>
              <a:t> </a:t>
            </a:r>
            <a:r>
              <a:rPr lang="en-US" sz="2400" dirty="0" err="1"/>
              <a:t>Hsiao,and</a:t>
            </a:r>
            <a:r>
              <a:rPr lang="en-US" sz="2400" dirty="0"/>
              <a:t> Bo-Hao Liang</a:t>
            </a:r>
            <a:br>
              <a:rPr lang="en-US" sz="2400" dirty="0"/>
            </a:br>
            <a:r>
              <a:rPr lang="en-US" sz="2400" dirty="0"/>
              <a:t>The Generated Entropy Monitored by Pyroelectric</a:t>
            </a:r>
            <a:br>
              <a:rPr lang="en-US" sz="2400" dirty="0"/>
            </a:br>
            <a:r>
              <a:rPr lang="en-US" sz="2400" dirty="0"/>
              <a:t>Sensors, </a:t>
            </a:r>
            <a:r>
              <a:rPr lang="en-US" sz="2400" b="1" dirty="0"/>
              <a:t>Sensors</a:t>
            </a:r>
            <a:r>
              <a:rPr lang="en-US" sz="2400" dirty="0"/>
              <a:t>, 2018, 18, 3320; doi:10.3390/s18103320</a:t>
            </a:r>
          </a:p>
        </p:txBody>
      </p:sp>
      <p:pic>
        <p:nvPicPr>
          <p:cNvPr id="4" name="Picture 3"/>
          <p:cNvPicPr>
            <a:picLocks noChangeAspect="1"/>
          </p:cNvPicPr>
          <p:nvPr/>
        </p:nvPicPr>
        <p:blipFill>
          <a:blip r:embed="rId2"/>
          <a:stretch>
            <a:fillRect/>
          </a:stretch>
        </p:blipFill>
        <p:spPr>
          <a:xfrm>
            <a:off x="381000" y="3352800"/>
            <a:ext cx="6858000" cy="3373547"/>
          </a:xfrm>
          <a:prstGeom prst="rect">
            <a:avLst/>
          </a:prstGeom>
        </p:spPr>
      </p:pic>
      <p:pic>
        <p:nvPicPr>
          <p:cNvPr id="5" name="Picture 4"/>
          <p:cNvPicPr>
            <a:picLocks noChangeAspect="1"/>
          </p:cNvPicPr>
          <p:nvPr/>
        </p:nvPicPr>
        <p:blipFill>
          <a:blip r:embed="rId3"/>
          <a:stretch>
            <a:fillRect/>
          </a:stretch>
        </p:blipFill>
        <p:spPr>
          <a:xfrm>
            <a:off x="381001" y="2262576"/>
            <a:ext cx="8763000" cy="1166424"/>
          </a:xfrm>
          <a:prstGeom prst="rect">
            <a:avLst/>
          </a:prstGeom>
        </p:spPr>
      </p:pic>
    </p:spTree>
    <p:extLst>
      <p:ext uri="{BB962C8B-B14F-4D97-AF65-F5344CB8AC3E}">
        <p14:creationId xmlns:p14="http://schemas.microsoft.com/office/powerpoint/2010/main" val="34379135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196" y="1316736"/>
            <a:ext cx="8566404" cy="868430"/>
          </a:xfrm>
        </p:spPr>
        <p:txBody>
          <a:bodyPr>
            <a:noAutofit/>
          </a:bodyPr>
          <a:lstStyle/>
          <a:p>
            <a:r>
              <a:rPr lang="en-US" sz="2000" dirty="0">
                <a:solidFill>
                  <a:schemeClr val="tx1">
                    <a:lumMod val="50000"/>
                  </a:schemeClr>
                </a:solidFill>
              </a:rPr>
              <a:t>J. Osara and M. Bryant</a:t>
            </a:r>
            <a:r>
              <a:rPr lang="en-US" sz="2000" dirty="0"/>
              <a:t>” Thermodynamics of Fatigue: Degradation-Entropy Generation Methodology for System and Process Characterization and Failure Analysis, </a:t>
            </a:r>
            <a:r>
              <a:rPr lang="en-US" sz="2000" b="1" dirty="0">
                <a:solidFill>
                  <a:schemeClr val="tx1">
                    <a:lumMod val="50000"/>
                  </a:schemeClr>
                </a:solidFill>
              </a:rPr>
              <a:t>Entropy</a:t>
            </a:r>
            <a:r>
              <a:rPr lang="en-US" sz="2000" dirty="0">
                <a:solidFill>
                  <a:schemeClr val="tx1">
                    <a:lumMod val="50000"/>
                  </a:schemeClr>
                </a:solidFill>
              </a:rPr>
              <a:t>, </a:t>
            </a:r>
            <a:r>
              <a:rPr lang="en-US" sz="2000" b="1" dirty="0">
                <a:solidFill>
                  <a:schemeClr val="tx1">
                    <a:lumMod val="50000"/>
                  </a:schemeClr>
                </a:solidFill>
              </a:rPr>
              <a:t>2019</a:t>
            </a:r>
            <a:r>
              <a:rPr lang="en-US" sz="2000" dirty="0">
                <a:solidFill>
                  <a:schemeClr val="tx1">
                    <a:lumMod val="50000"/>
                  </a:schemeClr>
                </a:solidFill>
              </a:rPr>
              <a:t>, 21(7), 685;</a:t>
            </a:r>
          </a:p>
        </p:txBody>
      </p:sp>
      <p:sp>
        <p:nvSpPr>
          <p:cNvPr id="3" name="Content Placeholder 2"/>
          <p:cNvSpPr>
            <a:spLocks noGrp="1"/>
          </p:cNvSpPr>
          <p:nvPr>
            <p:ph idx="1"/>
          </p:nvPr>
        </p:nvSpPr>
        <p:spPr>
          <a:xfrm>
            <a:off x="425196" y="3352800"/>
            <a:ext cx="7886700" cy="1566089"/>
          </a:xfrm>
        </p:spPr>
        <p:txBody>
          <a:bodyPr>
            <a:normAutofit/>
          </a:bodyPr>
          <a:lstStyle/>
          <a:p>
            <a:r>
              <a:rPr lang="en-US" sz="2400" dirty="0"/>
              <a:t>“…..A near 100% agreement between the fatigue model and measurements is achieved on  torsion fatigue of steel sample SS 304 “</a:t>
            </a:r>
          </a:p>
          <a:p>
            <a:endParaRPr lang="en-US" sz="2400" dirty="0"/>
          </a:p>
        </p:txBody>
      </p:sp>
    </p:spTree>
    <p:extLst>
      <p:ext uri="{BB962C8B-B14F-4D97-AF65-F5344CB8AC3E}">
        <p14:creationId xmlns:p14="http://schemas.microsoft.com/office/powerpoint/2010/main" val="5572049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832" y="1676400"/>
            <a:ext cx="7886700" cy="868430"/>
          </a:xfrm>
        </p:spPr>
        <p:txBody>
          <a:bodyPr>
            <a:normAutofit fontScale="90000"/>
          </a:bodyPr>
          <a:lstStyle/>
          <a:p>
            <a:r>
              <a:rPr lang="en-US" dirty="0"/>
              <a:t>JA Osara and MD Bryant, “Thermodynamics of Lead-Acid Battery Degradation: Application of the </a:t>
            </a:r>
            <a:br>
              <a:rPr lang="en-US" dirty="0"/>
            </a:br>
            <a:r>
              <a:rPr lang="en-US" dirty="0"/>
              <a:t>Degradation-Entropy Generation Methodology “ Journal of the Electrochemical Society, (2019)</a:t>
            </a:r>
          </a:p>
        </p:txBody>
      </p:sp>
      <p:sp>
        <p:nvSpPr>
          <p:cNvPr id="3" name="Content Placeholder 2"/>
          <p:cNvSpPr>
            <a:spLocks noGrp="1"/>
          </p:cNvSpPr>
          <p:nvPr>
            <p:ph idx="1"/>
          </p:nvPr>
        </p:nvSpPr>
        <p:spPr>
          <a:xfrm>
            <a:off x="459832" y="2743200"/>
            <a:ext cx="7886700" cy="3813382"/>
          </a:xfrm>
        </p:spPr>
        <p:txBody>
          <a:bodyPr/>
          <a:lstStyle/>
          <a:p>
            <a:pPr marL="0" indent="0">
              <a:buNone/>
            </a:pPr>
            <a:r>
              <a:rPr lang="en-US" sz="2000" dirty="0"/>
              <a:t>“. The model combines thermodynamic first principles with the Degradation-Entropy Generation theorem, to relate instantaneous and cyclic capacity fade (loss of useful charge-holding capacity) in the lead-acid battery to the entropy generated via the underlying dissipative physical processes responsible for battery degradation.”</a:t>
            </a:r>
          </a:p>
          <a:p>
            <a:pPr marL="0" indent="0">
              <a:buNone/>
            </a:pPr>
            <a:endParaRPr lang="en-US" sz="2000" dirty="0"/>
          </a:p>
          <a:p>
            <a:pPr marL="0" indent="0">
              <a:buNone/>
            </a:pPr>
            <a:endParaRPr lang="en-US" dirty="0"/>
          </a:p>
          <a:p>
            <a:pPr marL="0" indent="0">
              <a:buNone/>
            </a:pPr>
            <a:r>
              <a:rPr lang="en-US" dirty="0"/>
              <a:t> </a:t>
            </a:r>
            <a:r>
              <a:rPr lang="en-US" sz="2000" dirty="0"/>
              <a:t>“A near 100% agreement between the thermodynamic battery model and measurements is achieved. The model also gives rise to new material and design parameters to characterize all lead-acid batteries. “</a:t>
            </a:r>
          </a:p>
        </p:txBody>
      </p:sp>
    </p:spTree>
    <p:extLst>
      <p:ext uri="{BB962C8B-B14F-4D97-AF65-F5344CB8AC3E}">
        <p14:creationId xmlns:p14="http://schemas.microsoft.com/office/powerpoint/2010/main" val="24123403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95400"/>
            <a:ext cx="7886700" cy="868430"/>
          </a:xfrm>
        </p:spPr>
        <p:txBody>
          <a:bodyPr>
            <a:normAutofit fontScale="90000"/>
          </a:bodyPr>
          <a:lstStyle/>
          <a:p>
            <a:r>
              <a:rPr lang="en-US" dirty="0"/>
              <a:t>A. Cuadras, P. </a:t>
            </a:r>
            <a:r>
              <a:rPr lang="en-US" dirty="0" err="1"/>
              <a:t>Miró</a:t>
            </a:r>
            <a:r>
              <a:rPr lang="en-US" dirty="0"/>
              <a:t> , VJ. </a:t>
            </a:r>
            <a:r>
              <a:rPr lang="en-US" dirty="0" err="1"/>
              <a:t>Ovejas</a:t>
            </a:r>
            <a:r>
              <a:rPr lang="en-US" dirty="0"/>
              <a:t> and F. </a:t>
            </a:r>
            <a:r>
              <a:rPr lang="en-US" dirty="0" err="1"/>
              <a:t>Estrany</a:t>
            </a:r>
            <a:r>
              <a:rPr lang="en-US" dirty="0"/>
              <a:t> ”Entropy generation model to estimate battery ageing, Entropy (2019), 20, (in print)</a:t>
            </a:r>
          </a:p>
        </p:txBody>
      </p:sp>
      <p:sp>
        <p:nvSpPr>
          <p:cNvPr id="3" name="Content Placeholder 2"/>
          <p:cNvSpPr>
            <a:spLocks noGrp="1"/>
          </p:cNvSpPr>
          <p:nvPr>
            <p:ph idx="1"/>
          </p:nvPr>
        </p:nvSpPr>
        <p:spPr/>
        <p:txBody>
          <a:bodyPr>
            <a:normAutofit/>
          </a:bodyPr>
          <a:lstStyle/>
          <a:p>
            <a:r>
              <a:rPr lang="en-US" sz="2000" dirty="0"/>
              <a:t>“We aim to determine battery ageing in terms of irreversible entropy production because entropy describes transformations and entropy production combines voltage, current and temperature effects in a single function.”</a:t>
            </a:r>
          </a:p>
          <a:p>
            <a:endParaRPr lang="en-US" sz="2000" dirty="0"/>
          </a:p>
          <a:p>
            <a:r>
              <a:rPr lang="en-US" sz="2400" dirty="0"/>
              <a:t>“We have devised a methodology to monitor battery ageing using internal entropy production.”</a:t>
            </a:r>
          </a:p>
        </p:txBody>
      </p:sp>
    </p:spTree>
    <p:extLst>
      <p:ext uri="{BB962C8B-B14F-4D97-AF65-F5344CB8AC3E}">
        <p14:creationId xmlns:p14="http://schemas.microsoft.com/office/powerpoint/2010/main" val="24317550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196" y="1143000"/>
            <a:ext cx="7886700" cy="1219200"/>
          </a:xfrm>
        </p:spPr>
        <p:txBody>
          <a:bodyPr>
            <a:normAutofit fontScale="90000"/>
          </a:bodyPr>
          <a:lstStyle/>
          <a:p>
            <a:br>
              <a:rPr lang="en-US" dirty="0"/>
            </a:br>
            <a:br>
              <a:rPr lang="en-US" dirty="0"/>
            </a:br>
            <a:br>
              <a:rPr lang="en-US" dirty="0"/>
            </a:br>
            <a:br>
              <a:rPr lang="en-US" dirty="0"/>
            </a:br>
            <a:r>
              <a:rPr lang="en-US" dirty="0"/>
              <a:t>LA Sosnovskiy and S. Sherbakov, “On the Development of Mechanothermodynamics as a New Branch of Physics” </a:t>
            </a:r>
            <a:r>
              <a:rPr lang="en-US" b="1" dirty="0"/>
              <a:t>Entropy</a:t>
            </a:r>
            <a:r>
              <a:rPr lang="en-US" dirty="0"/>
              <a:t>, 2019, 21, 1188;</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sz="2000" dirty="0"/>
              <a:t>“This paper aims to substantiate and formulate the main principles of the physical discipline-</a:t>
            </a:r>
            <a:r>
              <a:rPr lang="en-US" sz="2000" dirty="0" err="1"/>
              <a:t>mechanothermodynamics</a:t>
            </a:r>
            <a:r>
              <a:rPr lang="en-US" sz="2000" dirty="0"/>
              <a:t> that unites Newtonian mechanics and thermodynamics. Its principles are based on using entropy as a bridge between mechanics and thermodynamics. Mechanothermodynamics combines two branches of physics, mechanics and thermodynamics, to take a fresh look at the evolution of complex systems.</a:t>
            </a:r>
          </a:p>
          <a:p>
            <a:r>
              <a:rPr lang="en-US" sz="2000" dirty="0"/>
              <a:t>It is shown that a generalized physical discipline—</a:t>
            </a:r>
            <a:r>
              <a:rPr lang="en-US" sz="2000" dirty="0" err="1"/>
              <a:t>mechanothermodynamics</a:t>
            </a:r>
            <a:r>
              <a:rPr lang="en-US" sz="2000" dirty="0"/>
              <a:t>—can </a:t>
            </a:r>
            <a:r>
              <a:rPr lang="en-US" sz="2000" dirty="0" err="1"/>
              <a:t>becreated</a:t>
            </a:r>
            <a:r>
              <a:rPr lang="en-US" sz="2000" dirty="0"/>
              <a:t> by making two main bridges. The first one is the tribo-fatigue entropy that allowed transfer from thermodynamics to mechanics. The second one is the fundamental tribo-fatigue understanding of irreversibility of damage of everything that allowed transfer from mechanics to thermodynamics.”</a:t>
            </a:r>
          </a:p>
        </p:txBody>
      </p:sp>
    </p:spTree>
    <p:extLst>
      <p:ext uri="{BB962C8B-B14F-4D97-AF65-F5344CB8AC3E}">
        <p14:creationId xmlns:p14="http://schemas.microsoft.com/office/powerpoint/2010/main" val="38846895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196" y="1600200"/>
            <a:ext cx="7886700" cy="868430"/>
          </a:xfrm>
        </p:spPr>
        <p:txBody>
          <a:bodyPr>
            <a:normAutofit fontScale="90000"/>
          </a:bodyPr>
          <a:lstStyle/>
          <a:p>
            <a:r>
              <a:rPr lang="en-US" dirty="0"/>
              <a:t>LA Sosnovskiy and S. Sherbakov, “On the Development of Mechanothermodynamics as a New Branch of Physics” Entropy, 2019, 21, 1188;</a:t>
            </a:r>
            <a:br>
              <a:rPr lang="en-US" dirty="0"/>
            </a:br>
            <a:endParaRPr lang="en-US" dirty="0"/>
          </a:p>
        </p:txBody>
      </p:sp>
      <p:sp>
        <p:nvSpPr>
          <p:cNvPr id="3" name="Content Placeholder 2"/>
          <p:cNvSpPr>
            <a:spLocks noGrp="1"/>
          </p:cNvSpPr>
          <p:nvPr>
            <p:ph idx="1"/>
          </p:nvPr>
        </p:nvSpPr>
        <p:spPr>
          <a:xfrm>
            <a:off x="427505" y="2819400"/>
            <a:ext cx="7886700" cy="3813382"/>
          </a:xfrm>
        </p:spPr>
        <p:txBody>
          <a:bodyPr>
            <a:normAutofit/>
          </a:bodyPr>
          <a:lstStyle/>
          <a:p>
            <a:r>
              <a:rPr lang="en-US" sz="2400" dirty="0"/>
              <a:t>“The analysis of more than 600 experimental results allowed for determining a unified </a:t>
            </a:r>
            <a:r>
              <a:rPr lang="en-US" sz="2400" dirty="0" err="1"/>
              <a:t>mechanothermodynamical</a:t>
            </a:r>
            <a:r>
              <a:rPr lang="en-US" sz="2400" dirty="0"/>
              <a:t> function of limiting states (critical according to damageability) of polymers and metals. They are also known as fatigue fracture entropy states. “</a:t>
            </a:r>
          </a:p>
        </p:txBody>
      </p:sp>
    </p:spTree>
    <p:extLst>
      <p:ext uri="{BB962C8B-B14F-4D97-AF65-F5344CB8AC3E}">
        <p14:creationId xmlns:p14="http://schemas.microsoft.com/office/powerpoint/2010/main" val="8130401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534400" cy="1143000"/>
          </a:xfrm>
        </p:spPr>
        <p:txBody>
          <a:bodyPr/>
          <a:lstStyle/>
          <a:p>
            <a:r>
              <a:rPr lang="en-US" b="1" dirty="0"/>
              <a:t>Temperature Dependent Fatigue</a:t>
            </a:r>
          </a:p>
        </p:txBody>
      </p:sp>
      <p:sp>
        <p:nvSpPr>
          <p:cNvPr id="6" name="TextBox 5"/>
          <p:cNvSpPr txBox="1"/>
          <p:nvPr/>
        </p:nvSpPr>
        <p:spPr>
          <a:xfrm>
            <a:off x="381000" y="2057400"/>
            <a:ext cx="8458200" cy="2492990"/>
          </a:xfrm>
          <a:prstGeom prst="rect">
            <a:avLst/>
          </a:prstGeom>
          <a:noFill/>
        </p:spPr>
        <p:txBody>
          <a:bodyPr wrap="square" rtlCol="0">
            <a:spAutoFit/>
          </a:bodyPr>
          <a:lstStyle/>
          <a:p>
            <a:r>
              <a:rPr lang="en-US" sz="2400" dirty="0"/>
              <a:t>Liakat, M. and </a:t>
            </a:r>
            <a:r>
              <a:rPr lang="en-US" sz="2400" dirty="0" err="1"/>
              <a:t>Khonsari</a:t>
            </a:r>
            <a:r>
              <a:rPr lang="en-US" sz="2400" dirty="0"/>
              <a:t>, M.M. “Entropic Characterization of Metal Fatigue with Stress Concentration”, </a:t>
            </a:r>
            <a:r>
              <a:rPr lang="en-US" sz="2400" b="1" i="1" dirty="0"/>
              <a:t>Int. Journal of Fatigue</a:t>
            </a:r>
            <a:r>
              <a:rPr lang="en-US" sz="2400" dirty="0"/>
              <a:t>, 70, (2015) 223-234</a:t>
            </a:r>
          </a:p>
          <a:p>
            <a:endParaRPr lang="en-US" dirty="0"/>
          </a:p>
          <a:p>
            <a:endParaRPr lang="en-US" dirty="0"/>
          </a:p>
          <a:p>
            <a:r>
              <a:rPr lang="en-US" sz="2400" dirty="0"/>
              <a:t>“………fatigue fracture entropy can predict fatigue life at different temperatures and different stress levels perfectly.</a:t>
            </a:r>
            <a:r>
              <a:rPr lang="en-US" sz="2400" b="1" dirty="0"/>
              <a:t>”</a:t>
            </a:r>
          </a:p>
        </p:txBody>
      </p:sp>
    </p:spTree>
    <p:extLst>
      <p:ext uri="{BB962C8B-B14F-4D97-AF65-F5344CB8AC3E}">
        <p14:creationId xmlns:p14="http://schemas.microsoft.com/office/powerpoint/2010/main" val="38675964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51736" y="1143000"/>
            <a:ext cx="8654072" cy="5334000"/>
          </a:xfrm>
          <a:prstGeom prst="rect">
            <a:avLst/>
          </a:prstGeom>
        </p:spPr>
      </p:pic>
    </p:spTree>
    <p:extLst>
      <p:ext uri="{BB962C8B-B14F-4D97-AF65-F5344CB8AC3E}">
        <p14:creationId xmlns:p14="http://schemas.microsoft.com/office/powerpoint/2010/main" val="38167402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52400" y="1219200"/>
            <a:ext cx="8534400" cy="5029200"/>
          </a:xfrm>
          <a:prstGeom prst="rect">
            <a:avLst/>
          </a:prstGeom>
        </p:spPr>
      </p:pic>
      <p:sp>
        <p:nvSpPr>
          <p:cNvPr id="2" name="Rectangle 1"/>
          <p:cNvSpPr/>
          <p:nvPr/>
        </p:nvSpPr>
        <p:spPr>
          <a:xfrm>
            <a:off x="475673" y="5943600"/>
            <a:ext cx="8153400" cy="646331"/>
          </a:xfrm>
          <a:prstGeom prst="rect">
            <a:avLst/>
          </a:prstGeom>
        </p:spPr>
        <p:txBody>
          <a:bodyPr wrap="square">
            <a:spAutoFit/>
          </a:bodyPr>
          <a:lstStyle/>
          <a:p>
            <a:r>
              <a:rPr lang="en-US" dirty="0" err="1"/>
              <a:t>Liakat</a:t>
            </a:r>
            <a:r>
              <a:rPr lang="en-US" dirty="0"/>
              <a:t>, M. and Khonsari, M.M. “Entropic Characterization of Metal Fatigue with Stress Concentration”, </a:t>
            </a:r>
            <a:r>
              <a:rPr lang="en-US" b="1" i="1" dirty="0"/>
              <a:t>Int. Journal of Fatigue</a:t>
            </a:r>
            <a:r>
              <a:rPr lang="en-US" dirty="0"/>
              <a:t>, 70, (2015) 223-234</a:t>
            </a:r>
          </a:p>
        </p:txBody>
      </p:sp>
    </p:spTree>
    <p:extLst>
      <p:ext uri="{BB962C8B-B14F-4D97-AF65-F5344CB8AC3E}">
        <p14:creationId xmlns:p14="http://schemas.microsoft.com/office/powerpoint/2010/main" val="37944378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162800" cy="457200"/>
          </a:xfrm>
        </p:spPr>
        <p:txBody>
          <a:bodyPr/>
          <a:lstStyle/>
          <a:p>
            <a:r>
              <a:rPr lang="en-US" sz="2400" dirty="0"/>
              <a:t>Temperature Dependent Fatigue Testing</a:t>
            </a:r>
          </a:p>
        </p:txBody>
      </p:sp>
      <p:pic>
        <p:nvPicPr>
          <p:cNvPr id="6" name="Content Placeholder 5"/>
          <p:cNvPicPr>
            <a:picLocks noGrp="1" noChangeAspect="1"/>
          </p:cNvPicPr>
          <p:nvPr>
            <p:ph sz="quarter" idx="2"/>
          </p:nvPr>
        </p:nvPicPr>
        <p:blipFill>
          <a:blip r:embed="rId2" cstate="print">
            <a:extLst>
              <a:ext uri="{28A0092B-C50C-407E-A947-70E740481C1C}">
                <a14:useLocalDpi xmlns:a14="http://schemas.microsoft.com/office/drawing/2010/main" val="0"/>
              </a:ext>
            </a:extLst>
          </a:blip>
          <a:stretch>
            <a:fillRect/>
          </a:stretch>
        </p:blipFill>
        <p:spPr>
          <a:xfrm>
            <a:off x="228600" y="1385455"/>
            <a:ext cx="8686799" cy="5233941"/>
          </a:xfrm>
        </p:spPr>
      </p:pic>
      <p:sp>
        <p:nvSpPr>
          <p:cNvPr id="3" name="TextBox 2"/>
          <p:cNvSpPr txBox="1"/>
          <p:nvPr/>
        </p:nvSpPr>
        <p:spPr>
          <a:xfrm>
            <a:off x="1066800" y="6096000"/>
            <a:ext cx="8001000" cy="646331"/>
          </a:xfrm>
          <a:prstGeom prst="rect">
            <a:avLst/>
          </a:prstGeom>
          <a:noFill/>
        </p:spPr>
        <p:txBody>
          <a:bodyPr wrap="square" rtlCol="0">
            <a:spAutoFit/>
          </a:bodyPr>
          <a:lstStyle/>
          <a:p>
            <a:r>
              <a:rPr lang="en-US" dirty="0"/>
              <a:t>Liakat, M. and </a:t>
            </a:r>
            <a:r>
              <a:rPr lang="en-US" dirty="0" err="1"/>
              <a:t>Khonsari</a:t>
            </a:r>
            <a:r>
              <a:rPr lang="en-US" dirty="0"/>
              <a:t>, M.M. “Entropic Characterization of Metal Fatigue with Stress Concentration”, </a:t>
            </a:r>
            <a:r>
              <a:rPr lang="en-US" b="1" i="1" dirty="0"/>
              <a:t>Int. Journal of Fatigue</a:t>
            </a:r>
            <a:r>
              <a:rPr lang="en-US" dirty="0"/>
              <a:t>, 70, (2015) 223-234</a:t>
            </a:r>
          </a:p>
        </p:txBody>
      </p:sp>
    </p:spTree>
    <p:extLst>
      <p:ext uri="{BB962C8B-B14F-4D97-AF65-F5344CB8AC3E}">
        <p14:creationId xmlns:p14="http://schemas.microsoft.com/office/powerpoint/2010/main" val="4381461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600200" y="990600"/>
            <a:ext cx="6019800" cy="5513617"/>
          </a:xfrm>
          <a:prstGeom prst="rect">
            <a:avLst/>
          </a:prstGeom>
        </p:spPr>
      </p:pic>
    </p:spTree>
    <p:extLst>
      <p:ext uri="{BB962C8B-B14F-4D97-AF65-F5344CB8AC3E}">
        <p14:creationId xmlns:p14="http://schemas.microsoft.com/office/powerpoint/2010/main" val="39334438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458200" cy="1143000"/>
          </a:xfrm>
        </p:spPr>
        <p:txBody>
          <a:bodyPr>
            <a:normAutofit/>
          </a:bodyPr>
          <a:lstStyle/>
          <a:p>
            <a:r>
              <a:rPr lang="en-US" sz="1800" dirty="0"/>
              <a:t>M. Amiri ; M. Modarres  E.L. </a:t>
            </a:r>
            <a:r>
              <a:rPr lang="en-US" sz="1800" dirty="0" err="1"/>
              <a:t>Droguett</a:t>
            </a:r>
            <a:r>
              <a:rPr lang="en-US" sz="1800" dirty="0"/>
              <a:t>,” AE Entropy for Detection of Fatigue Crack Initiation and Growth,” 2015 </a:t>
            </a:r>
            <a:r>
              <a:rPr lang="en-US" sz="1800" b="1" dirty="0"/>
              <a:t>IEEE Conference on Prognostics and Health Management (PHM), </a:t>
            </a:r>
            <a:r>
              <a:rPr lang="en-US" sz="1800" dirty="0"/>
              <a:t>DOI: 10.1109/ICPHM.2015.7245038</a:t>
            </a:r>
          </a:p>
        </p:txBody>
      </p:sp>
      <p:pic>
        <p:nvPicPr>
          <p:cNvPr id="7" name="Picture 6"/>
          <p:cNvPicPr>
            <a:picLocks noChangeAspect="1"/>
          </p:cNvPicPr>
          <p:nvPr/>
        </p:nvPicPr>
        <p:blipFill>
          <a:blip r:embed="rId2"/>
          <a:stretch>
            <a:fillRect/>
          </a:stretch>
        </p:blipFill>
        <p:spPr>
          <a:xfrm>
            <a:off x="1219200" y="2209800"/>
            <a:ext cx="5238750" cy="3495675"/>
          </a:xfrm>
          <a:prstGeom prst="rect">
            <a:avLst/>
          </a:prstGeom>
        </p:spPr>
      </p:pic>
      <p:sp>
        <p:nvSpPr>
          <p:cNvPr id="8" name="Rectangle 7"/>
          <p:cNvSpPr/>
          <p:nvPr/>
        </p:nvSpPr>
        <p:spPr>
          <a:xfrm>
            <a:off x="304800" y="5892223"/>
            <a:ext cx="8763000" cy="646331"/>
          </a:xfrm>
          <a:prstGeom prst="rect">
            <a:avLst/>
          </a:prstGeom>
        </p:spPr>
        <p:txBody>
          <a:bodyPr wrap="square">
            <a:spAutoFit/>
          </a:bodyPr>
          <a:lstStyle/>
          <a:p>
            <a:r>
              <a:rPr lang="en-US" dirty="0"/>
              <a:t>The results showed that the evolutions of the AE entropy estimated in the time domain correlates well with the evolution of the AE hit count</a:t>
            </a:r>
          </a:p>
        </p:txBody>
      </p:sp>
    </p:spTree>
    <p:extLst>
      <p:ext uri="{BB962C8B-B14F-4D97-AF65-F5344CB8AC3E}">
        <p14:creationId xmlns:p14="http://schemas.microsoft.com/office/powerpoint/2010/main" val="23072591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305800" cy="1143000"/>
          </a:xfrm>
        </p:spPr>
        <p:txBody>
          <a:bodyPr>
            <a:normAutofit/>
          </a:bodyPr>
          <a:lstStyle/>
          <a:p>
            <a:r>
              <a:rPr lang="en-US" sz="2400" dirty="0"/>
              <a:t>Huisung Yun and Mohammad Modarres, “Measures of Entropy to Characterize Fatigue Damage in Metallic Materials”, </a:t>
            </a:r>
            <a:r>
              <a:rPr lang="en-US" sz="2400" b="1" dirty="0"/>
              <a:t>Entropy</a:t>
            </a:r>
            <a:r>
              <a:rPr lang="en-US" sz="2400" dirty="0"/>
              <a:t> (2019), 21(8), 804.</a:t>
            </a:r>
          </a:p>
        </p:txBody>
      </p:sp>
      <p:sp>
        <p:nvSpPr>
          <p:cNvPr id="7" name="Rectangle 6"/>
          <p:cNvSpPr/>
          <p:nvPr/>
        </p:nvSpPr>
        <p:spPr>
          <a:xfrm>
            <a:off x="152400" y="5903434"/>
            <a:ext cx="8839200" cy="830997"/>
          </a:xfrm>
          <a:prstGeom prst="rect">
            <a:avLst/>
          </a:prstGeom>
        </p:spPr>
        <p:txBody>
          <a:bodyPr wrap="square">
            <a:spAutoFit/>
          </a:bodyPr>
          <a:lstStyle/>
          <a:p>
            <a:r>
              <a:rPr lang="en-US" sz="2400" b="1" dirty="0"/>
              <a:t>Conclusions </a:t>
            </a:r>
            <a:r>
              <a:rPr lang="en-US" sz="2400" dirty="0"/>
              <a:t>“…..Classical thermodynamic entropy shown to be an appropriate index of damage”</a:t>
            </a:r>
          </a:p>
        </p:txBody>
      </p:sp>
      <p:pic>
        <p:nvPicPr>
          <p:cNvPr id="9" name="Picture 8"/>
          <p:cNvPicPr>
            <a:picLocks noChangeAspect="1"/>
          </p:cNvPicPr>
          <p:nvPr/>
        </p:nvPicPr>
        <p:blipFill>
          <a:blip r:embed="rId2"/>
          <a:stretch>
            <a:fillRect/>
          </a:stretch>
        </p:blipFill>
        <p:spPr>
          <a:xfrm>
            <a:off x="34636" y="2209800"/>
            <a:ext cx="5747327" cy="3410771"/>
          </a:xfrm>
          <a:prstGeom prst="rect">
            <a:avLst/>
          </a:prstGeom>
        </p:spPr>
      </p:pic>
      <p:sp>
        <p:nvSpPr>
          <p:cNvPr id="10" name="Rectangle 9"/>
          <p:cNvSpPr/>
          <p:nvPr/>
        </p:nvSpPr>
        <p:spPr>
          <a:xfrm>
            <a:off x="6172200" y="2524992"/>
            <a:ext cx="3352800" cy="923330"/>
          </a:xfrm>
          <a:prstGeom prst="rect">
            <a:avLst/>
          </a:prstGeom>
        </p:spPr>
        <p:txBody>
          <a:bodyPr wrap="square">
            <a:spAutoFit/>
          </a:bodyPr>
          <a:lstStyle/>
          <a:p>
            <a:r>
              <a:rPr lang="en-US" dirty="0"/>
              <a:t>Cumulative classical thermodynamic entropy for ten tests </a:t>
            </a:r>
          </a:p>
        </p:txBody>
      </p:sp>
    </p:spTree>
    <p:extLst>
      <p:ext uri="{BB962C8B-B14F-4D97-AF65-F5344CB8AC3E}">
        <p14:creationId xmlns:p14="http://schemas.microsoft.com/office/powerpoint/2010/main" val="28415353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219200"/>
            <a:ext cx="8229600" cy="2057400"/>
          </a:xfrm>
        </p:spPr>
        <p:txBody>
          <a:bodyPr>
            <a:normAutofit fontScale="90000"/>
          </a:bodyPr>
          <a:lstStyle/>
          <a:p>
            <a:r>
              <a:rPr lang="nn-NO" dirty="0"/>
              <a:t>NB Jamal, A. Kumara, CL Rao, and C. Basaran, «</a:t>
            </a:r>
            <a:r>
              <a:rPr lang="en-US" dirty="0"/>
              <a:t>Fatigue Life Prediction Using Unified Mechanics Theory in Ti-6Al-4V Alloys” </a:t>
            </a:r>
            <a:r>
              <a:rPr lang="en-US" b="1" dirty="0"/>
              <a:t>Entropy</a:t>
            </a:r>
            <a:r>
              <a:rPr lang="en-US" dirty="0"/>
              <a:t> (2019) (in review)</a:t>
            </a:r>
            <a:br>
              <a:rPr lang="en-US" dirty="0"/>
            </a:br>
            <a:br>
              <a:rPr lang="en-US" dirty="0"/>
            </a:br>
            <a:br>
              <a:rPr lang="en-US" dirty="0"/>
            </a:br>
            <a:endParaRPr lang="en-US" dirty="0"/>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2514600"/>
            <a:ext cx="5791200" cy="4162108"/>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878889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81000" y="381000"/>
            <a:ext cx="7162800" cy="914400"/>
          </a:xfrm>
          <a:noFill/>
        </p:spPr>
        <p:txBody>
          <a:bodyPr>
            <a:normAutofit/>
          </a:bodyPr>
          <a:lstStyle/>
          <a:p>
            <a:pPr algn="ctr" eaLnBrk="1" hangingPunct="1"/>
            <a:r>
              <a:rPr lang="en-US" sz="2000" b="1" dirty="0">
                <a:solidFill>
                  <a:schemeClr val="tx1"/>
                </a:solidFill>
                <a:latin typeface="+mn-lt"/>
              </a:rPr>
              <a:t>CONCLUSIONS</a:t>
            </a:r>
          </a:p>
        </p:txBody>
      </p:sp>
      <p:sp>
        <p:nvSpPr>
          <p:cNvPr id="5" name="Content Placeholder 2"/>
          <p:cNvSpPr>
            <a:spLocks noGrp="1"/>
          </p:cNvSpPr>
          <p:nvPr>
            <p:ph idx="1"/>
          </p:nvPr>
        </p:nvSpPr>
        <p:spPr>
          <a:xfrm>
            <a:off x="0" y="1371600"/>
            <a:ext cx="9296400" cy="5105400"/>
          </a:xfrm>
        </p:spPr>
        <p:txBody>
          <a:bodyPr>
            <a:noAutofit/>
          </a:bodyPr>
          <a:lstStyle/>
          <a:p>
            <a:pPr>
              <a:buFont typeface="Arial" pitchFamily="34" charset="0"/>
              <a:buChar char="•"/>
            </a:pPr>
            <a:endParaRPr lang="en-US" sz="2400" b="1" dirty="0"/>
          </a:p>
          <a:p>
            <a:r>
              <a:rPr lang="en-US" sz="2400" b="1" dirty="0"/>
              <a:t>Space-Time-TSI coordinate system </a:t>
            </a:r>
            <a:r>
              <a:rPr lang="en-US" sz="2400" dirty="0"/>
              <a:t>is essential to define a point in any system. </a:t>
            </a:r>
          </a:p>
          <a:p>
            <a:pPr>
              <a:buFont typeface="Arial" pitchFamily="34" charset="0"/>
              <a:buChar char="•"/>
            </a:pPr>
            <a:endParaRPr lang="en-US" sz="2400" b="1" dirty="0"/>
          </a:p>
          <a:p>
            <a:pPr>
              <a:buFont typeface="Arial" pitchFamily="34" charset="0"/>
              <a:buChar char="•"/>
            </a:pPr>
            <a:r>
              <a:rPr lang="en-US" sz="2400" b="1" dirty="0"/>
              <a:t>Unified Mechanics Theory </a:t>
            </a:r>
            <a:r>
              <a:rPr lang="en-US" sz="2400" dirty="0"/>
              <a:t>replaces </a:t>
            </a:r>
            <a:r>
              <a:rPr lang="en-US" sz="2400" b="1" dirty="0"/>
              <a:t>Newtonian Mechanics Theory </a:t>
            </a:r>
            <a:r>
              <a:rPr lang="en-US" sz="2400" dirty="0"/>
              <a:t>to govern actual response of any system during its lifetime.</a:t>
            </a:r>
          </a:p>
          <a:p>
            <a:pPr>
              <a:buFont typeface="Arial" pitchFamily="34" charset="0"/>
              <a:buChar char="•"/>
            </a:pPr>
            <a:endParaRPr lang="en-US" sz="2400" dirty="0"/>
          </a:p>
          <a:p>
            <a:r>
              <a:rPr lang="en-US" sz="2400" b="1" dirty="0"/>
              <a:t>Unified Mechanics Theory </a:t>
            </a:r>
            <a:r>
              <a:rPr lang="en-US" sz="2400" dirty="0"/>
              <a:t>requires analytical derivation of fundamental equation of the material/structure including all mechanisms that generate entropy under the given load, (i.e. mechanical, thermal, chemical, electrical, radiation, corrosion etc.)</a:t>
            </a:r>
          </a:p>
          <a:p>
            <a:endParaRPr lang="en-US" sz="2400" dirty="0"/>
          </a:p>
          <a:p>
            <a:pPr marL="0" indent="0">
              <a:buNone/>
            </a:pPr>
            <a:endParaRPr lang="en-US" sz="2400" b="1" dirty="0"/>
          </a:p>
        </p:txBody>
      </p:sp>
      <p:sp>
        <p:nvSpPr>
          <p:cNvPr id="26627" name="Slide Number Placeholder 5"/>
          <p:cNvSpPr>
            <a:spLocks noGrp="1"/>
          </p:cNvSpPr>
          <p:nvPr>
            <p:ph type="sldNum" sz="quarter" idx="12"/>
          </p:nvPr>
        </p:nvSpPr>
        <p:spPr>
          <a:noFill/>
        </p:spPr>
        <p:txBody>
          <a:bodyPr/>
          <a:lstStyle/>
          <a:p>
            <a:fld id="{80BD8CBD-666E-4074-A530-7AF744ADB6E4}" type="slidenum">
              <a:rPr lang="zh-CN" altLang="en-US">
                <a:latin typeface="Arial" pitchFamily="34" charset="0"/>
                <a:ea typeface="SimSun" pitchFamily="2" charset="-122"/>
              </a:rPr>
              <a:pPr/>
              <a:t>62</a:t>
            </a:fld>
            <a:endParaRPr lang="en-US" altLang="zh-CN" dirty="0">
              <a:latin typeface="Arial" pitchFamily="34" charset="0"/>
              <a:ea typeface="SimSun" pitchFamily="2" charset="-122"/>
            </a:endParaRPr>
          </a:p>
        </p:txBody>
      </p:sp>
    </p:spTree>
    <p:extLst>
      <p:ext uri="{BB962C8B-B14F-4D97-AF65-F5344CB8AC3E}">
        <p14:creationId xmlns:p14="http://schemas.microsoft.com/office/powerpoint/2010/main" val="20812572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04800" y="2209800"/>
            <a:ext cx="7162800" cy="914400"/>
          </a:xfrm>
          <a:noFill/>
        </p:spPr>
        <p:txBody>
          <a:bodyPr>
            <a:normAutofit fontScale="90000"/>
          </a:bodyPr>
          <a:lstStyle/>
          <a:p>
            <a:pPr algn="ctr" eaLnBrk="1" hangingPunct="1"/>
            <a:r>
              <a:rPr lang="en-US" sz="4000" b="1" dirty="0">
                <a:solidFill>
                  <a:schemeClr val="tx1"/>
                </a:solidFill>
              </a:rPr>
              <a:t>Thank you for listening</a:t>
            </a:r>
            <a:br>
              <a:rPr lang="en-US" sz="4000" b="1" dirty="0">
                <a:solidFill>
                  <a:schemeClr val="tx1"/>
                </a:solidFill>
              </a:rPr>
            </a:br>
            <a:br>
              <a:rPr lang="en-US" sz="4000" b="1" dirty="0">
                <a:solidFill>
                  <a:schemeClr val="tx1"/>
                </a:solidFill>
              </a:rPr>
            </a:br>
            <a:r>
              <a:rPr lang="en-US" sz="4000" b="1" dirty="0">
                <a:solidFill>
                  <a:schemeClr val="tx1"/>
                </a:solidFill>
              </a:rPr>
              <a:t>QUESTIONS</a:t>
            </a:r>
          </a:p>
        </p:txBody>
      </p:sp>
      <p:sp>
        <p:nvSpPr>
          <p:cNvPr id="26627" name="Slide Number Placeholder 5"/>
          <p:cNvSpPr>
            <a:spLocks noGrp="1"/>
          </p:cNvSpPr>
          <p:nvPr>
            <p:ph type="sldNum" sz="quarter" idx="12"/>
          </p:nvPr>
        </p:nvSpPr>
        <p:spPr>
          <a:noFill/>
        </p:spPr>
        <p:txBody>
          <a:bodyPr/>
          <a:lstStyle/>
          <a:p>
            <a:fld id="{80BD8CBD-666E-4074-A530-7AF744ADB6E4}" type="slidenum">
              <a:rPr lang="zh-CN" altLang="en-US">
                <a:latin typeface="Arial" pitchFamily="34" charset="0"/>
                <a:ea typeface="SimSun" pitchFamily="2" charset="-122"/>
              </a:rPr>
              <a:pPr/>
              <a:t>63</a:t>
            </a:fld>
            <a:endParaRPr lang="en-US" altLang="zh-CN" dirty="0">
              <a:latin typeface="Arial" pitchFamily="34" charset="0"/>
              <a:ea typeface="SimSun" pitchFamily="2" charset="-122"/>
            </a:endParaRPr>
          </a:p>
        </p:txBody>
      </p:sp>
      <p:pic>
        <p:nvPicPr>
          <p:cNvPr id="26628" name="Picture 7" descr="question"/>
          <p:cNvPicPr>
            <a:picLocks noChangeAspect="1" noChangeArrowheads="1"/>
          </p:cNvPicPr>
          <p:nvPr/>
        </p:nvPicPr>
        <p:blipFill>
          <a:blip r:embed="rId3" cstate="print"/>
          <a:srcRect/>
          <a:stretch>
            <a:fillRect/>
          </a:stretch>
        </p:blipFill>
        <p:spPr bwMode="auto">
          <a:xfrm>
            <a:off x="3124200" y="3429000"/>
            <a:ext cx="2362200" cy="168588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UB Powerpoint Template">
  <a:themeElements>
    <a:clrScheme name="UB Color Palette">
      <a:dk1>
        <a:srgbClr val="666666"/>
      </a:dk1>
      <a:lt1>
        <a:srgbClr val="FFFFFF"/>
      </a:lt1>
      <a:dk2>
        <a:srgbClr val="005BBB"/>
      </a:dk2>
      <a:lt2>
        <a:srgbClr val="FFFFFF"/>
      </a:lt2>
      <a:accent1>
        <a:srgbClr val="005BBB"/>
      </a:accent1>
      <a:accent2>
        <a:srgbClr val="41B6E6"/>
      </a:accent2>
      <a:accent3>
        <a:srgbClr val="E56D54"/>
      </a:accent3>
      <a:accent4>
        <a:srgbClr val="666666"/>
      </a:accent4>
      <a:accent5>
        <a:srgbClr val="007681"/>
      </a:accent5>
      <a:accent6>
        <a:srgbClr val="003E51"/>
      </a:accent6>
      <a:hlink>
        <a:srgbClr val="186BB7"/>
      </a:hlink>
      <a:folHlink>
        <a:srgbClr val="D86A4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6"/>
        </a:lnRef>
        <a:fillRef idx="0">
          <a:schemeClr val="accent6"/>
        </a:fillRef>
        <a:effectRef idx="1">
          <a:schemeClr val="accent6"/>
        </a:effectRef>
        <a:fontRef idx="minor">
          <a:schemeClr val="tx1"/>
        </a:fontRef>
      </a:style>
    </a:lnDef>
  </a:objectDefaults>
  <a:extraClrSchemeLst/>
  <a:extLst>
    <a:ext uri="{05A4C25C-085E-4340-85A3-A5531E510DB2}">
      <thm15:themeFamily xmlns:thm15="http://schemas.microsoft.com/office/thememl/2012/main" name="Powerpoint_Template_WIDE" id="{320877F5-9057-5044-9670-55C377C33490}" vid="{043CC7DF-15AC-0F49-A0D1-304573C219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Formal_Powerpoint_Master_Brand_Widescreen</Template>
  <TotalTime>7040</TotalTime>
  <Words>3630</Words>
  <Application>Microsoft Office PowerPoint</Application>
  <PresentationFormat>On-screen Show (4:3)</PresentationFormat>
  <Paragraphs>324</Paragraphs>
  <Slides>63</Slides>
  <Notes>5</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81" baseType="lpstr">
      <vt:lpstr>ＭＳ Ｐゴシック</vt:lpstr>
      <vt:lpstr>黑体</vt:lpstr>
      <vt:lpstr>SimSun</vt:lpstr>
      <vt:lpstr>SimSun</vt:lpstr>
      <vt:lpstr>Arial</vt:lpstr>
      <vt:lpstr>Calibri</vt:lpstr>
      <vt:lpstr>Cambria Math</vt:lpstr>
      <vt:lpstr>Georgia</vt:lpstr>
      <vt:lpstr>LucidaGrande</vt:lpstr>
      <vt:lpstr>Palatino Linotype</vt:lpstr>
      <vt:lpstr>Roboto</vt:lpstr>
      <vt:lpstr>Symbol</vt:lpstr>
      <vt:lpstr>Times</vt:lpstr>
      <vt:lpstr>Times New Roman</vt:lpstr>
      <vt:lpstr>Trebuchet MS</vt:lpstr>
      <vt:lpstr>Wingdings</vt:lpstr>
      <vt:lpstr>UB Powerpoint Template</vt:lpstr>
      <vt:lpstr>Equation</vt:lpstr>
      <vt:lpstr>   ­Unified Mechanics Theory </vt:lpstr>
      <vt:lpstr>PowerPoint Presentation</vt:lpstr>
      <vt:lpstr>Objective</vt:lpstr>
      <vt:lpstr>Introduction  Degradation &amp; Failure in a Microelectronics Solder Joint under therm0-mechanical-electrical loads</vt:lpstr>
      <vt:lpstr>    Newtonian Mechanics  Sir Isaac Newton’s work in “The Principia,” 1687</vt:lpstr>
      <vt:lpstr>Shortcomings of Newton’s Laws</vt:lpstr>
      <vt:lpstr>Laws of Thermodynamics  1850 Rudolf Clausius and William Thompson (Lord Kelvin) formulated both the First and Second Laws of Thermodynamics </vt:lpstr>
      <vt:lpstr>2nd Law of Thermodynamics – Entropy Law</vt:lpstr>
      <vt:lpstr>Relation Between Entropy and Disorder</vt:lpstr>
      <vt:lpstr>What is Entropy in Boltzmann’ formulation?</vt:lpstr>
      <vt:lpstr>Reference</vt:lpstr>
      <vt:lpstr>Newtonian Mechanics vs. Thermodynamics</vt:lpstr>
      <vt:lpstr>2nd Law of Thermodynamics is a “Universal Degradation Evolution Function”  Thermodynamic State Index (TSI): F</vt:lpstr>
      <vt:lpstr>Thermodynamic State Index (TSI), F</vt:lpstr>
      <vt:lpstr>Irreversible Damage and Disorder</vt:lpstr>
      <vt:lpstr>PowerPoint Presentation</vt:lpstr>
      <vt:lpstr>Definition of Thermodynamic State Index</vt:lpstr>
      <vt:lpstr>Laws of Unified Mechanics Theory are obtained by combining Newton’s and Thermodynamics Laws in single equations</vt:lpstr>
      <vt:lpstr>Unified Mechanics Theory Laws</vt:lpstr>
      <vt:lpstr>Laws of Unified Mechanics vs. Newtonian Mechanics</vt:lpstr>
      <vt:lpstr>Coordinates in Unified Mechanics Theory</vt:lpstr>
      <vt:lpstr>fundamental  equation  entropy generation as a function of the system parameters in a microelectronics solder joint under high current density</vt:lpstr>
      <vt:lpstr>PowerPoint Presentation</vt:lpstr>
      <vt:lpstr>PowerPoint Presentation</vt:lpstr>
      <vt:lpstr>  Special Issue: "Entropy Based Fatigue, Fracture, Failure Prediction and Structural Health Monitoring"</vt:lpstr>
      <vt:lpstr>Experimental Verifications</vt:lpstr>
      <vt:lpstr>Fatigue Loading on A-36 Steel</vt:lpstr>
      <vt:lpstr>Fatigue Loading –TSI (F)– Calculated from Experiment </vt:lpstr>
      <vt:lpstr>Monotonic Loading Test</vt:lpstr>
      <vt:lpstr>Thank you for listening  QUESTIONS</vt:lpstr>
      <vt:lpstr>M. Naderi, M. Amiri and M. M. Khonsari , «On the thermodynamic entropy of fatigue fracture” Proceedings of the Royal  Society A (2010) 466,423–438</vt:lpstr>
      <vt:lpstr>K. N. Tu, and A. M. Gusak “A unified model of mean-time-to-failure for electromigration, thermomigration, and stress-migration based on entropy production”, Journal of Applied Physics 126, 075109 (2019) </vt:lpstr>
      <vt:lpstr>J.Y. Yang and M.M. Khonsari ‘On the Evaluation of Fracture Fatigue Entropy”  Theoretical and Applied Fracture Mechanics, 96 (2018), 351-361  </vt:lpstr>
      <vt:lpstr>Imanian, A., Modarres, M., “A Thermodynamic Entropy-Based Damage Assessment with Applications to Prognosis and Health Management”, Structural Health Monitoring, (2018) Vol. 17(2) 240–254  </vt:lpstr>
      <vt:lpstr>PowerPoint Presentation</vt:lpstr>
      <vt:lpstr>Jundong Wang and Yao Yao” An Entropy Based Low-Cycle Fatigue Life Prediction Model for Solder Materials” Entropy 2017, 19, 503; doi:10.3390/e19100503  Jundong Wang and Yao Yao” An Entropy Based Failure Prediction Model for the Creep and Fatigue of Metallic Materials,” Entropy, 2019, 21(11), 1104 </vt:lpstr>
      <vt:lpstr>Angel Cuadras, Ramon Romero, Victoria J. OvejasEntropy characterization of overstressed capacitors for lifetime prediction, Journal of Power Sources, Volume 336, 30 December 2016, Pages 272–278</vt:lpstr>
      <vt:lpstr>  Angel Cuadras, Jiaqiang Yao, and Marcos Quilez,” Determination of LEDs degradation with entropy generation rate”  Journal of Applied Physics 122, 145702 (2017); doi: 10.1063/1.4996629  </vt:lpstr>
      <vt:lpstr>  Tianchen Wang, Sandeep Kumar Samal, Sung Kyu Lim, and Yiyu Shi, “ “Entropy Production Based Full-Chip Fatigue Analysis: From Theory to Mobile Applications”, IEEE Transactions on Computer-Aided Design of Integrated Circuits and Systems, PP(99):1-1 4/2018. DOI 10.1109/TCAD.2018.2803623   </vt:lpstr>
      <vt:lpstr>Comparison of Experiments, UMT, Coffin_Manson</vt:lpstr>
      <vt:lpstr>Colin Yung and Ganesh Subbarayan, “Maximum Entropy Models for Fatigue Damage in Metals with Application to Low-Cycles Fatigue of Aluminum 2024-T351”, Entropy, 2019, 21(10), 967 </vt:lpstr>
      <vt:lpstr>Huisung Yun* and Mohammad Modarres Measures of Entropy to Characterize Fatigue Damage in Metallic Materials, Entropy 2019, 21,(8), 804</vt:lpstr>
      <vt:lpstr>Huisung Yun and Mohammad Modarres, “Measures of Entropy to Characterize Fatigue Damage in Metallic Materials”, Entropy (2019), 21, ,(8), 804</vt:lpstr>
      <vt:lpstr>Thermal Cycling of a Computer Chip</vt:lpstr>
      <vt:lpstr>Fatigue due to Temperature Cycling</vt:lpstr>
      <vt:lpstr>Time to Failure under Electromigration + Thermomigration for different Ambient Temperatures</vt:lpstr>
      <vt:lpstr>Time to Failure : Simulation vs. Test Data</vt:lpstr>
      <vt:lpstr>TChun-Ching Hsiao,and Bo-Hao Liang The Generated Entropy Monitored by Pyroelectric Sensors, Sensors, 2018, 18, 3320; doi:10.3390/s18103320</vt:lpstr>
      <vt:lpstr>J. Osara and M. Bryant” Thermodynamics of Fatigue: Degradation-Entropy Generation Methodology for System and Process Characterization and Failure Analysis, Entropy, 2019, 21(7), 685;</vt:lpstr>
      <vt:lpstr>JA Osara and MD Bryant, “Thermodynamics of Lead-Acid Battery Degradation: Application of the  Degradation-Entropy Generation Methodology “ Journal of the Electrochemical Society, (2019)</vt:lpstr>
      <vt:lpstr>A. Cuadras, P. Miró , VJ. Ovejas and F. Estrany ”Entropy generation model to estimate battery ageing, Entropy (2019), 20, (in print)</vt:lpstr>
      <vt:lpstr>    LA Sosnovskiy and S. Sherbakov, “On the Development of Mechanothermodynamics as a New Branch of Physics” Entropy, 2019, 21, 1188; </vt:lpstr>
      <vt:lpstr>LA Sosnovskiy and S. Sherbakov, “On the Development of Mechanothermodynamics as a New Branch of Physics” Entropy, 2019, 21, 1188; </vt:lpstr>
      <vt:lpstr>Temperature Dependent Fatigue</vt:lpstr>
      <vt:lpstr>PowerPoint Presentation</vt:lpstr>
      <vt:lpstr>PowerPoint Presentation</vt:lpstr>
      <vt:lpstr>Temperature Dependent Fatigue Testing</vt:lpstr>
      <vt:lpstr>PowerPoint Presentation</vt:lpstr>
      <vt:lpstr>M. Amiri ; M. Modarres  E.L. Droguett,” AE Entropy for Detection of Fatigue Crack Initiation and Growth,” 2015 IEEE Conference on Prognostics and Health Management (PHM), DOI: 10.1109/ICPHM.2015.7245038</vt:lpstr>
      <vt:lpstr>Huisung Yun and Mohammad Modarres, “Measures of Entropy to Characterize Fatigue Damage in Metallic Materials”, Entropy (2019), 21(8), 804.</vt:lpstr>
      <vt:lpstr>NB Jamal, A. Kumara, CL Rao, and C. Basaran, «Fatigue Life Prediction Using Unified Mechanics Theory in Ti-6Al-4V Alloys” Entropy (2019) (in review)   </vt:lpstr>
      <vt:lpstr>CONCLUSIONS</vt:lpstr>
      <vt:lpstr>Thank you for listening  QUESTIONS</vt:lpstr>
    </vt:vector>
  </TitlesOfParts>
  <Company>University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 deformation micromechanics of particle filled acrylics at elevated temperatures</dc:title>
  <dc:creator>The Reaper</dc:creator>
  <cp:lastModifiedBy>Basaran, Cemalettin</cp:lastModifiedBy>
  <cp:revision>530</cp:revision>
  <dcterms:created xsi:type="dcterms:W3CDTF">2010-08-25T23:28:33Z</dcterms:created>
  <dcterms:modified xsi:type="dcterms:W3CDTF">2020-06-22T18:11:04Z</dcterms:modified>
</cp:coreProperties>
</file>