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tags/tag3.xml" ContentType="application/vnd.openxmlformats-officedocument.presentationml.tags+xml"/>
  <Override PartName="/ppt/notesSlides/notesSlide7.xml" ContentType="application/vnd.openxmlformats-officedocument.presentationml.notesSlide+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7.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8.xml" ContentType="application/vnd.openxmlformats-officedocument.presentationml.tags+xml"/>
  <Override PartName="/ppt/notesSlides/notesSlide22.xml" ContentType="application/vnd.openxmlformats-officedocument.presentationml.notesSlide+xml"/>
  <Override PartName="/ppt/tags/tag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10.xml" ContentType="application/vnd.openxmlformats-officedocument.presentationml.tags+xml"/>
  <Override PartName="/ppt/notesSlides/notesSlide27.xml" ContentType="application/vnd.openxmlformats-officedocument.presentationml.notesSlide+xml"/>
  <Override PartName="/ppt/tags/tag11.xml" ContentType="application/vnd.openxmlformats-officedocument.presentationml.tags+xml"/>
  <Override PartName="/ppt/notesSlides/notesSlide28.xml" ContentType="application/vnd.openxmlformats-officedocument.presentationml.notesSlide+xml"/>
  <Override PartName="/ppt/tags/tag1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329" r:id="rId3"/>
    <p:sldId id="257" r:id="rId4"/>
    <p:sldId id="330" r:id="rId5"/>
    <p:sldId id="259" r:id="rId6"/>
    <p:sldId id="263" r:id="rId7"/>
    <p:sldId id="262" r:id="rId8"/>
    <p:sldId id="281" r:id="rId9"/>
    <p:sldId id="283" r:id="rId10"/>
    <p:sldId id="285" r:id="rId11"/>
    <p:sldId id="288" r:id="rId12"/>
    <p:sldId id="327" r:id="rId13"/>
    <p:sldId id="291" r:id="rId14"/>
    <p:sldId id="265" r:id="rId15"/>
    <p:sldId id="302" r:id="rId16"/>
    <p:sldId id="298" r:id="rId17"/>
    <p:sldId id="299" r:id="rId18"/>
    <p:sldId id="300" r:id="rId19"/>
    <p:sldId id="301" r:id="rId20"/>
    <p:sldId id="297" r:id="rId21"/>
    <p:sldId id="270" r:id="rId22"/>
    <p:sldId id="267" r:id="rId23"/>
    <p:sldId id="292" r:id="rId24"/>
    <p:sldId id="271" r:id="rId25"/>
    <p:sldId id="325" r:id="rId26"/>
    <p:sldId id="279" r:id="rId27"/>
    <p:sldId id="315" r:id="rId28"/>
    <p:sldId id="331" r:id="rId29"/>
    <p:sldId id="273" r:id="rId30"/>
    <p:sldId id="321" r:id="rId31"/>
    <p:sldId id="328" r:id="rId32"/>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5" d="100"/>
          <a:sy n="65" d="100"/>
        </p:scale>
        <p:origin x="-1230" y="-102"/>
      </p:cViewPr>
      <p:guideLst>
        <p:guide orient="horz" pos="2160"/>
        <p:guide pos="2880"/>
      </p:guideLst>
    </p:cSldViewPr>
  </p:slideViewPr>
  <p:notesTextViewPr>
    <p:cViewPr>
      <p:scale>
        <a:sx n="100" d="100"/>
        <a:sy n="100" d="100"/>
      </p:scale>
      <p:origin x="0" y="0"/>
    </p:cViewPr>
  </p:notesTextViewPr>
  <p:sorterViewPr>
    <p:cViewPr>
      <p:scale>
        <a:sx n="30" d="100"/>
        <a:sy n="30" d="100"/>
      </p:scale>
      <p:origin x="0" y="0"/>
    </p:cViewPr>
  </p:sorterViewPr>
  <p:notesViewPr>
    <p:cSldViewPr snapToGrid="0">
      <p:cViewPr>
        <p:scale>
          <a:sx n="80" d="100"/>
          <a:sy n="80" d="100"/>
        </p:scale>
        <p:origin x="-1914" y="300"/>
      </p:cViewPr>
      <p:guideLst>
        <p:guide orient="horz" pos="2957"/>
        <p:guide pos="2237"/>
      </p:guideLst>
    </p:cSldViewPr>
  </p:notesViewPr>
  <p:gridSpacing cx="45005" cy="45005"/>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4D490A67-A235-4B49-8D82-EDB2B7DFD02C}" type="datetimeFigureOut">
              <a:rPr lang="en-US" smtClean="0"/>
              <a:t>6/18/2020</a:t>
            </a:fld>
            <a:endParaRPr lang="en-US"/>
          </a:p>
        </p:txBody>
      </p:sp>
      <p:sp>
        <p:nvSpPr>
          <p:cNvPr id="4" name="Slide Image Placeholder 3"/>
          <p:cNvSpPr>
            <a:spLocks noGrp="1" noRot="1" noChangeAspect="1"/>
          </p:cNvSpPr>
          <p:nvPr>
            <p:ph type="sldImg" idx="2"/>
          </p:nvPr>
        </p:nvSpPr>
        <p:spPr>
          <a:xfrm>
            <a:off x="1204913" y="704850"/>
            <a:ext cx="4692650" cy="3519488"/>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115B9525-45DC-44A3-8B7C-631EEA5C4FA9}" type="slidenum">
              <a:rPr lang="en-US" smtClean="0"/>
              <a:t>‹#›</a:t>
            </a:fld>
            <a:endParaRPr lang="en-US"/>
          </a:p>
        </p:txBody>
      </p:sp>
    </p:spTree>
    <p:extLst>
      <p:ext uri="{BB962C8B-B14F-4D97-AF65-F5344CB8AC3E}">
        <p14:creationId xmlns:p14="http://schemas.microsoft.com/office/powerpoint/2010/main" val="4212402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Good afternoon, ladies and gentlemen.  By name is Garvin Boyle.  This afternoon I want to talk about two proposed principles  for a science of economics – biosymmetry and hierarchic symmetry.</a:t>
            </a:r>
          </a:p>
          <a:p>
            <a:r>
              <a:rPr lang="en-US" b="1" smtClean="0">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a:t>
            </a:fld>
            <a:endParaRPr lang="en-US"/>
          </a:p>
        </p:txBody>
      </p:sp>
    </p:spTree>
    <p:extLst>
      <p:ext uri="{BB962C8B-B14F-4D97-AF65-F5344CB8AC3E}">
        <p14:creationId xmlns:p14="http://schemas.microsoft.com/office/powerpoint/2010/main" val="6984925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My presentation will proceed in three segments.  In the first segment, I will explain the need for scientific principles of an “economic science”, and how such principles might be organized.</a:t>
            </a:r>
          </a:p>
          <a:p>
            <a:r>
              <a:rPr lang="en-US" b="1">
                <a:solidFill>
                  <a:srgbClr val="FF0000"/>
                </a:solidFill>
              </a:rPr>
              <a:t>{Click}</a:t>
            </a:r>
          </a:p>
          <a:p>
            <a:r>
              <a:rPr lang="en-US" smtClean="0"/>
              <a:t>In the second segment I will introduce the principle of economic biosymmetry.</a:t>
            </a:r>
          </a:p>
          <a:p>
            <a:r>
              <a:rPr lang="en-US" b="1">
                <a:solidFill>
                  <a:srgbClr val="FF0000"/>
                </a:solidFill>
              </a:rPr>
              <a:t>{Click}</a:t>
            </a:r>
          </a:p>
          <a:p>
            <a:r>
              <a:rPr lang="en-US" smtClean="0"/>
              <a:t>And in the final segment I will introduce the principle of hierarchic symmetry.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a:t>
            </a:fld>
            <a:endParaRPr lang="en-US"/>
          </a:p>
        </p:txBody>
      </p:sp>
    </p:spTree>
    <p:extLst>
      <p:ext uri="{BB962C8B-B14F-4D97-AF65-F5344CB8AC3E}">
        <p14:creationId xmlns:p14="http://schemas.microsoft.com/office/powerpoint/2010/main" val="3345575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presentation is inspired by a paper written by Professor Xi Ji of Peking University in China, in which she proposed a methodology for developing science-based principles of a science of economics.  Her paper was just published this month in the Research and Action Agenda for Ecological Economics.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3</a:t>
            </a:fld>
            <a:endParaRPr lang="en-US"/>
          </a:p>
        </p:txBody>
      </p:sp>
    </p:spTree>
    <p:extLst>
      <p:ext uri="{BB962C8B-B14F-4D97-AF65-F5344CB8AC3E}">
        <p14:creationId xmlns:p14="http://schemas.microsoft.com/office/powerpoint/2010/main" val="40921528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4913" y="681038"/>
            <a:ext cx="4692650" cy="3519487"/>
          </a:xfrm>
        </p:spPr>
      </p:sp>
      <p:sp>
        <p:nvSpPr>
          <p:cNvPr id="3" name="Notes Placeholder 2"/>
          <p:cNvSpPr>
            <a:spLocks noGrp="1"/>
          </p:cNvSpPr>
          <p:nvPr>
            <p:ph type="body" idx="1"/>
          </p:nvPr>
        </p:nvSpPr>
        <p:spPr/>
        <p:txBody>
          <a:bodyPr/>
          <a:lstStyle/>
          <a:p>
            <a:r>
              <a:rPr lang="en-US" smtClean="0"/>
              <a:t>Economic systems are complex adaptive evolving systems.  Our experience of economic activity is both subjective and teleological, or purpose-driven, in nature.  </a:t>
            </a:r>
          </a:p>
          <a:p>
            <a:endParaRPr lang="en-US"/>
          </a:p>
          <a:p>
            <a:r>
              <a:rPr lang="en-US" smtClean="0"/>
              <a:t>So all modern economic theory is, perforce, biased by our subjective and teleological worldview.  But, science must strive to be objective.</a:t>
            </a:r>
          </a:p>
          <a:p>
            <a:endParaRPr lang="en-US"/>
          </a:p>
          <a:p>
            <a:r>
              <a:rPr lang="en-US" smtClean="0"/>
              <a:t>There is a desperate need for economic theory to be re-developed as an “economic science” based on scientific principles and practices.</a:t>
            </a:r>
          </a:p>
          <a:p>
            <a:r>
              <a:rPr lang="en-US" b="1">
                <a:solidFill>
                  <a:srgbClr val="FF0000"/>
                </a:solidFill>
              </a:rPr>
              <a:t>{Click}</a:t>
            </a:r>
          </a:p>
          <a:p>
            <a:endParaRPr lang="en-US"/>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4</a:t>
            </a:fld>
            <a:endParaRPr lang="en-US"/>
          </a:p>
        </p:txBody>
      </p:sp>
    </p:spTree>
    <p:extLst>
      <p:ext uri="{BB962C8B-B14F-4D97-AF65-F5344CB8AC3E}">
        <p14:creationId xmlns:p14="http://schemas.microsoft.com/office/powerpoint/2010/main" val="41930545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Professor Xi Ji proposes that we recognize three kinds of principles in a science of economics.  The first kind are the philosophical principles.  These are the fundamental philosophical assumptions that underly all scientific activity.  The best explanation of these principles that I have seen is in the book “The Fire in the Equations” by Kitty Ferguson.  An example of a philosophical principle would be “the laws of physics are invariant under translation in time”.  Such principles are not falsifiable.  They must be assumed to be true.  However, the truth of them is debateable.</a:t>
            </a:r>
          </a:p>
          <a:p>
            <a:r>
              <a:rPr lang="en-US" b="1">
                <a:solidFill>
                  <a:srgbClr val="FF0000"/>
                </a:solidFill>
              </a:rPr>
              <a:t>{Click}</a:t>
            </a:r>
          </a:p>
          <a:p>
            <a:r>
              <a:rPr lang="en-US" smtClean="0"/>
              <a:t>  </a:t>
            </a:r>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5</a:t>
            </a:fld>
            <a:endParaRPr lang="en-US"/>
          </a:p>
        </p:txBody>
      </p:sp>
    </p:spTree>
    <p:extLst>
      <p:ext uri="{BB962C8B-B14F-4D97-AF65-F5344CB8AC3E}">
        <p14:creationId xmlns:p14="http://schemas.microsoft.com/office/powerpoint/2010/main" val="10292481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At the far right of the diagram we find the “political principles”.  Many of you would not consider such principles as scientific at all.  These are the social, moral or political constraints that we, as a society, decide to place on our economic activity.  What gives them a scientific character is the fact that, contrary to many modern political goals, we demand that they must be consistent with the philosophical and observational principles of science.</a:t>
            </a:r>
          </a:p>
          <a:p>
            <a:r>
              <a:rPr lang="en-US" b="1">
                <a:solidFill>
                  <a:srgbClr val="FF0000"/>
                </a:solidFill>
              </a:rPr>
              <a:t>{Click}</a:t>
            </a:r>
          </a:p>
          <a:p>
            <a:r>
              <a:rPr lang="en-US" smtClean="0"/>
              <a:t>Examples can be found in this book, by Daly and Farley, in which they recommend three goals of economic theory: sustainable scale; just distribution ; and efficient allocation.  In addition, Stanley has recently argued for the addition of Resilience to the list of political principles.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6</a:t>
            </a:fld>
            <a:endParaRPr lang="en-US"/>
          </a:p>
        </p:txBody>
      </p:sp>
    </p:spTree>
    <p:extLst>
      <p:ext uri="{BB962C8B-B14F-4D97-AF65-F5344CB8AC3E}">
        <p14:creationId xmlns:p14="http://schemas.microsoft.com/office/powerpoint/2010/main" val="688070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That brings us to the observational principles.  For those of you who are steeped in science, these are the empirically-based laws that you are familiar with – the laws of science discovered using some sort of scientific method.  Any economic science must be consistent with the laws of the hard sciences: physics, chemistry and biology.  They must also be consistent with the accepted bodies of knowledge of biology, ecology and sociology.  And they must be consistent with a framework of universal dynamics, an idea that I will discuss further in a few minutes.</a:t>
            </a:r>
          </a:p>
          <a:p>
            <a:r>
              <a:rPr lang="en-US" b="1">
                <a:solidFill>
                  <a:srgbClr val="FF0000"/>
                </a:solidFill>
              </a:rPr>
              <a:t>{Click}</a:t>
            </a:r>
          </a:p>
          <a:p>
            <a:r>
              <a:rPr lang="en-US" smtClean="0"/>
              <a:t>But, how do we extend laws discovered in these disciplines of science into economics?  We do it using symmetries.  I am proposing two means to extend these laws into a science of economics: biosymmetry and hierarchic symmetry.  This is an extension, not by analogy, but by equality.  This is the difference between saying that A is like B, and A is an integral part of B.  So, what happens in B probably also happens in A.</a:t>
            </a:r>
          </a:p>
          <a:p>
            <a:r>
              <a:rPr lang="en-US" b="1">
                <a:solidFill>
                  <a:srgbClr val="FF0000"/>
                </a:solidFill>
              </a:rPr>
              <a:t>{Click}</a:t>
            </a:r>
          </a:p>
          <a:p>
            <a:r>
              <a:rPr lang="en-US" smtClean="0"/>
              <a:t> </a:t>
            </a:r>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7</a:t>
            </a:fld>
            <a:endParaRPr lang="en-US"/>
          </a:p>
        </p:txBody>
      </p:sp>
    </p:spTree>
    <p:extLst>
      <p:ext uri="{BB962C8B-B14F-4D97-AF65-F5344CB8AC3E}">
        <p14:creationId xmlns:p14="http://schemas.microsoft.com/office/powerpoint/2010/main" val="2250657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In the practice of science, we seek out symmetries in nature.  A symmetry exists when there are aspects of a natural dynamic system that remain invariant while most or all other aspects are varying.  </a:t>
            </a:r>
          </a:p>
          <a:p>
            <a:r>
              <a:rPr lang="en-US" b="1">
                <a:solidFill>
                  <a:srgbClr val="FF0000"/>
                </a:solidFill>
              </a:rPr>
              <a:t>{Click}</a:t>
            </a:r>
          </a:p>
          <a:p>
            <a:r>
              <a:rPr lang="en-US" smtClean="0"/>
              <a:t>Symmetries in nature are often associated with conservation laws.  For example, Newton said force equals mass times acceleration in 1687.  That law of motion is still true in 2020.  It can be translated in time and still be true.  Under Noether’s theorem, this assumption leads diretly to the law of the conservation of energy.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8</a:t>
            </a:fld>
            <a:endParaRPr lang="en-US"/>
          </a:p>
        </p:txBody>
      </p:sp>
    </p:spTree>
    <p:extLst>
      <p:ext uri="{BB962C8B-B14F-4D97-AF65-F5344CB8AC3E}">
        <p14:creationId xmlns:p14="http://schemas.microsoft.com/office/powerpoint/2010/main" val="12485736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In contrast to that, in the practice of engineering and economics, agreed-upon standards of manufacture and/or construction create economic symmetries.   Those aspects that remain unchanged are called the gauge of the symmetry.</a:t>
            </a:r>
          </a:p>
          <a:p>
            <a:r>
              <a:rPr lang="en-US" b="1">
                <a:solidFill>
                  <a:srgbClr val="FF0000"/>
                </a:solidFill>
              </a:rPr>
              <a:t>{Click}</a:t>
            </a:r>
          </a:p>
          <a:p>
            <a:r>
              <a:rPr lang="en-US" smtClean="0"/>
              <a:t>For example, the gauge of a railroad system is the distance between the rails.  If that distance is allowed to vary, then trains fall off of the tracks.  The gauge of a copper wire is the diameter of the wire.  If that distance is allowed to vary, then houses catch on fire and burn.</a:t>
            </a:r>
          </a:p>
          <a:p>
            <a:r>
              <a:rPr lang="en-US" b="1">
                <a:solidFill>
                  <a:srgbClr val="FF0000"/>
                </a:solidFill>
              </a:rPr>
              <a:t>{Click}</a:t>
            </a:r>
          </a:p>
          <a:p>
            <a:r>
              <a:rPr lang="en-US" smtClean="0"/>
              <a:t>In economic practice, we use symmetries to make the economy function much more efficiently.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9</a:t>
            </a:fld>
            <a:endParaRPr lang="en-US"/>
          </a:p>
        </p:txBody>
      </p:sp>
    </p:spTree>
    <p:extLst>
      <p:ext uri="{BB962C8B-B14F-4D97-AF65-F5344CB8AC3E}">
        <p14:creationId xmlns:p14="http://schemas.microsoft.com/office/powerpoint/2010/main" val="3669437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many branches of scientific study can be organized into a nested hierarchy of increasing specificity and decreasing generality.  The laws of physics are the most general and apply absolutely to all other systems within the the physical systems.</a:t>
            </a:r>
          </a:p>
          <a:p>
            <a:endParaRPr lang="en-US"/>
          </a:p>
          <a:p>
            <a:r>
              <a:rPr lang="en-US" smtClean="0"/>
              <a:t>The specific systems are nested within, are part of, and are constrained by the more general systems.</a:t>
            </a:r>
          </a:p>
          <a:p>
            <a:r>
              <a:rPr lang="en-US" b="1">
                <a:solidFill>
                  <a:srgbClr val="FF0000"/>
                </a:solidFill>
              </a:rPr>
              <a:t>{Click}</a:t>
            </a:r>
          </a:p>
          <a:p>
            <a:endParaRPr lang="en-US"/>
          </a:p>
          <a:p>
            <a:r>
              <a:rPr lang="en-US" smtClean="0"/>
              <a:t>Furthermore, with a little thought, we realise that the higher up we go in this hierarchy, the more complex and intractable the dynamics become.</a:t>
            </a:r>
          </a:p>
          <a:p>
            <a:endParaRPr lang="en-US" smtClean="0"/>
          </a:p>
        </p:txBody>
      </p:sp>
      <p:sp>
        <p:nvSpPr>
          <p:cNvPr id="4" name="Slide Number Placeholder 3"/>
          <p:cNvSpPr>
            <a:spLocks noGrp="1"/>
          </p:cNvSpPr>
          <p:nvPr>
            <p:ph type="sldNum" sz="quarter" idx="10"/>
          </p:nvPr>
        </p:nvSpPr>
        <p:spPr/>
        <p:txBody>
          <a:bodyPr/>
          <a:lstStyle/>
          <a:p>
            <a:fld id="{115B9525-45DC-44A3-8B7C-631EEA5C4FA9}" type="slidenum">
              <a:rPr lang="en-US" smtClean="0"/>
              <a:t>10</a:t>
            </a:fld>
            <a:endParaRPr lang="en-US"/>
          </a:p>
        </p:txBody>
      </p:sp>
    </p:spTree>
    <p:extLst>
      <p:ext uri="{BB962C8B-B14F-4D97-AF65-F5344CB8AC3E}">
        <p14:creationId xmlns:p14="http://schemas.microsoft.com/office/powerpoint/2010/main" val="21357275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Furthermore</a:t>
            </a:r>
            <a:r>
              <a:rPr lang="en-US"/>
              <a:t>, with a little thought, we realise that the higher up we go in this hierarchy, the more complex and intractable the dynamics become</a:t>
            </a:r>
            <a:r>
              <a:rPr lang="en-US" smtClean="0"/>
              <a:t>.  So the branches of scientific study then form a nested hierarchy of increasing complexity.</a:t>
            </a:r>
          </a:p>
          <a:p>
            <a:r>
              <a:rPr lang="en-US" b="1">
                <a:solidFill>
                  <a:srgbClr val="FF0000"/>
                </a:solidFill>
              </a:rPr>
              <a:t>{Click}</a:t>
            </a:r>
          </a:p>
          <a:p>
            <a:r>
              <a:rPr lang="en-US" smtClean="0"/>
              <a:t>Semantics, logic and mathematics form a meta-system from which all of the “laws” of science spring.</a:t>
            </a:r>
          </a:p>
          <a:p>
            <a:endParaRPr lang="en-US"/>
          </a:p>
          <a:p>
            <a:r>
              <a:rPr lang="en-US" smtClean="0"/>
              <a:t>I arbitrarily choose to place this meta-system at the bottom, in accordance with the arguments of Cohen and Stewart, as expressed in their book of 1994 “The Collapse of Chaos”.</a:t>
            </a:r>
          </a:p>
          <a:p>
            <a:r>
              <a:rPr lang="en-US" b="1">
                <a:solidFill>
                  <a:srgbClr val="FF0000"/>
                </a:solidFill>
              </a:rPr>
              <a:t>{Click}</a:t>
            </a:r>
          </a:p>
          <a:p>
            <a:endParaRPr lang="en-US"/>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11</a:t>
            </a:fld>
            <a:endParaRPr lang="en-US"/>
          </a:p>
        </p:txBody>
      </p:sp>
    </p:spTree>
    <p:extLst>
      <p:ext uri="{BB962C8B-B14F-4D97-AF65-F5344CB8AC3E}">
        <p14:creationId xmlns:p14="http://schemas.microsoft.com/office/powerpoint/2010/main" val="1227949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Let’s now look at the principle of biosymmetry.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12</a:t>
            </a:fld>
            <a:endParaRPr lang="en-US"/>
          </a:p>
        </p:txBody>
      </p:sp>
    </p:spTree>
    <p:extLst>
      <p:ext uri="{BB962C8B-B14F-4D97-AF65-F5344CB8AC3E}">
        <p14:creationId xmlns:p14="http://schemas.microsoft.com/office/powerpoint/2010/main" val="2395044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Most sciences strive to be objective (that is, unbiased) and an economic science must do the same.  In contrast to that, mainstream economic theory is extremely anthropocentric, extremely subjective, and very much focused on money.  </a:t>
            </a:r>
          </a:p>
          <a:p>
            <a:r>
              <a:rPr lang="en-US" b="1">
                <a:solidFill>
                  <a:srgbClr val="FF0000"/>
                </a:solidFill>
              </a:rPr>
              <a:t>{Click}</a:t>
            </a:r>
          </a:p>
          <a:p>
            <a:r>
              <a:rPr lang="en-US" smtClean="0"/>
              <a:t>Unfortunately, this means that ecological “economic externalities” are usually dismissed from most economic analyses as irrelevant.  Such external costs are all paid for by third parties.  That is, paid for by elements of the biosphere that are external to the anlaysis.</a:t>
            </a:r>
          </a:p>
          <a:p>
            <a:r>
              <a:rPr lang="en-US" b="1">
                <a:solidFill>
                  <a:srgbClr val="FF0000"/>
                </a:solidFill>
              </a:rPr>
              <a:t>{Click}</a:t>
            </a:r>
          </a:p>
          <a:p>
            <a:r>
              <a:rPr lang="en-US" smtClean="0"/>
              <a:t>This has become an existential issue.  Modern economic thoery has become a distal cause of most of our global ecological crises that now threaten the future existence of our species.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13</a:t>
            </a:fld>
            <a:endParaRPr lang="en-US"/>
          </a:p>
        </p:txBody>
      </p:sp>
    </p:spTree>
    <p:extLst>
      <p:ext uri="{BB962C8B-B14F-4D97-AF65-F5344CB8AC3E}">
        <p14:creationId xmlns:p14="http://schemas.microsoft.com/office/powerpoint/2010/main" val="1869528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need a paradigm shift similar to the Copernican revolution of the 16</a:t>
            </a:r>
            <a:r>
              <a:rPr lang="en-US" baseline="30000" smtClean="0"/>
              <a:t>th</a:t>
            </a:r>
            <a:r>
              <a:rPr lang="en-US" smtClean="0"/>
              <a:t> and 17</a:t>
            </a:r>
            <a:r>
              <a:rPr lang="en-US" baseline="30000" smtClean="0"/>
              <a:t>th</a:t>
            </a:r>
            <a:r>
              <a:rPr lang="en-US" smtClean="0"/>
              <a:t> centuries.  Copernicus introduced a change in worldview that shifted us from a geocentric cosmos to a heliocentric cosmos, with all of the philosophical and religious implications that entailed.</a:t>
            </a:r>
          </a:p>
          <a:p>
            <a:r>
              <a:rPr lang="en-US" b="1">
                <a:solidFill>
                  <a:srgbClr val="FF0000"/>
                </a:solidFill>
              </a:rPr>
              <a:t>{Click}</a:t>
            </a:r>
          </a:p>
          <a:p>
            <a:r>
              <a:rPr lang="en-US" smtClean="0"/>
              <a:t>We need a shift in worldview from anthropocentric desires to biosymmetric needs.</a:t>
            </a:r>
          </a:p>
          <a:p>
            <a:endParaRPr lang="en-US"/>
          </a:p>
          <a:p>
            <a:r>
              <a:rPr lang="en-US" smtClean="0"/>
              <a:t>But, how do we start that paradigm shift?</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14</a:t>
            </a:fld>
            <a:endParaRPr lang="en-US"/>
          </a:p>
        </p:txBody>
      </p:sp>
    </p:spTree>
    <p:extLst>
      <p:ext uri="{BB962C8B-B14F-4D97-AF65-F5344CB8AC3E}">
        <p14:creationId xmlns:p14="http://schemas.microsoft.com/office/powerpoint/2010/main" val="16705407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start with a return to Classical economic theory.  We define an economy as a livlihood system, a system in which people work for the livlihood of themselves and their families.  An economy is not just a financial system.  It is a system that delivers to us the necessities of life such as food, clothes, shelter and family.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15</a:t>
            </a:fld>
            <a:endParaRPr lang="en-US"/>
          </a:p>
        </p:txBody>
      </p:sp>
    </p:spTree>
    <p:extLst>
      <p:ext uri="{BB962C8B-B14F-4D97-AF65-F5344CB8AC3E}">
        <p14:creationId xmlns:p14="http://schemas.microsoft.com/office/powerpoint/2010/main" val="34558153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Then we borrow a word from Earth Sciences – Anthroposphere – the scope of influence of human activity.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16</a:t>
            </a:fld>
            <a:endParaRPr lang="en-US"/>
          </a:p>
        </p:txBody>
      </p:sp>
    </p:spTree>
    <p:extLst>
      <p:ext uri="{BB962C8B-B14F-4D97-AF65-F5344CB8AC3E}">
        <p14:creationId xmlns:p14="http://schemas.microsoft.com/office/powerpoint/2010/main" val="682121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disect the word, a bit, to undertand all that it entails.  There are three parts.   The biotic part is the flesh and blood of our species.  The technosphere is all that we have built.  The noösphere is all that we know, and includes our instinctive behavioural controls.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17</a:t>
            </a:fld>
            <a:endParaRPr lang="en-US"/>
          </a:p>
        </p:txBody>
      </p:sp>
    </p:spTree>
    <p:extLst>
      <p:ext uri="{BB962C8B-B14F-4D97-AF65-F5344CB8AC3E}">
        <p14:creationId xmlns:p14="http://schemas.microsoft.com/office/powerpoint/2010/main" val="6747652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Now if the antthroposphere is associated with the human phenotype, then we might coin a more general word “phenosphere” that goes with other phenotypes.  The phenosphere has three parts: biotic part, technosphere and noösphere.  Every species has its own phenosphere.</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18</a:t>
            </a:fld>
            <a:endParaRPr lang="en-US"/>
          </a:p>
        </p:txBody>
      </p:sp>
    </p:spTree>
    <p:extLst>
      <p:ext uri="{BB962C8B-B14F-4D97-AF65-F5344CB8AC3E}">
        <p14:creationId xmlns:p14="http://schemas.microsoft.com/office/powerpoint/2010/main" val="2530498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We are now ready to apply the principle of biosymmetry.  Each species has an economy, associated with its phenosphere.  Then the laws of an economic science must be consistent from the perspective of all phenotypes.</a:t>
            </a:r>
          </a:p>
          <a:p>
            <a:endParaRPr lang="en-US"/>
          </a:p>
          <a:p>
            <a:r>
              <a:rPr lang="en-US" smtClean="0"/>
              <a:t>Now, I would imagine that, if there are any economics listenting to this presentation right now, you are saying to yourself “That’s pretty silly!”  I disagree.</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19</a:t>
            </a:fld>
            <a:endParaRPr lang="en-US"/>
          </a:p>
        </p:txBody>
      </p:sp>
    </p:spTree>
    <p:extLst>
      <p:ext uri="{BB962C8B-B14F-4D97-AF65-F5344CB8AC3E}">
        <p14:creationId xmlns:p14="http://schemas.microsoft.com/office/powerpoint/2010/main" val="31092146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Where does such a principle of biosymmetry first appear in the hierarchy of scientific disciplines.  Here, in ecological systems, where the concept of species, and the conservation of some sense of collective purposeful activity first starts to emerge.</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20</a:t>
            </a:fld>
            <a:endParaRPr lang="en-US"/>
          </a:p>
        </p:txBody>
      </p:sp>
    </p:spTree>
    <p:extLst>
      <p:ext uri="{BB962C8B-B14F-4D97-AF65-F5344CB8AC3E}">
        <p14:creationId xmlns:p14="http://schemas.microsoft.com/office/powerpoint/2010/main" val="1766398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principle gives us a different prespective on our role in this world.</a:t>
            </a:r>
          </a:p>
          <a:p>
            <a:endParaRPr lang="en-US"/>
          </a:p>
          <a:p>
            <a:r>
              <a:rPr lang="en-US" smtClean="0"/>
              <a:t>Under anthropocentrism, this temporal cohort of the human species has a proprietary interest in the entirely of the Earth.</a:t>
            </a:r>
          </a:p>
          <a:p>
            <a:endParaRPr lang="en-US"/>
          </a:p>
          <a:p>
            <a:r>
              <a:rPr lang="en-US" smtClean="0"/>
              <a:t>In contrast, under biosymmetry, as in some sense the senior species on the planet, we must assume trustee responsiblitiies for the entirely of the Earth on behalf of all species – and for both present and future generations.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21</a:t>
            </a:fld>
            <a:endParaRPr lang="en-US"/>
          </a:p>
        </p:txBody>
      </p:sp>
    </p:spTree>
    <p:extLst>
      <p:ext uri="{BB962C8B-B14F-4D97-AF65-F5344CB8AC3E}">
        <p14:creationId xmlns:p14="http://schemas.microsoft.com/office/powerpoint/2010/main" val="11052599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Those of you who have some experience in project management will understand theexpressions on this slide: scope of control, scope of interest, and scope of influence.  The purple box at the top – the scope of control is the mandate of modern economic theory.  Economic activties, inputs, outputs, policies and institutions.  The scope of interest is the set of things they can turn to a profit.  The scope of influence is broader than that, and includes most of the things that pay the price on externalities.</a:t>
            </a:r>
          </a:p>
          <a:p>
            <a:r>
              <a:rPr lang="en-US" b="1">
                <a:solidFill>
                  <a:srgbClr val="FF0000"/>
                </a:solidFill>
              </a:rPr>
              <a:t>{Click}</a:t>
            </a:r>
          </a:p>
          <a:p>
            <a:r>
              <a:rPr lang="en-US" smtClean="0"/>
              <a:t>But, when we consider this through the lens of biosymmetry, the boxes change roles.  The mandate of economic science is the green box.  The existential threats to humanity and to the other species on this Earth.  The purple box is merely the side-effects of policies implemented as we exercise our mandate.</a:t>
            </a:r>
          </a:p>
          <a:p>
            <a:r>
              <a:rPr lang="en-US" b="1">
                <a:solidFill>
                  <a:srgbClr val="FF0000"/>
                </a:solidFill>
              </a:rPr>
              <a:t>{Click}</a:t>
            </a:r>
          </a:p>
          <a:p>
            <a:r>
              <a:rPr lang="en-US" smtClean="0"/>
              <a:t>  </a:t>
            </a:r>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22</a:t>
            </a:fld>
            <a:endParaRPr lang="en-US"/>
          </a:p>
        </p:txBody>
      </p:sp>
    </p:spTree>
    <p:extLst>
      <p:ext uri="{BB962C8B-B14F-4D97-AF65-F5344CB8AC3E}">
        <p14:creationId xmlns:p14="http://schemas.microsoft.com/office/powerpoint/2010/main" val="38488690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What insight can we derive from this?  Transfers of wealth often involve extracting, reaping, catching or otherwise harvesting wealth from another economy and appropriating it.</a:t>
            </a:r>
          </a:p>
          <a:p>
            <a:r>
              <a:rPr lang="en-US" b="1">
                <a:solidFill>
                  <a:srgbClr val="FF0000"/>
                </a:solidFill>
              </a:rPr>
              <a:t>{Click}</a:t>
            </a:r>
          </a:p>
          <a:p>
            <a:r>
              <a:rPr lang="en-US" smtClean="0"/>
              <a:t>Externalities of any one economy are paid for by the organisms in other economies. When </a:t>
            </a:r>
            <a:r>
              <a:rPr lang="en-US"/>
              <a:t>someone wins, someone else loses. </a:t>
            </a:r>
            <a:r>
              <a:rPr lang="en-US" smtClean="0"/>
              <a:t> But, there </a:t>
            </a:r>
            <a:r>
              <a:rPr lang="en-US"/>
              <a:t>is just one planet. </a:t>
            </a:r>
            <a:r>
              <a:rPr lang="en-US" smtClean="0"/>
              <a:t> Ultimately, we all pay the price.   In a sustainable world, it’s a zero-sum game at best.  Otherwise, if we are not careful, we can lose it all.</a:t>
            </a:r>
          </a:p>
          <a:p>
            <a:r>
              <a:rPr lang="en-US" b="1">
                <a:solidFill>
                  <a:srgbClr val="FF0000"/>
                </a:solidFill>
              </a:rPr>
              <a:t>{Click}</a:t>
            </a:r>
          </a:p>
          <a:p>
            <a:r>
              <a:rPr lang="en-US" smtClean="0"/>
              <a:t> </a:t>
            </a:r>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23</a:t>
            </a:fld>
            <a:endParaRPr lang="en-US"/>
          </a:p>
        </p:txBody>
      </p:sp>
    </p:spTree>
    <p:extLst>
      <p:ext uri="{BB962C8B-B14F-4D97-AF65-F5344CB8AC3E}">
        <p14:creationId xmlns:p14="http://schemas.microsoft.com/office/powerpoint/2010/main" val="4088242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What do we gain?  it gives us a different perpective on our own economic activity.  Externalities become wealth transfers.  Ecosystem services become economic surpluses and deficits.  Economic rents earned from abiotic resources become interspecies, international and intergenerational debts.  A marginal financial focus become a holistic biophysical focus.</a:t>
            </a:r>
          </a:p>
          <a:p>
            <a:r>
              <a:rPr lang="en-US" b="1">
                <a:solidFill>
                  <a:srgbClr val="FF0000"/>
                </a:solidFill>
              </a:rPr>
              <a:t>{Click}</a:t>
            </a:r>
          </a:p>
        </p:txBody>
      </p:sp>
      <p:sp>
        <p:nvSpPr>
          <p:cNvPr id="4" name="Slide Number Placeholder 3"/>
          <p:cNvSpPr>
            <a:spLocks noGrp="1"/>
          </p:cNvSpPr>
          <p:nvPr>
            <p:ph type="sldNum" sz="quarter" idx="10"/>
          </p:nvPr>
        </p:nvSpPr>
        <p:spPr/>
        <p:txBody>
          <a:bodyPr/>
          <a:lstStyle/>
          <a:p>
            <a:fld id="{115B9525-45DC-44A3-8B7C-631EEA5C4FA9}" type="slidenum">
              <a:rPr lang="en-US" smtClean="0"/>
              <a:t>24</a:t>
            </a:fld>
            <a:endParaRPr lang="en-US"/>
          </a:p>
        </p:txBody>
      </p:sp>
    </p:spTree>
    <p:extLst>
      <p:ext uri="{BB962C8B-B14F-4D97-AF65-F5344CB8AC3E}">
        <p14:creationId xmlns:p14="http://schemas.microsoft.com/office/powerpoint/2010/main" val="252653971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Let’s now look quickly at the principle of hierarchic symmetry.</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25</a:t>
            </a:fld>
            <a:endParaRPr lang="en-US"/>
          </a:p>
        </p:txBody>
      </p:sp>
    </p:spTree>
    <p:extLst>
      <p:ext uri="{BB962C8B-B14F-4D97-AF65-F5344CB8AC3E}">
        <p14:creationId xmlns:p14="http://schemas.microsoft.com/office/powerpoint/2010/main" val="220870096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Many laws or principles established at lower levels constrain the dynamics of all higher levels, encluding economics.  In recent years, these multi-level dynamic laws have been called “universal dynamics”.  I have been watching discussions of such things for a few years now, and trying to place them into a common frame of reference.</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26</a:t>
            </a:fld>
            <a:endParaRPr lang="en-US"/>
          </a:p>
        </p:txBody>
      </p:sp>
    </p:spTree>
    <p:extLst>
      <p:ext uri="{BB962C8B-B14F-4D97-AF65-F5344CB8AC3E}">
        <p14:creationId xmlns:p14="http://schemas.microsoft.com/office/powerpoint/2010/main" val="2276986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This is a work in progress.  Each time I have spoken about this, it has changed a little.  This is my newest version.  I will start at the bottom and work up.</a:t>
            </a:r>
          </a:p>
          <a:p>
            <a:r>
              <a:rPr lang="en-US" b="1">
                <a:solidFill>
                  <a:srgbClr val="FF0000"/>
                </a:solidFill>
              </a:rPr>
              <a:t>{Click}</a:t>
            </a:r>
          </a:p>
          <a:p>
            <a:endParaRPr lang="en-US" smtClean="0"/>
          </a:p>
          <a:p>
            <a:endParaRPr lang="en-US" dirty="0"/>
          </a:p>
        </p:txBody>
      </p:sp>
      <p:sp>
        <p:nvSpPr>
          <p:cNvPr id="4" name="Slide Number Placeholder 3"/>
          <p:cNvSpPr>
            <a:spLocks noGrp="1"/>
          </p:cNvSpPr>
          <p:nvPr>
            <p:ph type="sldNum" sz="quarter" idx="10"/>
          </p:nvPr>
        </p:nvSpPr>
        <p:spPr/>
        <p:txBody>
          <a:bodyPr/>
          <a:lstStyle/>
          <a:p>
            <a:fld id="{B51AEEC8-CAE2-4636-86C0-A4BDC4FC3B5A}" type="slidenum">
              <a:rPr lang="en-US" smtClean="0"/>
              <a:t>27</a:t>
            </a:fld>
            <a:endParaRPr lang="en-US" dirty="0"/>
          </a:p>
        </p:txBody>
      </p:sp>
    </p:spTree>
    <p:extLst>
      <p:ext uri="{BB962C8B-B14F-4D97-AF65-F5344CB8AC3E}">
        <p14:creationId xmlns:p14="http://schemas.microsoft.com/office/powerpoint/2010/main" val="7243281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The effects of recursion are … [ read from the slide ].</a:t>
            </a:r>
          </a:p>
          <a:p>
            <a:r>
              <a:rPr lang="en-US" b="1">
                <a:solidFill>
                  <a:srgbClr val="FF0000"/>
                </a:solidFill>
              </a:rPr>
              <a:t>{Click}</a:t>
            </a:r>
          </a:p>
          <a:p>
            <a:r>
              <a:rPr lang="en-US"/>
              <a:t>The effects of </a:t>
            </a:r>
            <a:r>
              <a:rPr lang="en-US" smtClean="0"/>
              <a:t>conservation </a:t>
            </a:r>
            <a:r>
              <a:rPr lang="en-US"/>
              <a:t>are </a:t>
            </a:r>
            <a:r>
              <a:rPr lang="en-US" smtClean="0"/>
              <a:t>… [ </a:t>
            </a:r>
            <a:r>
              <a:rPr lang="en-US"/>
              <a:t>read from the slide ].</a:t>
            </a:r>
          </a:p>
          <a:p>
            <a:r>
              <a:rPr lang="en-US" b="1">
                <a:solidFill>
                  <a:srgbClr val="FF0000"/>
                </a:solidFill>
              </a:rPr>
              <a:t>{Click}</a:t>
            </a:r>
          </a:p>
          <a:p>
            <a:r>
              <a:rPr lang="en-US"/>
              <a:t>Then evolutionary processes …  [ read from the slide </a:t>
            </a:r>
            <a:r>
              <a:rPr lang="en-US" smtClean="0"/>
              <a:t>].</a:t>
            </a:r>
            <a:endParaRPr lang="en-US"/>
          </a:p>
          <a:p>
            <a:r>
              <a:rPr lang="en-US" b="1" smtClean="0">
                <a:solidFill>
                  <a:srgbClr val="FF0000"/>
                </a:solidFill>
              </a:rPr>
              <a:t>{</a:t>
            </a:r>
            <a:r>
              <a:rPr lang="en-US" b="1">
                <a:solidFill>
                  <a:srgbClr val="FF0000"/>
                </a:solidFill>
              </a:rPr>
              <a:t>Click}</a:t>
            </a:r>
          </a:p>
          <a:p>
            <a:r>
              <a:rPr lang="en-US"/>
              <a:t>At the same time entropy production processes … </a:t>
            </a:r>
            <a:r>
              <a:rPr lang="en-US" smtClean="0"/>
              <a:t> </a:t>
            </a:r>
            <a:r>
              <a:rPr lang="en-US"/>
              <a:t>[ read from the slide </a:t>
            </a:r>
            <a:r>
              <a:rPr lang="en-US" smtClean="0"/>
              <a:t>].</a:t>
            </a:r>
            <a:endParaRPr lang="en-US"/>
          </a:p>
          <a:p>
            <a:r>
              <a:rPr lang="en-US" b="1" smtClean="0">
                <a:solidFill>
                  <a:srgbClr val="FF0000"/>
                </a:solidFill>
              </a:rPr>
              <a:t>{</a:t>
            </a:r>
            <a:r>
              <a:rPr lang="en-US" b="1">
                <a:solidFill>
                  <a:srgbClr val="FF0000"/>
                </a:solidFill>
              </a:rPr>
              <a:t>Click}</a:t>
            </a:r>
          </a:p>
          <a:p>
            <a:r>
              <a:rPr lang="en-US" smtClean="0"/>
              <a:t>While all of that is going on, there is a large variety of other universal dynamics that add context and variety to the ongoing endless re-invention of complex adaptive evolving systems.</a:t>
            </a:r>
          </a:p>
          <a:p>
            <a:r>
              <a:rPr lang="en-US" b="1" smtClean="0">
                <a:solidFill>
                  <a:srgbClr val="FF0000"/>
                </a:solidFill>
              </a:rPr>
              <a:t>{</a:t>
            </a:r>
            <a:r>
              <a:rPr lang="en-US" b="1">
                <a:solidFill>
                  <a:srgbClr val="FF0000"/>
                </a:solidFill>
              </a:rPr>
              <a:t>Click}</a:t>
            </a:r>
          </a:p>
          <a:p>
            <a:endParaRPr lang="en-US" smtClean="0"/>
          </a:p>
          <a:p>
            <a:endParaRPr lang="en-US" dirty="0"/>
          </a:p>
        </p:txBody>
      </p:sp>
      <p:sp>
        <p:nvSpPr>
          <p:cNvPr id="4" name="Slide Number Placeholder 3"/>
          <p:cNvSpPr>
            <a:spLocks noGrp="1"/>
          </p:cNvSpPr>
          <p:nvPr>
            <p:ph type="sldNum" sz="quarter" idx="10"/>
          </p:nvPr>
        </p:nvSpPr>
        <p:spPr/>
        <p:txBody>
          <a:bodyPr/>
          <a:lstStyle/>
          <a:p>
            <a:fld id="{B51AEEC8-CAE2-4636-86C0-A4BDC4FC3B5A}" type="slidenum">
              <a:rPr lang="en-US" smtClean="0"/>
              <a:t>28</a:t>
            </a:fld>
            <a:endParaRPr lang="en-US" dirty="0"/>
          </a:p>
        </p:txBody>
      </p:sp>
    </p:spTree>
    <p:extLst>
      <p:ext uri="{BB962C8B-B14F-4D97-AF65-F5344CB8AC3E}">
        <p14:creationId xmlns:p14="http://schemas.microsoft.com/office/powerpoint/2010/main" val="724328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How then do these universal dynamics fit into our hierarchy of scientific disciplines.  </a:t>
            </a:r>
          </a:p>
          <a:p>
            <a:r>
              <a:rPr lang="en-US" b="1">
                <a:solidFill>
                  <a:srgbClr val="FF0000"/>
                </a:solidFill>
              </a:rPr>
              <a:t>{Click}</a:t>
            </a:r>
          </a:p>
          <a:p>
            <a:r>
              <a:rPr lang="en-US" smtClean="0"/>
              <a:t>We now know that entropy is fundamentally a probabilistic phenomenon of a mathematical  that affects all kinds of systems. </a:t>
            </a:r>
          </a:p>
          <a:p>
            <a:r>
              <a:rPr lang="en-US" b="1">
                <a:solidFill>
                  <a:srgbClr val="FF0000"/>
                </a:solidFill>
              </a:rPr>
              <a:t>{Click}</a:t>
            </a:r>
          </a:p>
          <a:p>
            <a:r>
              <a:rPr lang="en-US" smtClean="0"/>
              <a:t>It was first discovered in physical systems as part of thermodynamics, and that physical concept clearly applies to all higher levels.</a:t>
            </a:r>
          </a:p>
          <a:p>
            <a:r>
              <a:rPr lang="en-US" b="1">
                <a:solidFill>
                  <a:srgbClr val="FF0000"/>
                </a:solidFill>
              </a:rPr>
              <a:t>{Click}</a:t>
            </a:r>
          </a:p>
          <a:p>
            <a:r>
              <a:rPr lang="en-US" smtClean="0"/>
              <a:t>On the other hand, a concept like carrying capacity does not have any meaning before we define ecosystems and the species within them.  So that grows out of ecosystems, and applies to all levels above that.</a:t>
            </a:r>
          </a:p>
          <a:p>
            <a:r>
              <a:rPr lang="en-US" b="1">
                <a:solidFill>
                  <a:srgbClr val="FF0000"/>
                </a:solidFill>
              </a:rPr>
              <a:t>{Click}</a:t>
            </a:r>
          </a:p>
          <a:p>
            <a:r>
              <a:rPr lang="en-US" smtClean="0"/>
              <a:t>And there is a host of other universal dynamics that seem to have a mathematical character that apply at many levels.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29</a:t>
            </a:fld>
            <a:endParaRPr lang="en-US"/>
          </a:p>
        </p:txBody>
      </p:sp>
    </p:spTree>
    <p:extLst>
      <p:ext uri="{BB962C8B-B14F-4D97-AF65-F5344CB8AC3E}">
        <p14:creationId xmlns:p14="http://schemas.microsoft.com/office/powerpoint/2010/main" val="3502626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Here is the implicit research question that this line of reasoning asks us.  If the same  dynamic is funtional in some general systems at lower levels,</a:t>
            </a:r>
          </a:p>
          <a:p>
            <a:endParaRPr lang="en-US"/>
          </a:p>
          <a:p>
            <a:r>
              <a:rPr lang="en-US" smtClean="0"/>
              <a:t>And, if these are nested systems,</a:t>
            </a:r>
          </a:p>
          <a:p>
            <a:endParaRPr lang="en-US"/>
          </a:p>
          <a:p>
            <a:r>
              <a:rPr lang="en-US" smtClean="0"/>
              <a:t>When can we assume that they also operate in the more spedific nested systems contained within them at higher levels?</a:t>
            </a:r>
          </a:p>
          <a:p>
            <a:r>
              <a:rPr lang="en-US" b="1">
                <a:solidFill>
                  <a:srgbClr val="FF0000"/>
                </a:solidFill>
              </a:rPr>
              <a:t>{Click}</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30</a:t>
            </a:fld>
            <a:endParaRPr lang="en-US"/>
          </a:p>
        </p:txBody>
      </p:sp>
    </p:spTree>
    <p:extLst>
      <p:ext uri="{BB962C8B-B14F-4D97-AF65-F5344CB8AC3E}">
        <p14:creationId xmlns:p14="http://schemas.microsoft.com/office/powerpoint/2010/main" val="2081881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That brings me to the end of my presentations.</a:t>
            </a:r>
          </a:p>
          <a:p>
            <a:endParaRPr lang="en-US"/>
          </a:p>
          <a:p>
            <a:r>
              <a:rPr lang="en-US" smtClean="0"/>
              <a:t>Are there any questions?</a:t>
            </a:r>
          </a:p>
          <a:p>
            <a:endParaRPr lang="en-US"/>
          </a:p>
        </p:txBody>
      </p:sp>
      <p:sp>
        <p:nvSpPr>
          <p:cNvPr id="4" name="Slide Number Placeholder 3"/>
          <p:cNvSpPr>
            <a:spLocks noGrp="1"/>
          </p:cNvSpPr>
          <p:nvPr>
            <p:ph type="sldNum" sz="quarter" idx="10"/>
          </p:nvPr>
        </p:nvSpPr>
        <p:spPr/>
        <p:txBody>
          <a:bodyPr/>
          <a:lstStyle/>
          <a:p>
            <a:fld id="{115B9525-45DC-44A3-8B7C-631EEA5C4FA9}" type="slidenum">
              <a:rPr lang="en-US" smtClean="0"/>
              <a:t>31</a:t>
            </a:fld>
            <a:endParaRPr lang="en-US"/>
          </a:p>
        </p:txBody>
      </p:sp>
    </p:spTree>
    <p:extLst>
      <p:ext uri="{BB962C8B-B14F-4D97-AF65-F5344CB8AC3E}">
        <p14:creationId xmlns:p14="http://schemas.microsoft.com/office/powerpoint/2010/main" val="2856111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6/18/2020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6/18/2020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6/18/2020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6/18/2020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1.png"/><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3.jpe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685800"/>
            <a:ext cx="8534400" cy="1470025"/>
          </a:xfrm>
        </p:spPr>
        <p:txBody>
          <a:bodyPr>
            <a:noAutofit/>
          </a:bodyPr>
          <a:lstStyle/>
          <a:p>
            <a:r>
              <a:rPr lang="en-US" sz="3600" b="1" dirty="0"/>
              <a:t>PROPOSED </a:t>
            </a:r>
            <a:r>
              <a:rPr lang="en-US" sz="3600" b="1" dirty="0" smtClean="0"/>
              <a:t>PRINCIPLES OF </a:t>
            </a:r>
            <a:r>
              <a:rPr lang="en-US" sz="3600" b="1" dirty="0"/>
              <a:t>ECONOMICS: </a:t>
            </a:r>
            <a:r>
              <a:rPr lang="en-US" sz="3600" b="1" dirty="0" smtClean="0"/>
              <a:t/>
            </a:r>
            <a:br>
              <a:rPr lang="en-US" sz="3600" b="1" dirty="0" smtClean="0"/>
            </a:br>
            <a:r>
              <a:rPr lang="en-US" sz="3600" b="1" dirty="0" smtClean="0"/>
              <a:t>BIOSYMMETRY </a:t>
            </a:r>
            <a:r>
              <a:rPr lang="en-US" sz="3600" b="1" dirty="0"/>
              <a:t>AND </a:t>
            </a:r>
            <a:r>
              <a:rPr lang="en-US" sz="3600" b="1" dirty="0" smtClean="0"/>
              <a:t>HIERARCHIC SYMMETRY</a:t>
            </a:r>
            <a:endParaRPr lang="en-US" sz="3600" b="1" dirty="0"/>
          </a:p>
        </p:txBody>
      </p:sp>
      <p:sp>
        <p:nvSpPr>
          <p:cNvPr id="3" name="Subtitle 2"/>
          <p:cNvSpPr>
            <a:spLocks noGrp="1"/>
          </p:cNvSpPr>
          <p:nvPr>
            <p:ph type="subTitle" idx="1"/>
          </p:nvPr>
        </p:nvSpPr>
        <p:spPr>
          <a:xfrm>
            <a:off x="685799" y="2667000"/>
            <a:ext cx="7918807" cy="2667000"/>
          </a:xfrm>
        </p:spPr>
        <p:txBody>
          <a:bodyPr>
            <a:normAutofit fontScale="85000" lnSpcReduction="20000"/>
          </a:bodyPr>
          <a:lstStyle/>
          <a:p>
            <a:pPr algn="l"/>
            <a:r>
              <a:rPr lang="en-US" b="1" smtClean="0">
                <a:solidFill>
                  <a:schemeClr val="accent3">
                    <a:lumMod val="50000"/>
                  </a:schemeClr>
                </a:solidFill>
              </a:rPr>
              <a:t>Presentation WP120-W138</a:t>
            </a:r>
            <a:endParaRPr lang="en-US" b="1" dirty="0" smtClean="0">
              <a:solidFill>
                <a:schemeClr val="accent3">
                  <a:lumMod val="50000"/>
                </a:schemeClr>
              </a:solidFill>
            </a:endParaRPr>
          </a:p>
          <a:p>
            <a:pPr algn="l"/>
            <a:endParaRPr lang="en-US" b="1" dirty="0" smtClean="0">
              <a:solidFill>
                <a:schemeClr val="accent3">
                  <a:lumMod val="50000"/>
                </a:schemeClr>
              </a:solidFill>
            </a:endParaRPr>
          </a:p>
          <a:p>
            <a:pPr algn="l"/>
            <a:r>
              <a:rPr lang="en-US" b="1" dirty="0" smtClean="0">
                <a:solidFill>
                  <a:schemeClr val="accent3">
                    <a:lumMod val="50000"/>
                  </a:schemeClr>
                </a:solidFill>
              </a:rPr>
              <a:t>By Garvin H Boyle</a:t>
            </a:r>
          </a:p>
          <a:p>
            <a:pPr algn="l"/>
            <a:r>
              <a:rPr lang="en-US" b="1" dirty="0" smtClean="0">
                <a:solidFill>
                  <a:schemeClr val="accent3">
                    <a:lumMod val="50000"/>
                  </a:schemeClr>
                </a:solidFill>
              </a:rPr>
              <a:t>Orrery Software, PO Box 1149, Richmond, </a:t>
            </a:r>
          </a:p>
          <a:p>
            <a:pPr algn="l"/>
            <a:r>
              <a:rPr lang="en-US" b="1" dirty="0" smtClean="0">
                <a:solidFill>
                  <a:schemeClr val="accent3">
                    <a:lumMod val="50000"/>
                  </a:schemeClr>
                </a:solidFill>
              </a:rPr>
              <a:t>Ontario, Canada, K0A 2Z0</a:t>
            </a:r>
          </a:p>
          <a:p>
            <a:pPr algn="l"/>
            <a:r>
              <a:rPr lang="en-US" b="1" dirty="0" smtClean="0">
                <a:solidFill>
                  <a:schemeClr val="accent3">
                    <a:lumMod val="50000"/>
                  </a:schemeClr>
                </a:solidFill>
              </a:rPr>
              <a:t>Orrery@Rogers.Com</a:t>
            </a:r>
          </a:p>
          <a:p>
            <a:pPr algn="l"/>
            <a:endParaRPr lang="en-US" b="1" dirty="0">
              <a:solidFill>
                <a:schemeClr val="accent3">
                  <a:lumMod val="50000"/>
                </a:schemeClr>
              </a:solidFill>
            </a:endParaRPr>
          </a:p>
        </p:txBody>
      </p:sp>
      <p:sp>
        <p:nvSpPr>
          <p:cNvPr id="4" name="TextBox 3"/>
          <p:cNvSpPr txBox="1"/>
          <p:nvPr/>
        </p:nvSpPr>
        <p:spPr>
          <a:xfrm>
            <a:off x="3651607" y="5638800"/>
            <a:ext cx="4953000" cy="923330"/>
          </a:xfrm>
          <a:prstGeom prst="rect">
            <a:avLst/>
          </a:prstGeom>
          <a:noFill/>
        </p:spPr>
        <p:txBody>
          <a:bodyPr wrap="square" rtlCol="0">
            <a:spAutoFit/>
          </a:bodyPr>
          <a:lstStyle/>
          <a:p>
            <a:r>
              <a:rPr lang="en-US" b="1" dirty="0" smtClean="0"/>
              <a:t>Proceedings </a:t>
            </a:r>
            <a:r>
              <a:rPr lang="en-US" b="1" dirty="0"/>
              <a:t>of the IAISAE 2020</a:t>
            </a:r>
            <a:endParaRPr lang="en-US" dirty="0"/>
          </a:p>
          <a:p>
            <a:r>
              <a:rPr lang="en-US" b="1" dirty="0"/>
              <a:t>International Conference on Thermodynamics 2.0</a:t>
            </a:r>
            <a:endParaRPr lang="en-US" dirty="0"/>
          </a:p>
          <a:p>
            <a:r>
              <a:rPr lang="en-US" b="1" smtClean="0"/>
              <a:t>June 22-24</a:t>
            </a:r>
            <a:r>
              <a:rPr lang="en-US" b="1"/>
              <a:t>, </a:t>
            </a:r>
            <a:r>
              <a:rPr lang="en-US" b="1" smtClean="0"/>
              <a:t>2020, Worcester</a:t>
            </a:r>
            <a:r>
              <a:rPr lang="en-US" b="1" dirty="0"/>
              <a:t>, MA, USA</a:t>
            </a:r>
            <a:endParaRPr lang="en-US" dirty="0"/>
          </a:p>
        </p:txBody>
      </p:sp>
    </p:spTree>
    <p:extLst>
      <p:ext uri="{BB962C8B-B14F-4D97-AF65-F5344CB8AC3E}">
        <p14:creationId xmlns:p14="http://schemas.microsoft.com/office/powerpoint/2010/main" val="35640987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BIOSYMMETRY AND HIERARCHIC SYMMETRY</a:t>
            </a:r>
            <a:endParaRPr lang="en-US" sz="3200" dirty="0"/>
          </a:p>
        </p:txBody>
      </p:sp>
      <p:sp>
        <p:nvSpPr>
          <p:cNvPr id="3" name="Content Placeholder 2"/>
          <p:cNvSpPr>
            <a:spLocks noGrp="1"/>
          </p:cNvSpPr>
          <p:nvPr>
            <p:ph idx="1"/>
          </p:nvPr>
        </p:nvSpPr>
        <p:spPr/>
        <p:txBody>
          <a:bodyPr>
            <a:normAutofit fontScale="70000" lnSpcReduction="20000"/>
          </a:bodyPr>
          <a:lstStyle/>
          <a:p>
            <a:pPr marL="0" indent="0" algn="ctr">
              <a:buNone/>
            </a:pPr>
            <a:r>
              <a:rPr lang="en-US" b="1" dirty="0" smtClean="0"/>
              <a:t>Agenda</a:t>
            </a:r>
          </a:p>
          <a:p>
            <a:pPr marL="514350" indent="-514350">
              <a:buFont typeface="+mj-lt"/>
              <a:buAutoNum type="alphaUcPeriod"/>
            </a:pPr>
            <a:r>
              <a:rPr lang="en-US" b="1" dirty="0" smtClean="0"/>
              <a:t>Introduction</a:t>
            </a:r>
          </a:p>
          <a:p>
            <a:pPr lvl="1"/>
            <a:r>
              <a:rPr lang="en-US" dirty="0" smtClean="0"/>
              <a:t>In search of the principles of an "economic science”.</a:t>
            </a:r>
          </a:p>
          <a:p>
            <a:pPr lvl="1"/>
            <a:r>
              <a:rPr lang="en-US" dirty="0" smtClean="0"/>
              <a:t>Part of a proposed methodology for establishing principles of an economic science.</a:t>
            </a:r>
          </a:p>
          <a:p>
            <a:pPr lvl="1"/>
            <a:r>
              <a:rPr lang="en-US" dirty="0" smtClean="0"/>
              <a:t>Xi Ji’s paper in the Ecological Economics Research Agenda book.</a:t>
            </a:r>
          </a:p>
          <a:p>
            <a:pPr marL="514350" indent="-514350">
              <a:buFont typeface="+mj-lt"/>
              <a:buAutoNum type="alphaUcPeriod"/>
            </a:pPr>
            <a:r>
              <a:rPr lang="en-US" b="1" dirty="0" smtClean="0"/>
              <a:t>Principle of Economic </a:t>
            </a:r>
            <a:r>
              <a:rPr lang="en-US" b="1" dirty="0" err="1" smtClean="0"/>
              <a:t>Biosymmetry</a:t>
            </a:r>
            <a:endParaRPr lang="en-US" b="1" dirty="0" smtClean="0"/>
          </a:p>
          <a:p>
            <a:pPr lvl="1"/>
            <a:r>
              <a:rPr lang="en-US" dirty="0" smtClean="0"/>
              <a:t>Each species has a subjective biological frame of reference;</a:t>
            </a:r>
          </a:p>
          <a:p>
            <a:pPr lvl="1"/>
            <a:r>
              <a:rPr lang="en-US" dirty="0" smtClean="0"/>
              <a:t>Laws of an economic science must be consistent from all such biological frames of reference.</a:t>
            </a:r>
          </a:p>
          <a:p>
            <a:pPr marL="514350" indent="-514350">
              <a:buFont typeface="+mj-lt"/>
              <a:buAutoNum type="alphaUcPeriod"/>
            </a:pPr>
            <a:r>
              <a:rPr lang="en-US" b="1" dirty="0" smtClean="0"/>
              <a:t>Principle of Hierarchic Symmetry</a:t>
            </a:r>
          </a:p>
          <a:p>
            <a:pPr lvl="1"/>
            <a:r>
              <a:rPr lang="en-US" dirty="0" smtClean="0"/>
              <a:t>Physics, chemistry, biology, ecology, sociology and economic science form a nested hierarchy of increasingly specific sciences;</a:t>
            </a:r>
          </a:p>
          <a:p>
            <a:pPr lvl="1"/>
            <a:r>
              <a:rPr lang="en-US" dirty="0" smtClean="0"/>
              <a:t>Laws of an economic science must be consistent with all of the more general sciences.</a:t>
            </a:r>
            <a:endParaRPr lang="en-US" dirty="0"/>
          </a:p>
        </p:txBody>
      </p:sp>
      <p:sp>
        <p:nvSpPr>
          <p:cNvPr id="5" name="Rounded Rectangle 4"/>
          <p:cNvSpPr/>
          <p:nvPr/>
        </p:nvSpPr>
        <p:spPr>
          <a:xfrm>
            <a:off x="457200" y="1905000"/>
            <a:ext cx="8261498" cy="15240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ounded Rectangle 5"/>
          <p:cNvSpPr/>
          <p:nvPr/>
        </p:nvSpPr>
        <p:spPr>
          <a:xfrm>
            <a:off x="457200" y="3408218"/>
            <a:ext cx="8261498" cy="1205346"/>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ounded Rectangle 6"/>
          <p:cNvSpPr/>
          <p:nvPr/>
        </p:nvSpPr>
        <p:spPr>
          <a:xfrm>
            <a:off x="457200" y="4613563"/>
            <a:ext cx="8261498" cy="146858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3816823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5"/>
                                        </p:tgtEl>
                                        <p:attrNameLst>
                                          <p:attrName>style.visibility</p:attrName>
                                        </p:attrNameLst>
                                      </p:cBhvr>
                                      <p:to>
                                        <p:strVal val="hidden"/>
                                      </p:to>
                                    </p:set>
                                  </p:childTnLst>
                                </p:cTn>
                              </p:par>
                            </p:childTnLst>
                          </p:cTn>
                        </p:par>
                        <p:par>
                          <p:cTn id="12" fill="hold">
                            <p:stCondLst>
                              <p:cond delay="0"/>
                            </p:stCondLst>
                            <p:childTnLst>
                              <p:par>
                                <p:cTn id="13" presetID="21"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10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xit" presetSubtype="0" fill="hold" grpId="1" nodeType="clickEffect">
                                  <p:stCondLst>
                                    <p:cond delay="0"/>
                                  </p:stCondLst>
                                  <p:childTnLst>
                                    <p:set>
                                      <p:cBhvr>
                                        <p:cTn id="19" dur="1" fill="hold">
                                          <p:stCondLst>
                                            <p:cond delay="0"/>
                                          </p:stCondLst>
                                        </p:cTn>
                                        <p:tgtEl>
                                          <p:spTgt spid="6"/>
                                        </p:tgtEl>
                                        <p:attrNameLst>
                                          <p:attrName>style.visibility</p:attrName>
                                        </p:attrNameLst>
                                      </p:cBhvr>
                                      <p:to>
                                        <p:strVal val="hidden"/>
                                      </p:to>
                                    </p:set>
                                  </p:childTnLst>
                                </p:cTn>
                              </p:par>
                            </p:childTnLst>
                          </p:cTn>
                        </p:par>
                        <p:par>
                          <p:cTn id="20" fill="hold">
                            <p:stCondLst>
                              <p:cond delay="0"/>
                            </p:stCondLst>
                            <p:childTnLst>
                              <p:par>
                                <p:cTn id="21" presetID="21"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7059"/>
          </a:xfrm>
        </p:spPr>
        <p:txBody>
          <a:bodyPr>
            <a:noAutofit/>
          </a:bodyPr>
          <a:lstStyle/>
          <a:p>
            <a:r>
              <a:rPr lang="en-US" sz="3200" b="1" dirty="0" smtClean="0"/>
              <a:t>PART A – INTRODUCTION</a:t>
            </a:r>
            <a:endParaRPr lang="en-US" sz="3200" dirty="0"/>
          </a:p>
        </p:txBody>
      </p:sp>
      <p:sp>
        <p:nvSpPr>
          <p:cNvPr id="3" name="Content Placeholder 2"/>
          <p:cNvSpPr>
            <a:spLocks noGrp="1"/>
          </p:cNvSpPr>
          <p:nvPr>
            <p:ph idx="1"/>
          </p:nvPr>
        </p:nvSpPr>
        <p:spPr>
          <a:xfrm>
            <a:off x="748145" y="1679027"/>
            <a:ext cx="7370618" cy="1285846"/>
          </a:xfrm>
        </p:spPr>
        <p:txBody>
          <a:bodyPr>
            <a:noAutofit/>
          </a:bodyPr>
          <a:lstStyle/>
          <a:p>
            <a:pPr marL="0" indent="0">
              <a:buNone/>
            </a:pPr>
            <a:r>
              <a:rPr lang="en-US" sz="2300" b="1" dirty="0" smtClean="0"/>
              <a:t>This presentation is inspired by the proposed methodology </a:t>
            </a:r>
            <a:r>
              <a:rPr lang="en-US" sz="2300" b="1" dirty="0"/>
              <a:t>for </a:t>
            </a:r>
            <a:r>
              <a:rPr lang="en-US" sz="2300" b="1" dirty="0" smtClean="0"/>
              <a:t>developing science-based principles </a:t>
            </a:r>
            <a:r>
              <a:rPr lang="en-US" sz="2300" b="1" dirty="0"/>
              <a:t>of </a:t>
            </a:r>
            <a:r>
              <a:rPr lang="en-US" sz="2300" b="1" dirty="0" smtClean="0"/>
              <a:t>economics (Xi Ji, 2020)</a:t>
            </a:r>
            <a:endParaRPr lang="en-US" sz="2300" b="1" dirty="0"/>
          </a:p>
        </p:txBody>
      </p:sp>
      <p:sp>
        <p:nvSpPr>
          <p:cNvPr id="6" name="TextBox 5"/>
          <p:cNvSpPr txBox="1"/>
          <p:nvPr/>
        </p:nvSpPr>
        <p:spPr>
          <a:xfrm>
            <a:off x="717331" y="3307216"/>
            <a:ext cx="7370618" cy="1938992"/>
          </a:xfrm>
          <a:prstGeom prst="rect">
            <a:avLst/>
          </a:prstGeom>
          <a:noFill/>
          <a:ln w="38100">
            <a:solidFill>
              <a:srgbClr val="92D050"/>
            </a:solidFill>
          </a:ln>
        </p:spPr>
        <p:txBody>
          <a:bodyPr wrap="square" rtlCol="0">
            <a:spAutoFit/>
          </a:bodyPr>
          <a:lstStyle/>
          <a:p>
            <a:r>
              <a:rPr lang="en-US" sz="2000" b="1" dirty="0"/>
              <a:t>Xi </a:t>
            </a:r>
            <a:r>
              <a:rPr lang="en-US" sz="2000" b="1" dirty="0" err="1"/>
              <a:t>Ji</a:t>
            </a:r>
            <a:r>
              <a:rPr lang="en-US" sz="2000" b="1" dirty="0"/>
              <a:t>. (2020). </a:t>
            </a:r>
            <a:r>
              <a:rPr lang="en-US" sz="2000" b="1" dirty="0">
                <a:solidFill>
                  <a:srgbClr val="FF0000"/>
                </a:solidFill>
              </a:rPr>
              <a:t>Ecological economics in China: from origins, to inertia, to rejuvenation</a:t>
            </a:r>
            <a:r>
              <a:rPr lang="en-US" sz="2000" b="1" dirty="0"/>
              <a:t>. </a:t>
            </a:r>
            <a:r>
              <a:rPr lang="en-US" sz="2000" b="1" dirty="0" smtClean="0"/>
              <a:t>  </a:t>
            </a:r>
          </a:p>
          <a:p>
            <a:endParaRPr lang="en-US" sz="2000" b="1" dirty="0"/>
          </a:p>
          <a:p>
            <a:r>
              <a:rPr lang="en-US" sz="2000" b="1" dirty="0" smtClean="0"/>
              <a:t>In </a:t>
            </a:r>
            <a:r>
              <a:rPr lang="en-US" sz="2000" b="1" dirty="0"/>
              <a:t>Costanza, R., J.D. Erickson, J. Farley, and I. Kubiszewski (editors). </a:t>
            </a:r>
            <a:r>
              <a:rPr lang="en-US" sz="2000" b="1" dirty="0" smtClean="0"/>
              <a:t>  </a:t>
            </a:r>
            <a:r>
              <a:rPr lang="en-US" sz="2000" b="1" dirty="0" smtClean="0">
                <a:solidFill>
                  <a:srgbClr val="FF0000"/>
                </a:solidFill>
              </a:rPr>
              <a:t>Sustainable </a:t>
            </a:r>
            <a:r>
              <a:rPr lang="en-US" sz="2000" b="1" dirty="0">
                <a:solidFill>
                  <a:srgbClr val="FF0000"/>
                </a:solidFill>
              </a:rPr>
              <a:t>Wellbeing Futures: A Research and Action Agenda for Ecological Economics</a:t>
            </a:r>
            <a:r>
              <a:rPr lang="en-US" sz="2000" b="1" dirty="0"/>
              <a:t>. </a:t>
            </a:r>
            <a:r>
              <a:rPr lang="en-US" sz="2000" b="1" dirty="0" smtClean="0"/>
              <a:t>  Edward </a:t>
            </a:r>
            <a:r>
              <a:rPr lang="en-US" sz="2000" b="1" dirty="0"/>
              <a:t>Elgar Publishing, Cheltenham: 61-89.</a:t>
            </a:r>
          </a:p>
        </p:txBody>
      </p:sp>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053" y="5825318"/>
            <a:ext cx="4829175" cy="917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375380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87059"/>
          </a:xfrm>
        </p:spPr>
        <p:txBody>
          <a:bodyPr>
            <a:noAutofit/>
          </a:bodyPr>
          <a:lstStyle/>
          <a:p>
            <a:r>
              <a:rPr lang="en-US" sz="3200" b="1" dirty="0" smtClean="0"/>
              <a:t>PART A – INTRODUCTION</a:t>
            </a:r>
            <a:endParaRPr lang="en-US" sz="3200" dirty="0"/>
          </a:p>
        </p:txBody>
      </p:sp>
      <p:sp>
        <p:nvSpPr>
          <p:cNvPr id="8" name="Content Placeholder 2"/>
          <p:cNvSpPr txBox="1">
            <a:spLocks/>
          </p:cNvSpPr>
          <p:nvPr/>
        </p:nvSpPr>
        <p:spPr>
          <a:xfrm>
            <a:off x="380997" y="1274618"/>
            <a:ext cx="8292669" cy="523317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800" b="1" dirty="0" smtClean="0">
                <a:solidFill>
                  <a:schemeClr val="accent2">
                    <a:lumMod val="75000"/>
                  </a:schemeClr>
                </a:solidFill>
              </a:rPr>
              <a:t>Economic systems are complex adaptive evolving systems; </a:t>
            </a:r>
          </a:p>
          <a:p>
            <a:r>
              <a:rPr lang="en-US" sz="2800" b="1" dirty="0" smtClean="0"/>
              <a:t>Our experience of economic activities is subjective and teleological (purpose-driven);</a:t>
            </a:r>
          </a:p>
          <a:p>
            <a:pPr lvl="1"/>
            <a:r>
              <a:rPr lang="en-US" sz="2400" b="1" dirty="0" smtClean="0">
                <a:solidFill>
                  <a:schemeClr val="accent2">
                    <a:lumMod val="75000"/>
                  </a:schemeClr>
                </a:solidFill>
              </a:rPr>
              <a:t>So all modern economic theory is, perforce</a:t>
            </a:r>
            <a:r>
              <a:rPr lang="en-US" sz="2400" b="1" smtClean="0">
                <a:solidFill>
                  <a:schemeClr val="accent2">
                    <a:lumMod val="75000"/>
                  </a:schemeClr>
                </a:solidFill>
              </a:rPr>
              <a:t>, biased by our subjective and teleological worldview,</a:t>
            </a:r>
            <a:endParaRPr lang="en-US" sz="2400" b="1" dirty="0" smtClean="0">
              <a:solidFill>
                <a:schemeClr val="accent2">
                  <a:lumMod val="75000"/>
                </a:schemeClr>
              </a:solidFill>
            </a:endParaRPr>
          </a:p>
          <a:p>
            <a:pPr lvl="1"/>
            <a:r>
              <a:rPr lang="en-US" sz="2400" b="1" dirty="0" smtClean="0">
                <a:solidFill>
                  <a:schemeClr val="accent2">
                    <a:lumMod val="75000"/>
                  </a:schemeClr>
                </a:solidFill>
              </a:rPr>
              <a:t>But science must strive to be objective;</a:t>
            </a:r>
          </a:p>
          <a:p>
            <a:r>
              <a:rPr lang="en-US" sz="2800" b="1" dirty="0" smtClean="0"/>
              <a:t>There is a desperate need for economic theory to be re-developed as an “economic science” based on </a:t>
            </a:r>
            <a:r>
              <a:rPr lang="en-US" sz="2800" b="1" smtClean="0"/>
              <a:t>scientific principles and practices.</a:t>
            </a:r>
            <a:endParaRPr lang="en-US" sz="2800" b="1" dirty="0"/>
          </a:p>
        </p:txBody>
      </p:sp>
    </p:spTree>
    <p:extLst>
      <p:ext uri="{BB962C8B-B14F-4D97-AF65-F5344CB8AC3E}">
        <p14:creationId xmlns:p14="http://schemas.microsoft.com/office/powerpoint/2010/main" val="1427637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50121"/>
          </a:xfrm>
        </p:spPr>
        <p:txBody>
          <a:bodyPr>
            <a:noAutofit/>
          </a:bodyPr>
          <a:lstStyle/>
          <a:p>
            <a:r>
              <a:rPr lang="en-US" sz="3200" b="1" dirty="0" smtClean="0"/>
              <a:t>PART A – INTRODUCTION</a:t>
            </a:r>
            <a:endParaRPr lang="en-US" sz="3200" dirty="0"/>
          </a:p>
        </p:txBody>
      </p:sp>
      <p:sp>
        <p:nvSpPr>
          <p:cNvPr id="3" name="Content Placeholder 2"/>
          <p:cNvSpPr>
            <a:spLocks noGrp="1"/>
          </p:cNvSpPr>
          <p:nvPr>
            <p:ph idx="1"/>
          </p:nvPr>
        </p:nvSpPr>
        <p:spPr>
          <a:xfrm>
            <a:off x="457199" y="1523998"/>
            <a:ext cx="5550195" cy="2580166"/>
          </a:xfrm>
        </p:spPr>
        <p:txBody>
          <a:bodyPr>
            <a:normAutofit fontScale="77500" lnSpcReduction="20000"/>
          </a:bodyPr>
          <a:lstStyle/>
          <a:p>
            <a:pPr marL="0" indent="0">
              <a:buNone/>
            </a:pPr>
            <a:r>
              <a:rPr lang="en-US" sz="3600" b="1" u="sng" dirty="0" smtClean="0"/>
              <a:t>Philosophical </a:t>
            </a:r>
            <a:r>
              <a:rPr lang="en-US" sz="3600" b="1" u="sng" dirty="0"/>
              <a:t>Principles</a:t>
            </a:r>
          </a:p>
          <a:p>
            <a:r>
              <a:rPr lang="en-US" sz="3600" b="1" dirty="0" smtClean="0">
                <a:solidFill>
                  <a:schemeClr val="accent6">
                    <a:lumMod val="75000"/>
                  </a:schemeClr>
                </a:solidFill>
              </a:rPr>
              <a:t>Fundamental assumptions;</a:t>
            </a:r>
          </a:p>
          <a:p>
            <a:r>
              <a:rPr lang="en-US" sz="3600" dirty="0" smtClean="0"/>
              <a:t>Kitty </a:t>
            </a:r>
            <a:r>
              <a:rPr lang="en-US" sz="3600" dirty="0"/>
              <a:t>Ferguson’s </a:t>
            </a:r>
            <a:r>
              <a:rPr lang="en-US" sz="3600" dirty="0" smtClean="0"/>
              <a:t>list;</a:t>
            </a:r>
          </a:p>
          <a:p>
            <a:r>
              <a:rPr lang="en-US" sz="3600" b="1" dirty="0" smtClean="0">
                <a:solidFill>
                  <a:schemeClr val="accent6">
                    <a:lumMod val="75000"/>
                  </a:schemeClr>
                </a:solidFill>
              </a:rPr>
              <a:t>E.g. the laws of physics are invariant under translation in time. </a:t>
            </a:r>
          </a:p>
        </p:txBody>
      </p:sp>
      <p:sp>
        <p:nvSpPr>
          <p:cNvPr id="5" name="TextBox 4"/>
          <p:cNvSpPr txBox="1"/>
          <p:nvPr/>
        </p:nvSpPr>
        <p:spPr>
          <a:xfrm>
            <a:off x="565271" y="4952657"/>
            <a:ext cx="8045329" cy="707886"/>
          </a:xfrm>
          <a:prstGeom prst="rect">
            <a:avLst/>
          </a:prstGeom>
          <a:noFill/>
          <a:ln w="38100">
            <a:solidFill>
              <a:srgbClr val="92D050"/>
            </a:solidFill>
          </a:ln>
        </p:spPr>
        <p:txBody>
          <a:bodyPr wrap="square" rtlCol="0">
            <a:spAutoFit/>
          </a:bodyPr>
          <a:lstStyle/>
          <a:p>
            <a:r>
              <a:rPr lang="en-US" sz="2000" b="1" dirty="0" smtClean="0"/>
              <a:t>Ferguson</a:t>
            </a:r>
            <a:r>
              <a:rPr lang="en-US" sz="2000" b="1" dirty="0"/>
              <a:t>.  “The Fire in the Equations:  Science, Religion, and the Search for God”.  </a:t>
            </a:r>
            <a:r>
              <a:rPr lang="en-US" sz="2000" b="1" dirty="0" smtClean="0"/>
              <a:t> Templeton </a:t>
            </a:r>
            <a:r>
              <a:rPr lang="en-US" sz="2000" b="1" dirty="0"/>
              <a:t>Press.  (2004).</a:t>
            </a:r>
          </a:p>
        </p:txBody>
      </p:sp>
      <p:pic>
        <p:nvPicPr>
          <p:cNvPr id="7" name="Picture 6" descr="https://images-na.ssl-images-amazon.com/images/I/51Zm6srpUXL._SX331_BO1,204,203,200_.jpg"/>
          <p:cNvPicPr/>
          <p:nvPr/>
        </p:nvPicPr>
        <p:blipFill>
          <a:blip r:embed="rId4">
            <a:extLst>
              <a:ext uri="{28A0092B-C50C-407E-A947-70E740481C1C}">
                <a14:useLocalDpi xmlns:a14="http://schemas.microsoft.com/office/drawing/2010/main" val="0"/>
              </a:ext>
            </a:extLst>
          </a:blip>
          <a:srcRect/>
          <a:stretch>
            <a:fillRect/>
          </a:stretch>
        </p:blipFill>
        <p:spPr bwMode="auto">
          <a:xfrm>
            <a:off x="6156250" y="1600200"/>
            <a:ext cx="2197809" cy="2705986"/>
          </a:xfrm>
          <a:prstGeom prst="rect">
            <a:avLst/>
          </a:prstGeom>
          <a:noFill/>
          <a:ln w="38100">
            <a:solidFill>
              <a:schemeClr val="tx1"/>
            </a:solidFill>
          </a:ln>
        </p:spPr>
      </p:pic>
      <p:pic>
        <p:nvPicPr>
          <p:cNvPr id="8"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12746" y="5759093"/>
            <a:ext cx="4829175" cy="1022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ounded Rectangle 3"/>
          <p:cNvSpPr/>
          <p:nvPr/>
        </p:nvSpPr>
        <p:spPr>
          <a:xfrm>
            <a:off x="2112746" y="6236782"/>
            <a:ext cx="1594059" cy="5450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565271" y="4104164"/>
            <a:ext cx="5215352" cy="707886"/>
          </a:xfrm>
          <a:prstGeom prst="rect">
            <a:avLst/>
          </a:prstGeom>
          <a:solidFill>
            <a:schemeClr val="accent6">
              <a:lumMod val="40000"/>
              <a:lumOff val="60000"/>
            </a:schemeClr>
          </a:solidFill>
          <a:ln w="38100">
            <a:solidFill>
              <a:schemeClr val="tx1"/>
            </a:solidFill>
          </a:ln>
        </p:spPr>
        <p:txBody>
          <a:bodyPr wrap="square" rtlCol="0">
            <a:spAutoFit/>
          </a:bodyPr>
          <a:lstStyle/>
          <a:p>
            <a:pPr algn="ctr"/>
            <a:r>
              <a:rPr lang="en-US" sz="2000" b="1" dirty="0">
                <a:solidFill>
                  <a:schemeClr val="accent2">
                    <a:lumMod val="75000"/>
                  </a:schemeClr>
                </a:solidFill>
              </a:rPr>
              <a:t>Such principles are not falsifiable, but are </a:t>
            </a:r>
            <a:r>
              <a:rPr lang="en-US" sz="2000" b="1" dirty="0" smtClean="0">
                <a:solidFill>
                  <a:schemeClr val="accent2">
                    <a:lumMod val="75000"/>
                  </a:schemeClr>
                </a:solidFill>
              </a:rPr>
              <a:t>debatable.</a:t>
            </a:r>
            <a:endParaRPr lang="en-US" sz="2000" b="1" dirty="0">
              <a:solidFill>
                <a:schemeClr val="accent2">
                  <a:lumMod val="75000"/>
                </a:schemeClr>
              </a:solidFill>
            </a:endParaRPr>
          </a:p>
        </p:txBody>
      </p:sp>
    </p:spTree>
    <p:custDataLst>
      <p:tags r:id="rId1"/>
    </p:custDataLst>
    <p:extLst>
      <p:ext uri="{BB962C8B-B14F-4D97-AF65-F5344CB8AC3E}">
        <p14:creationId xmlns:p14="http://schemas.microsoft.com/office/powerpoint/2010/main" val="32674390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34355"/>
          </a:xfrm>
        </p:spPr>
        <p:txBody>
          <a:bodyPr>
            <a:noAutofit/>
          </a:bodyPr>
          <a:lstStyle/>
          <a:p>
            <a:r>
              <a:rPr lang="en-US" sz="3200" b="1" dirty="0" smtClean="0"/>
              <a:t>PART A – INTRODUCTION</a:t>
            </a:r>
            <a:endParaRPr lang="en-US" sz="3200" dirty="0"/>
          </a:p>
        </p:txBody>
      </p:sp>
      <p:sp>
        <p:nvSpPr>
          <p:cNvPr id="3" name="Content Placeholder 2"/>
          <p:cNvSpPr>
            <a:spLocks noGrp="1"/>
          </p:cNvSpPr>
          <p:nvPr>
            <p:ph idx="1"/>
          </p:nvPr>
        </p:nvSpPr>
        <p:spPr>
          <a:xfrm>
            <a:off x="378709" y="1131979"/>
            <a:ext cx="2971799" cy="2695742"/>
          </a:xfrm>
          <a:ln>
            <a:solidFill>
              <a:schemeClr val="tx1"/>
            </a:solidFill>
          </a:ln>
        </p:spPr>
        <p:txBody>
          <a:bodyPr>
            <a:normAutofit fontScale="92500" lnSpcReduction="10000"/>
          </a:bodyPr>
          <a:lstStyle/>
          <a:p>
            <a:pPr marL="0" indent="0">
              <a:buNone/>
            </a:pPr>
            <a:r>
              <a:rPr lang="en-US" sz="2800" b="1" u="sng" dirty="0" smtClean="0"/>
              <a:t>Political </a:t>
            </a:r>
            <a:r>
              <a:rPr lang="en-US" sz="2800" b="1" u="sng" dirty="0"/>
              <a:t>Principles</a:t>
            </a:r>
          </a:p>
          <a:p>
            <a:pPr marL="0" indent="0">
              <a:buNone/>
            </a:pPr>
            <a:r>
              <a:rPr lang="en-US" sz="2800" dirty="0" smtClean="0"/>
              <a:t>Social, moral or political </a:t>
            </a:r>
            <a:r>
              <a:rPr lang="en-US" sz="2800" dirty="0"/>
              <a:t>goals must be consistent with philosophical and observational </a:t>
            </a:r>
            <a:r>
              <a:rPr lang="en-US" sz="2800" dirty="0" smtClean="0"/>
              <a:t>principles of science.</a:t>
            </a:r>
            <a:endParaRPr lang="en-US" sz="2800" dirty="0"/>
          </a:p>
        </p:txBody>
      </p:sp>
      <p:sp>
        <p:nvSpPr>
          <p:cNvPr id="4" name="TextBox 3"/>
          <p:cNvSpPr txBox="1"/>
          <p:nvPr/>
        </p:nvSpPr>
        <p:spPr>
          <a:xfrm>
            <a:off x="310369" y="4008570"/>
            <a:ext cx="8433928" cy="1200329"/>
          </a:xfrm>
          <a:prstGeom prst="rect">
            <a:avLst/>
          </a:prstGeom>
          <a:noFill/>
          <a:ln w="38100">
            <a:solidFill>
              <a:srgbClr val="92D050"/>
            </a:solidFill>
          </a:ln>
        </p:spPr>
        <p:txBody>
          <a:bodyPr wrap="square" rtlCol="0">
            <a:spAutoFit/>
          </a:bodyPr>
          <a:lstStyle/>
          <a:p>
            <a:pPr marL="285750" indent="-285750">
              <a:buFont typeface="Arial" panose="020B0604020202020204" pitchFamily="34" charset="0"/>
              <a:buChar char="•"/>
            </a:pPr>
            <a:r>
              <a:rPr lang="en-US" baseline="30000"/>
              <a:t>1</a:t>
            </a:r>
            <a:r>
              <a:rPr lang="en-US" b="1" smtClean="0"/>
              <a:t>Daly </a:t>
            </a:r>
            <a:r>
              <a:rPr lang="en-US" b="1" dirty="0"/>
              <a:t>and Farley.  “Ecological Economics: principles and applications”.  Second Edition.  Island Press.  (</a:t>
            </a:r>
            <a:r>
              <a:rPr lang="en-US" b="1"/>
              <a:t>2004</a:t>
            </a:r>
            <a:r>
              <a:rPr lang="en-US" b="1" smtClean="0"/>
              <a:t>).</a:t>
            </a:r>
          </a:p>
          <a:p>
            <a:pPr marL="285750" indent="-285750">
              <a:buFont typeface="Arial" panose="020B0604020202020204" pitchFamily="34" charset="0"/>
              <a:buChar char="•"/>
            </a:pPr>
            <a:r>
              <a:rPr lang="en-US" baseline="30000" smtClean="0"/>
              <a:t>2</a:t>
            </a:r>
            <a:r>
              <a:rPr lang="en-US" b="1" smtClean="0"/>
              <a:t>Stanley. “</a:t>
            </a:r>
            <a:r>
              <a:rPr lang="en-CA" b="1"/>
              <a:t>Living to Spend Another Day: </a:t>
            </a:r>
            <a:r>
              <a:rPr lang="en-CA" b="1" smtClean="0"/>
              <a:t>Exploring </a:t>
            </a:r>
            <a:r>
              <a:rPr lang="en-CA" b="1"/>
              <a:t>Resilience as a New Fourth </a:t>
            </a:r>
            <a:r>
              <a:rPr lang="en-CA" b="1" smtClean="0"/>
              <a:t>Goal of </a:t>
            </a:r>
            <a:r>
              <a:rPr lang="en-CA" b="1"/>
              <a:t>Ecological </a:t>
            </a:r>
            <a:r>
              <a:rPr lang="en-CA" b="1" smtClean="0"/>
              <a:t>Economics</a:t>
            </a:r>
            <a:r>
              <a:rPr lang="en-US" b="1" smtClean="0"/>
              <a:t>”, In review. (2020).</a:t>
            </a:r>
            <a:endParaRPr lang="en-US" b="1"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746" y="5759093"/>
            <a:ext cx="4829175" cy="1022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Content Placeholder 2"/>
          <p:cNvSpPr txBox="1">
            <a:spLocks/>
          </p:cNvSpPr>
          <p:nvPr/>
        </p:nvSpPr>
        <p:spPr>
          <a:xfrm>
            <a:off x="3342574" y="1127526"/>
            <a:ext cx="3495927" cy="2700195"/>
          </a:xfrm>
          <a:prstGeom prst="rect">
            <a:avLst/>
          </a:prstGeom>
          <a:ln>
            <a:solidFill>
              <a:schemeClr val="tx1"/>
            </a:solidFill>
          </a:ln>
        </p:spPr>
        <p:txBody>
          <a:bodyPr vert="horz" lIns="91440" tIns="45720" rIns="91440" bIns="45720" rtlCol="0">
            <a:normAutofit fontScale="92500"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2800" b="1" u="sng" dirty="0" smtClean="0"/>
              <a:t>Examples from Ecological Economics</a:t>
            </a:r>
          </a:p>
          <a:p>
            <a:pPr marL="346075" indent="-346075">
              <a:buFont typeface="+mj-lt"/>
              <a:buAutoNum type="arabicPeriod"/>
            </a:pPr>
            <a:r>
              <a:rPr lang="en-US" sz="2800" smtClean="0"/>
              <a:t>Sustainable scale;</a:t>
            </a:r>
            <a:endParaRPr lang="en-US" sz="2800" dirty="0" smtClean="0"/>
          </a:p>
          <a:p>
            <a:pPr marL="346075" indent="-346075">
              <a:buFont typeface="+mj-lt"/>
              <a:buAutoNum type="arabicPeriod"/>
            </a:pPr>
            <a:r>
              <a:rPr lang="en-US" sz="2800" smtClean="0"/>
              <a:t>Just distribution;</a:t>
            </a:r>
            <a:endParaRPr lang="en-US" sz="2800" dirty="0" smtClean="0"/>
          </a:p>
          <a:p>
            <a:pPr marL="346075" indent="-346075">
              <a:buFont typeface="+mj-lt"/>
              <a:buAutoNum type="arabicPeriod"/>
            </a:pPr>
            <a:r>
              <a:rPr lang="en-US" sz="2800" smtClean="0"/>
              <a:t>Efficient allocation</a:t>
            </a:r>
            <a:r>
              <a:rPr lang="en-US" sz="2800" baseline="30000"/>
              <a:t>1</a:t>
            </a:r>
            <a:r>
              <a:rPr lang="en-US" sz="2800" smtClean="0"/>
              <a:t>;</a:t>
            </a:r>
          </a:p>
          <a:p>
            <a:pPr marL="346075" indent="-346075">
              <a:buFont typeface="+mj-lt"/>
              <a:buAutoNum type="arabicPeriod"/>
            </a:pPr>
            <a:r>
              <a:rPr lang="en-US" sz="2800" smtClean="0"/>
              <a:t>Resilience</a:t>
            </a:r>
            <a:r>
              <a:rPr lang="en-US" sz="2800" baseline="30000" smtClean="0"/>
              <a:t>2</a:t>
            </a:r>
            <a:r>
              <a:rPr lang="en-US" sz="2800" smtClean="0"/>
              <a:t>.</a:t>
            </a:r>
            <a:endParaRPr lang="en-US" sz="2800" dirty="0" smtClean="0"/>
          </a:p>
          <a:p>
            <a:endParaRPr lang="en-US" sz="2800" dirty="0"/>
          </a:p>
        </p:txBody>
      </p:sp>
      <p:pic>
        <p:nvPicPr>
          <p:cNvPr id="7" name="Picture 6" descr="https://images-na.ssl-images-amazon.com/images/I/41yG0kvXBDL._SX387_BO1,204,203,200_.jpg"/>
          <p:cNvPicPr/>
          <p:nvPr/>
        </p:nvPicPr>
        <p:blipFill>
          <a:blip r:embed="rId5">
            <a:extLst>
              <a:ext uri="{28A0092B-C50C-407E-A947-70E740481C1C}">
                <a14:useLocalDpi xmlns:a14="http://schemas.microsoft.com/office/drawing/2010/main" val="0"/>
              </a:ext>
            </a:extLst>
          </a:blip>
          <a:srcRect/>
          <a:stretch>
            <a:fillRect/>
          </a:stretch>
        </p:blipFill>
        <p:spPr bwMode="auto">
          <a:xfrm>
            <a:off x="6998785" y="1145626"/>
            <a:ext cx="1745512" cy="2682095"/>
          </a:xfrm>
          <a:prstGeom prst="rect">
            <a:avLst/>
          </a:prstGeom>
          <a:noFill/>
          <a:ln w="38100">
            <a:solidFill>
              <a:schemeClr val="tx1"/>
            </a:solidFill>
          </a:ln>
        </p:spPr>
      </p:pic>
      <p:sp>
        <p:nvSpPr>
          <p:cNvPr id="8" name="Rounded Rectangle 7"/>
          <p:cNvSpPr/>
          <p:nvPr/>
        </p:nvSpPr>
        <p:spPr>
          <a:xfrm>
            <a:off x="5364922" y="6236782"/>
            <a:ext cx="1594059" cy="5450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453027" y="5361509"/>
            <a:ext cx="6148611" cy="400110"/>
          </a:xfrm>
          <a:prstGeom prst="rect">
            <a:avLst/>
          </a:prstGeom>
          <a:solidFill>
            <a:schemeClr val="accent6">
              <a:lumMod val="40000"/>
              <a:lumOff val="60000"/>
            </a:schemeClr>
          </a:solidFill>
          <a:ln w="38100">
            <a:solidFill>
              <a:schemeClr val="tx1"/>
            </a:solidFill>
          </a:ln>
        </p:spPr>
        <p:txBody>
          <a:bodyPr wrap="square" rtlCol="0">
            <a:spAutoFit/>
          </a:bodyPr>
          <a:lstStyle/>
          <a:p>
            <a:pPr algn="ctr"/>
            <a:r>
              <a:rPr lang="en-US" sz="2000" b="1" dirty="0">
                <a:solidFill>
                  <a:schemeClr val="accent2">
                    <a:lumMod val="75000"/>
                  </a:schemeClr>
                </a:solidFill>
              </a:rPr>
              <a:t>Such principles are not falsifiable, but are </a:t>
            </a:r>
            <a:r>
              <a:rPr lang="en-US" sz="2000" b="1" dirty="0" smtClean="0">
                <a:solidFill>
                  <a:schemeClr val="accent2">
                    <a:lumMod val="75000"/>
                  </a:schemeClr>
                </a:solidFill>
              </a:rPr>
              <a:t>debatable.</a:t>
            </a:r>
            <a:endParaRPr lang="en-US" sz="2000" b="1" dirty="0">
              <a:solidFill>
                <a:schemeClr val="accent2">
                  <a:lumMod val="75000"/>
                </a:schemeClr>
              </a:solidFill>
            </a:endParaRPr>
          </a:p>
        </p:txBody>
      </p:sp>
    </p:spTree>
    <p:custDataLst>
      <p:tags r:id="rId1"/>
    </p:custDataLst>
    <p:extLst>
      <p:ext uri="{BB962C8B-B14F-4D97-AF65-F5344CB8AC3E}">
        <p14:creationId xmlns:p14="http://schemas.microsoft.com/office/powerpoint/2010/main" val="34620986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500"/>
                                        <p:tgtEl>
                                          <p:spTgt spid="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533" y="127154"/>
            <a:ext cx="8229600" cy="828948"/>
          </a:xfrm>
        </p:spPr>
        <p:txBody>
          <a:bodyPr>
            <a:noAutofit/>
          </a:bodyPr>
          <a:lstStyle/>
          <a:p>
            <a:r>
              <a:rPr lang="en-US" sz="3200" b="1" dirty="0" smtClean="0"/>
              <a:t>PART A – INTRODUCTION</a:t>
            </a:r>
            <a:endParaRPr lang="en-US" sz="3200" dirty="0"/>
          </a:p>
        </p:txBody>
      </p:sp>
      <p:sp>
        <p:nvSpPr>
          <p:cNvPr id="3" name="Content Placeholder 2"/>
          <p:cNvSpPr>
            <a:spLocks noGrp="1"/>
          </p:cNvSpPr>
          <p:nvPr>
            <p:ph idx="1"/>
          </p:nvPr>
        </p:nvSpPr>
        <p:spPr>
          <a:xfrm>
            <a:off x="391491" y="1022215"/>
            <a:ext cx="8271681" cy="3682519"/>
          </a:xfrm>
        </p:spPr>
        <p:txBody>
          <a:bodyPr>
            <a:noAutofit/>
          </a:bodyPr>
          <a:lstStyle/>
          <a:p>
            <a:pPr marL="0" indent="0">
              <a:buNone/>
            </a:pPr>
            <a:r>
              <a:rPr lang="en-US" sz="2100" b="1" u="sng" dirty="0" smtClean="0"/>
              <a:t>Observational Principles </a:t>
            </a:r>
            <a:r>
              <a:rPr lang="en-US" sz="2100" b="1" u="sng" smtClean="0"/>
              <a:t>of an Economic Science</a:t>
            </a:r>
            <a:endParaRPr lang="en-US" sz="2100" b="1" u="sng" dirty="0" smtClean="0"/>
          </a:p>
          <a:p>
            <a:r>
              <a:rPr lang="en-US" sz="2100" b="1" dirty="0" smtClean="0">
                <a:solidFill>
                  <a:schemeClr val="accent6">
                    <a:lumMod val="50000"/>
                  </a:schemeClr>
                </a:solidFill>
              </a:rPr>
              <a:t>Must </a:t>
            </a:r>
            <a:r>
              <a:rPr lang="en-US" sz="2100" b="1" dirty="0">
                <a:solidFill>
                  <a:schemeClr val="accent6">
                    <a:lumMod val="50000"/>
                  </a:schemeClr>
                </a:solidFill>
              </a:rPr>
              <a:t>be </a:t>
            </a:r>
            <a:r>
              <a:rPr lang="en-US" sz="2100" b="1">
                <a:solidFill>
                  <a:schemeClr val="accent6">
                    <a:lumMod val="50000"/>
                  </a:schemeClr>
                </a:solidFill>
              </a:rPr>
              <a:t>consistent </a:t>
            </a:r>
            <a:r>
              <a:rPr lang="en-US" sz="2100" b="1" smtClean="0">
                <a:solidFill>
                  <a:schemeClr val="accent6">
                    <a:lumMod val="50000"/>
                  </a:schemeClr>
                </a:solidFill>
              </a:rPr>
              <a:t>with:</a:t>
            </a:r>
            <a:endParaRPr lang="en-US" sz="2100" b="1" dirty="0">
              <a:solidFill>
                <a:schemeClr val="accent6">
                  <a:lumMod val="50000"/>
                </a:schemeClr>
              </a:solidFill>
            </a:endParaRPr>
          </a:p>
          <a:p>
            <a:pPr lvl="1"/>
            <a:r>
              <a:rPr lang="en-US" sz="2100" dirty="0" smtClean="0"/>
              <a:t>Laws </a:t>
            </a:r>
            <a:r>
              <a:rPr lang="en-US" sz="2100" dirty="0"/>
              <a:t>of physics, chemistry, </a:t>
            </a:r>
            <a:r>
              <a:rPr lang="en-US" sz="2100" dirty="0" smtClean="0"/>
              <a:t>thermodynamics;</a:t>
            </a:r>
            <a:endParaRPr lang="en-US" sz="2100" dirty="0"/>
          </a:p>
          <a:p>
            <a:pPr lvl="1"/>
            <a:r>
              <a:rPr lang="en-US" sz="2100" smtClean="0"/>
              <a:t>Accepted bodies </a:t>
            </a:r>
            <a:r>
              <a:rPr lang="en-US" sz="2100" dirty="0"/>
              <a:t>of knowledge of </a:t>
            </a:r>
            <a:r>
              <a:rPr lang="en-US" sz="2100" dirty="0" smtClean="0"/>
              <a:t>biology, ecology and sociology;</a:t>
            </a:r>
            <a:endParaRPr lang="en-US" sz="2100" dirty="0"/>
          </a:p>
          <a:p>
            <a:pPr lvl="1"/>
            <a:r>
              <a:rPr lang="en-US" sz="2100" smtClean="0"/>
              <a:t>A framework </a:t>
            </a:r>
            <a:r>
              <a:rPr lang="en-US" sz="2100" dirty="0"/>
              <a:t>of </a:t>
            </a:r>
            <a:r>
              <a:rPr lang="en-US" sz="2100" dirty="0" smtClean="0"/>
              <a:t>universal dynamics.</a:t>
            </a:r>
            <a:endParaRPr lang="en-US" sz="2100" dirty="0"/>
          </a:p>
          <a:p>
            <a:r>
              <a:rPr lang="en-US" sz="2100" b="1" smtClean="0">
                <a:solidFill>
                  <a:schemeClr val="accent6">
                    <a:lumMod val="50000"/>
                  </a:schemeClr>
                </a:solidFill>
              </a:rPr>
              <a:t>Are extended </a:t>
            </a:r>
            <a:r>
              <a:rPr lang="en-US" sz="2100" b="1" dirty="0">
                <a:solidFill>
                  <a:schemeClr val="accent6">
                    <a:lumMod val="50000"/>
                  </a:schemeClr>
                </a:solidFill>
              </a:rPr>
              <a:t>into Economics via laws </a:t>
            </a:r>
            <a:r>
              <a:rPr lang="en-US" sz="2100" b="1">
                <a:solidFill>
                  <a:schemeClr val="accent6">
                    <a:lumMod val="50000"/>
                  </a:schemeClr>
                </a:solidFill>
              </a:rPr>
              <a:t>of </a:t>
            </a:r>
            <a:r>
              <a:rPr lang="en-US" sz="2100" b="1" smtClean="0">
                <a:solidFill>
                  <a:schemeClr val="accent6">
                    <a:lumMod val="50000"/>
                  </a:schemeClr>
                </a:solidFill>
              </a:rPr>
              <a:t>symmetry, by conserved aspects, not via analogy.</a:t>
            </a:r>
            <a:endParaRPr lang="en-US" sz="2100" b="1" dirty="0">
              <a:solidFill>
                <a:schemeClr val="accent6">
                  <a:lumMod val="50000"/>
                </a:schemeClr>
              </a:solidFill>
            </a:endParaRPr>
          </a:p>
          <a:p>
            <a:pPr lvl="1"/>
            <a:r>
              <a:rPr lang="en-US" sz="2100" smtClean="0"/>
              <a:t>A is contained in B; A is part of B;</a:t>
            </a:r>
          </a:p>
          <a:p>
            <a:pPr lvl="1"/>
            <a:r>
              <a:rPr lang="en-US" sz="2100" smtClean="0"/>
              <a:t>NOT A is like B</a:t>
            </a:r>
            <a:r>
              <a:rPr lang="en-US" sz="1700" smtClean="0"/>
              <a:t>.</a:t>
            </a:r>
            <a:endParaRPr lang="en-US" sz="1700"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12746" y="5759093"/>
            <a:ext cx="4829175" cy="1022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ounded Rectangle 5"/>
          <p:cNvSpPr/>
          <p:nvPr/>
        </p:nvSpPr>
        <p:spPr>
          <a:xfrm>
            <a:off x="3730303" y="6235645"/>
            <a:ext cx="1594059" cy="545018"/>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p:cNvSpPr txBox="1"/>
          <p:nvPr/>
        </p:nvSpPr>
        <p:spPr>
          <a:xfrm>
            <a:off x="1919657" y="4833309"/>
            <a:ext cx="5215352" cy="707886"/>
          </a:xfrm>
          <a:prstGeom prst="rect">
            <a:avLst/>
          </a:prstGeom>
          <a:solidFill>
            <a:schemeClr val="accent6">
              <a:lumMod val="40000"/>
              <a:lumOff val="60000"/>
            </a:schemeClr>
          </a:solidFill>
          <a:ln w="38100">
            <a:solidFill>
              <a:schemeClr val="tx1"/>
            </a:solidFill>
          </a:ln>
        </p:spPr>
        <p:txBody>
          <a:bodyPr wrap="square" rtlCol="0">
            <a:spAutoFit/>
          </a:bodyPr>
          <a:lstStyle/>
          <a:p>
            <a:pPr algn="ctr"/>
            <a:r>
              <a:rPr lang="en-US" sz="2000" b="1" smtClean="0">
                <a:solidFill>
                  <a:schemeClr val="accent2">
                    <a:lumMod val="75000"/>
                  </a:schemeClr>
                </a:solidFill>
              </a:rPr>
              <a:t>Observational </a:t>
            </a:r>
            <a:r>
              <a:rPr lang="en-US" sz="2000" b="1" dirty="0">
                <a:solidFill>
                  <a:schemeClr val="accent2">
                    <a:lumMod val="75000"/>
                  </a:schemeClr>
                </a:solidFill>
              </a:rPr>
              <a:t>principles are </a:t>
            </a:r>
            <a:r>
              <a:rPr lang="en-US" sz="2000" b="1" dirty="0" smtClean="0">
                <a:solidFill>
                  <a:schemeClr val="accent2">
                    <a:lumMod val="75000"/>
                  </a:schemeClr>
                </a:solidFill>
              </a:rPr>
              <a:t>both falsifiable and debatable.</a:t>
            </a:r>
            <a:endParaRPr lang="en-US" sz="2000" b="1" dirty="0">
              <a:solidFill>
                <a:schemeClr val="accent2">
                  <a:lumMod val="75000"/>
                </a:schemeClr>
              </a:solidFill>
            </a:endParaRPr>
          </a:p>
        </p:txBody>
      </p:sp>
    </p:spTree>
    <p:custDataLst>
      <p:tags r:id="rId1"/>
    </p:custDataLst>
    <p:extLst>
      <p:ext uri="{BB962C8B-B14F-4D97-AF65-F5344CB8AC3E}">
        <p14:creationId xmlns:p14="http://schemas.microsoft.com/office/powerpoint/2010/main" val="34765459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6" end="6"/>
                                            </p:txEl>
                                          </p:spTgt>
                                        </p:tgtEl>
                                        <p:attrNameLst>
                                          <p:attrName>style.visibility</p:attrName>
                                        </p:attrNameLst>
                                      </p:cBhvr>
                                      <p:to>
                                        <p:strVal val="visible"/>
                                      </p:to>
                                    </p:set>
                                    <p:animEffect transition="in" filter="fade">
                                      <p:cBhvr>
                                        <p:cTn id="34" dur="500"/>
                                        <p:tgtEl>
                                          <p:spTgt spid="3">
                                            <p:txEl>
                                              <p:pRg st="6" end="6"/>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Effect transition="in" filter="fade">
                                      <p:cBhvr>
                                        <p:cTn id="3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34355"/>
          </a:xfrm>
        </p:spPr>
        <p:txBody>
          <a:bodyPr>
            <a:normAutofit/>
          </a:bodyPr>
          <a:lstStyle/>
          <a:p>
            <a:r>
              <a:rPr lang="en-US" sz="3200" b="1" dirty="0" smtClean="0"/>
              <a:t>PART A - INTRODUCTION</a:t>
            </a:r>
            <a:endParaRPr lang="en-US" sz="3200" b="1" dirty="0"/>
          </a:p>
        </p:txBody>
      </p:sp>
      <p:sp>
        <p:nvSpPr>
          <p:cNvPr id="3" name="Content Placeholder 2"/>
          <p:cNvSpPr>
            <a:spLocks noGrp="1"/>
          </p:cNvSpPr>
          <p:nvPr>
            <p:ph idx="1"/>
          </p:nvPr>
        </p:nvSpPr>
        <p:spPr>
          <a:xfrm>
            <a:off x="457200" y="1087821"/>
            <a:ext cx="8229600" cy="3609216"/>
          </a:xfrm>
        </p:spPr>
        <p:txBody>
          <a:bodyPr>
            <a:normAutofit fontScale="92500" lnSpcReduction="20000"/>
          </a:bodyPr>
          <a:lstStyle/>
          <a:p>
            <a:pPr marL="0" indent="0">
              <a:buNone/>
            </a:pPr>
            <a:r>
              <a:rPr lang="en-US" b="1" u="sng" smtClean="0"/>
              <a:t>Role of symmetries in science?</a:t>
            </a:r>
            <a:endParaRPr lang="en-US" b="1" u="sng" dirty="0" smtClean="0">
              <a:solidFill>
                <a:schemeClr val="accent6">
                  <a:lumMod val="50000"/>
                </a:schemeClr>
              </a:solidFill>
            </a:endParaRPr>
          </a:p>
          <a:p>
            <a:pPr marL="0" indent="0">
              <a:buNone/>
            </a:pPr>
            <a:r>
              <a:rPr lang="en-US" b="1" dirty="0" smtClean="0">
                <a:solidFill>
                  <a:schemeClr val="accent6">
                    <a:lumMod val="50000"/>
                  </a:schemeClr>
                </a:solidFill>
              </a:rPr>
              <a:t>In the practice of science, </a:t>
            </a:r>
            <a:r>
              <a:rPr lang="en-US" b="1" smtClean="0">
                <a:solidFill>
                  <a:schemeClr val="accent6">
                    <a:lumMod val="50000"/>
                  </a:schemeClr>
                </a:solidFill>
              </a:rPr>
              <a:t>we seek out natural symmetries:</a:t>
            </a:r>
            <a:endParaRPr lang="en-US" b="1" dirty="0" smtClean="0">
              <a:solidFill>
                <a:schemeClr val="accent6">
                  <a:lumMod val="50000"/>
                </a:schemeClr>
              </a:solidFill>
            </a:endParaRPr>
          </a:p>
          <a:p>
            <a:r>
              <a:rPr lang="en-US" dirty="0" smtClean="0"/>
              <a:t>A symmetry exists when there are aspects of a natural dynamic system that remain invariant while most or all other aspects are varying.</a:t>
            </a:r>
          </a:p>
          <a:p>
            <a:r>
              <a:rPr lang="en-US" b="1" dirty="0" smtClean="0">
                <a:solidFill>
                  <a:schemeClr val="accent6">
                    <a:lumMod val="50000"/>
                  </a:schemeClr>
                </a:solidFill>
              </a:rPr>
              <a:t>Symmetries in nature are often associated with conservation laws:</a:t>
            </a:r>
            <a:endParaRPr lang="en-US" dirty="0" smtClean="0"/>
          </a:p>
        </p:txBody>
      </p:sp>
      <p:sp>
        <p:nvSpPr>
          <p:cNvPr id="4" name="TextBox 3"/>
          <p:cNvSpPr txBox="1"/>
          <p:nvPr/>
        </p:nvSpPr>
        <p:spPr>
          <a:xfrm>
            <a:off x="299545" y="4505308"/>
            <a:ext cx="8497614" cy="1938992"/>
          </a:xfrm>
          <a:prstGeom prst="rect">
            <a:avLst/>
          </a:prstGeom>
          <a:noFill/>
        </p:spPr>
        <p:txBody>
          <a:bodyPr wrap="square" rtlCol="0">
            <a:spAutoFit/>
          </a:bodyPr>
          <a:lstStyle/>
          <a:p>
            <a:pPr algn="ctr"/>
            <a:r>
              <a:rPr lang="en-US" sz="2400" b="1" dirty="0" smtClean="0"/>
              <a:t>Newtonian </a:t>
            </a:r>
            <a:r>
              <a:rPr lang="en-US" sz="2400" b="1" smtClean="0"/>
              <a:t>Mechanics:  </a:t>
            </a:r>
          </a:p>
          <a:p>
            <a:r>
              <a:rPr lang="en-US" sz="2400" b="1" smtClean="0"/>
              <a:t>                 F </a:t>
            </a:r>
            <a:r>
              <a:rPr lang="en-US" sz="2400" b="1"/>
              <a:t>= ma (1687) </a:t>
            </a:r>
            <a:r>
              <a:rPr lang="en-US" sz="2400" b="1" smtClean="0"/>
              <a:t>                                        F </a:t>
            </a:r>
            <a:r>
              <a:rPr lang="en-US" sz="2400" b="1"/>
              <a:t>= ma </a:t>
            </a:r>
            <a:r>
              <a:rPr lang="en-US" sz="2400" b="1" smtClean="0"/>
              <a:t>(2020)</a:t>
            </a:r>
          </a:p>
          <a:p>
            <a:endParaRPr lang="en-US" sz="2400" b="1" smtClean="0"/>
          </a:p>
          <a:p>
            <a:r>
              <a:rPr lang="en-US" sz="2400" b="1" smtClean="0"/>
              <a:t>Invariance </a:t>
            </a:r>
            <a:r>
              <a:rPr lang="en-US" sz="2400" b="1"/>
              <a:t>when translated in time </a:t>
            </a:r>
            <a:r>
              <a:rPr lang="en-US" sz="2400" b="1">
                <a:sym typeface="Wingdings" panose="05000000000000000000" pitchFamily="2" charset="2"/>
              </a:rPr>
              <a:t>  conservation of energy</a:t>
            </a:r>
          </a:p>
          <a:p>
            <a:r>
              <a:rPr lang="en-US" sz="2400" b="1" smtClean="0"/>
              <a:t>                                          [Noether’s Theorem (1918)]</a:t>
            </a:r>
          </a:p>
        </p:txBody>
      </p:sp>
    </p:spTree>
    <p:custDataLst>
      <p:tags r:id="rId1"/>
    </p:custDataLst>
    <p:extLst>
      <p:ext uri="{BB962C8B-B14F-4D97-AF65-F5344CB8AC3E}">
        <p14:creationId xmlns:p14="http://schemas.microsoft.com/office/powerpoint/2010/main" val="5544341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417"/>
          </a:xfrm>
        </p:spPr>
        <p:txBody>
          <a:bodyPr>
            <a:normAutofit/>
          </a:bodyPr>
          <a:lstStyle/>
          <a:p>
            <a:r>
              <a:rPr lang="en-US" sz="3200" b="1" dirty="0"/>
              <a:t>PART A – </a:t>
            </a:r>
            <a:r>
              <a:rPr lang="en-US" sz="3200" b="1" dirty="0" smtClean="0"/>
              <a:t>INTRODUCTION</a:t>
            </a:r>
            <a:endParaRPr lang="en-US" sz="3200" dirty="0"/>
          </a:p>
        </p:txBody>
      </p:sp>
      <p:sp>
        <p:nvSpPr>
          <p:cNvPr id="3" name="Content Placeholder 2"/>
          <p:cNvSpPr>
            <a:spLocks noGrp="1"/>
          </p:cNvSpPr>
          <p:nvPr>
            <p:ph idx="1"/>
          </p:nvPr>
        </p:nvSpPr>
        <p:spPr>
          <a:xfrm>
            <a:off x="441434" y="1135118"/>
            <a:ext cx="8229600" cy="4991046"/>
          </a:xfrm>
        </p:spPr>
        <p:txBody>
          <a:bodyPr>
            <a:normAutofit fontScale="85000" lnSpcReduction="20000"/>
          </a:bodyPr>
          <a:lstStyle/>
          <a:p>
            <a:pPr marL="0" indent="0">
              <a:buNone/>
            </a:pPr>
            <a:r>
              <a:rPr lang="en-US" b="1" u="sng" smtClean="0"/>
              <a:t>Role of symmetries in economics and engineering?</a:t>
            </a:r>
            <a:endParaRPr lang="en-US" b="1" u="sng" dirty="0" smtClean="0"/>
          </a:p>
          <a:p>
            <a:pPr marL="0" indent="0">
              <a:buNone/>
            </a:pPr>
            <a:r>
              <a:rPr lang="en-US" b="1" dirty="0" smtClean="0">
                <a:solidFill>
                  <a:schemeClr val="accent6">
                    <a:lumMod val="50000"/>
                  </a:schemeClr>
                </a:solidFill>
              </a:rPr>
              <a:t>In the practice of engineering, and economics, agreed-upon standards of manufacture and/or construction create economic symmetries:</a:t>
            </a:r>
          </a:p>
          <a:p>
            <a:r>
              <a:rPr lang="en-US" dirty="0" smtClean="0"/>
              <a:t>Those aspects that remain unchanged are called the gauge of the symmetry.</a:t>
            </a:r>
          </a:p>
          <a:p>
            <a:r>
              <a:rPr lang="en-US" b="1" dirty="0" smtClean="0">
                <a:solidFill>
                  <a:schemeClr val="accent6">
                    <a:lumMod val="50000"/>
                  </a:schemeClr>
                </a:solidFill>
              </a:rPr>
              <a:t>For example:</a:t>
            </a:r>
          </a:p>
          <a:p>
            <a:pPr lvl="1"/>
            <a:r>
              <a:rPr lang="en-US" b="1" dirty="0" smtClean="0">
                <a:solidFill>
                  <a:schemeClr val="accent6">
                    <a:lumMod val="50000"/>
                  </a:schemeClr>
                </a:solidFill>
              </a:rPr>
              <a:t>the gauge of a railroad system is the distance between the rails.</a:t>
            </a:r>
          </a:p>
          <a:p>
            <a:pPr lvl="1"/>
            <a:r>
              <a:rPr lang="en-US" b="1" dirty="0" smtClean="0">
                <a:solidFill>
                  <a:schemeClr val="accent6">
                    <a:lumMod val="50000"/>
                  </a:schemeClr>
                </a:solidFill>
              </a:rPr>
              <a:t>the gauge of an electrical copper wire is the diameter of the wire.</a:t>
            </a:r>
          </a:p>
          <a:p>
            <a:r>
              <a:rPr lang="en-US" dirty="0" smtClean="0"/>
              <a:t>We use symmetries to make </a:t>
            </a:r>
            <a:r>
              <a:rPr lang="en-US" smtClean="0"/>
              <a:t>the economy run more efficiently.</a:t>
            </a:r>
            <a:endParaRPr lang="en-US" dirty="0" smtClean="0"/>
          </a:p>
        </p:txBody>
      </p:sp>
    </p:spTree>
    <p:custDataLst>
      <p:tags r:id="rId1"/>
    </p:custDataLst>
    <p:extLst>
      <p:ext uri="{BB962C8B-B14F-4D97-AF65-F5344CB8AC3E}">
        <p14:creationId xmlns:p14="http://schemas.microsoft.com/office/powerpoint/2010/main" val="19954773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81652"/>
          </a:xfrm>
        </p:spPr>
        <p:txBody>
          <a:bodyPr>
            <a:noAutofit/>
          </a:bodyPr>
          <a:lstStyle/>
          <a:p>
            <a:r>
              <a:rPr lang="en-US" sz="3200" b="1" dirty="0" smtClean="0"/>
              <a:t>PART A </a:t>
            </a:r>
            <a:r>
              <a:rPr lang="en-US" sz="3200" b="1" dirty="0"/>
              <a:t>– </a:t>
            </a:r>
            <a:r>
              <a:rPr lang="en-US" sz="3200" b="1" dirty="0" smtClean="0"/>
              <a:t>INTRODUCTION</a:t>
            </a:r>
            <a:endParaRPr lang="en-CA" sz="3200" dirty="0"/>
          </a:p>
        </p:txBody>
      </p:sp>
      <p:sp>
        <p:nvSpPr>
          <p:cNvPr id="3" name="Content Placeholder 2"/>
          <p:cNvSpPr>
            <a:spLocks noGrp="1"/>
          </p:cNvSpPr>
          <p:nvPr>
            <p:ph idx="1"/>
          </p:nvPr>
        </p:nvSpPr>
        <p:spPr>
          <a:xfrm>
            <a:off x="457200" y="1600200"/>
            <a:ext cx="4114800" cy="4525963"/>
          </a:xfrm>
        </p:spPr>
        <p:txBody>
          <a:bodyPr>
            <a:normAutofit fontScale="85000" lnSpcReduction="10000"/>
          </a:bodyPr>
          <a:lstStyle/>
          <a:p>
            <a:r>
              <a:rPr lang="en-CA" dirty="0" smtClean="0"/>
              <a:t>The branches of scientific study can be organized into a nested hierarchy of </a:t>
            </a:r>
            <a:r>
              <a:rPr lang="en-CA" b="1" dirty="0" smtClean="0">
                <a:solidFill>
                  <a:srgbClr val="FF0000"/>
                </a:solidFill>
              </a:rPr>
              <a:t>increasing specificity </a:t>
            </a:r>
            <a:r>
              <a:rPr lang="en-CA" dirty="0" smtClean="0"/>
              <a:t>and </a:t>
            </a:r>
            <a:r>
              <a:rPr lang="en-CA" b="1" dirty="0" smtClean="0">
                <a:solidFill>
                  <a:srgbClr val="FF0000"/>
                </a:solidFill>
              </a:rPr>
              <a:t>decreasing generality</a:t>
            </a:r>
            <a:r>
              <a:rPr lang="en-CA" dirty="0" smtClean="0"/>
              <a:t>.</a:t>
            </a:r>
          </a:p>
          <a:p>
            <a:r>
              <a:rPr lang="en-CA" dirty="0" smtClean="0"/>
              <a:t>The specific systems are nested within, are part of,  and are constrained by the more general systems.</a:t>
            </a:r>
          </a:p>
        </p:txBody>
      </p:sp>
      <p:grpSp>
        <p:nvGrpSpPr>
          <p:cNvPr id="6" name="Group 5"/>
          <p:cNvGrpSpPr/>
          <p:nvPr/>
        </p:nvGrpSpPr>
        <p:grpSpPr>
          <a:xfrm>
            <a:off x="4772897" y="1624791"/>
            <a:ext cx="4220977" cy="4241249"/>
            <a:chOff x="1824978" y="1699216"/>
            <a:chExt cx="5705395" cy="4241249"/>
          </a:xfrm>
        </p:grpSpPr>
        <p:sp>
          <p:nvSpPr>
            <p:cNvPr id="7" name="Rectangle 6"/>
            <p:cNvSpPr/>
            <p:nvPr/>
          </p:nvSpPr>
          <p:spPr>
            <a:xfrm>
              <a:off x="3337794" y="1699216"/>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Economic Systems</a:t>
              </a:r>
              <a:endParaRPr lang="en-US" b="1">
                <a:solidFill>
                  <a:schemeClr val="tx1"/>
                </a:solidFill>
              </a:endParaRPr>
            </a:p>
          </p:txBody>
        </p:sp>
        <p:sp>
          <p:nvSpPr>
            <p:cNvPr id="8" name="Rectangle 7"/>
            <p:cNvSpPr/>
            <p:nvPr/>
          </p:nvSpPr>
          <p:spPr>
            <a:xfrm>
              <a:off x="3337792" y="2406327"/>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Social Systems</a:t>
              </a:r>
              <a:endParaRPr lang="en-US" b="1">
                <a:solidFill>
                  <a:schemeClr val="tx1"/>
                </a:solidFill>
              </a:endParaRPr>
            </a:p>
          </p:txBody>
        </p:sp>
        <p:sp>
          <p:nvSpPr>
            <p:cNvPr id="9" name="Rectangle 8"/>
            <p:cNvSpPr/>
            <p:nvPr/>
          </p:nvSpPr>
          <p:spPr>
            <a:xfrm>
              <a:off x="3337790" y="3112092"/>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Ecological Systems</a:t>
              </a:r>
              <a:endParaRPr lang="en-US" b="1">
                <a:solidFill>
                  <a:schemeClr val="tx1"/>
                </a:solidFill>
              </a:endParaRPr>
            </a:p>
          </p:txBody>
        </p:sp>
        <p:sp>
          <p:nvSpPr>
            <p:cNvPr id="10" name="Rectangle 9"/>
            <p:cNvSpPr/>
            <p:nvPr/>
          </p:nvSpPr>
          <p:spPr>
            <a:xfrm>
              <a:off x="3337788" y="3812549"/>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Biological Systems</a:t>
              </a:r>
              <a:endParaRPr lang="en-US" b="1">
                <a:solidFill>
                  <a:schemeClr val="tx1"/>
                </a:solidFill>
              </a:endParaRPr>
            </a:p>
          </p:txBody>
        </p:sp>
        <p:sp>
          <p:nvSpPr>
            <p:cNvPr id="11" name="Rectangle 10"/>
            <p:cNvSpPr/>
            <p:nvPr/>
          </p:nvSpPr>
          <p:spPr>
            <a:xfrm>
              <a:off x="3337786" y="4523624"/>
              <a:ext cx="2616357"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Chemical Systems</a:t>
              </a:r>
              <a:endParaRPr lang="en-US" b="1">
                <a:solidFill>
                  <a:schemeClr val="tx1"/>
                </a:solidFill>
              </a:endParaRPr>
            </a:p>
          </p:txBody>
        </p:sp>
        <p:sp>
          <p:nvSpPr>
            <p:cNvPr id="12" name="Rectangle 11"/>
            <p:cNvSpPr/>
            <p:nvPr/>
          </p:nvSpPr>
          <p:spPr>
            <a:xfrm>
              <a:off x="3337784" y="5223316"/>
              <a:ext cx="2616357"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 Physical Systems</a:t>
              </a:r>
              <a:endParaRPr lang="en-US" b="1">
                <a:solidFill>
                  <a:schemeClr val="tx1"/>
                </a:solidFill>
              </a:endParaRPr>
            </a:p>
          </p:txBody>
        </p:sp>
        <p:sp>
          <p:nvSpPr>
            <p:cNvPr id="13" name="Right Arrow 12"/>
            <p:cNvSpPr/>
            <p:nvPr/>
          </p:nvSpPr>
          <p:spPr>
            <a:xfrm rot="16200000">
              <a:off x="857535" y="3132836"/>
              <a:ext cx="3554377" cy="1375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t>More Specific</a:t>
              </a:r>
              <a:endParaRPr lang="en-US" sz="2800" b="1"/>
            </a:p>
          </p:txBody>
        </p:sp>
        <p:cxnSp>
          <p:nvCxnSpPr>
            <p:cNvPr id="14" name="Straight Connector 13"/>
            <p:cNvCxnSpPr/>
            <p:nvPr/>
          </p:nvCxnSpPr>
          <p:spPr>
            <a:xfrm>
              <a:off x="1829476" y="5604040"/>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1824978" y="2037164"/>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7" name="Right Arrow 16"/>
            <p:cNvSpPr/>
            <p:nvPr/>
          </p:nvSpPr>
          <p:spPr>
            <a:xfrm rot="16200000" flipH="1">
              <a:off x="5043425" y="3177090"/>
              <a:ext cx="3566876" cy="1375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t>More General</a:t>
              </a:r>
              <a:endParaRPr lang="en-US" sz="2800" b="1"/>
            </a:p>
          </p:txBody>
        </p:sp>
        <p:cxnSp>
          <p:nvCxnSpPr>
            <p:cNvPr id="18" name="Straight Connector 17"/>
            <p:cNvCxnSpPr/>
            <p:nvPr/>
          </p:nvCxnSpPr>
          <p:spPr>
            <a:xfrm>
              <a:off x="6021613" y="5648351"/>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6017115" y="2081475"/>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46891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76245"/>
          </a:xfrm>
        </p:spPr>
        <p:txBody>
          <a:bodyPr>
            <a:noAutofit/>
          </a:bodyPr>
          <a:lstStyle/>
          <a:p>
            <a:r>
              <a:rPr lang="en-US" sz="3200" b="1" dirty="0" smtClean="0"/>
              <a:t>PART A </a:t>
            </a:r>
            <a:r>
              <a:rPr lang="en-US" sz="3200" b="1"/>
              <a:t>– </a:t>
            </a:r>
            <a:r>
              <a:rPr lang="en-US" sz="3200" b="1" smtClean="0"/>
              <a:t>INTRODUCTION</a:t>
            </a:r>
            <a:endParaRPr lang="en-CA" sz="3200" dirty="0"/>
          </a:p>
        </p:txBody>
      </p:sp>
      <p:sp>
        <p:nvSpPr>
          <p:cNvPr id="3" name="Content Placeholder 2"/>
          <p:cNvSpPr>
            <a:spLocks noGrp="1"/>
          </p:cNvSpPr>
          <p:nvPr>
            <p:ph idx="1"/>
          </p:nvPr>
        </p:nvSpPr>
        <p:spPr>
          <a:xfrm>
            <a:off x="457200" y="1600200"/>
            <a:ext cx="4114800" cy="4302791"/>
          </a:xfrm>
        </p:spPr>
        <p:txBody>
          <a:bodyPr>
            <a:normAutofit fontScale="85000" lnSpcReduction="20000"/>
          </a:bodyPr>
          <a:lstStyle/>
          <a:p>
            <a:r>
              <a:rPr lang="en-CA" dirty="0" smtClean="0"/>
              <a:t>The branches of scientific study </a:t>
            </a:r>
            <a:r>
              <a:rPr lang="en-CA" smtClean="0"/>
              <a:t>then form a nested hierarchy </a:t>
            </a:r>
            <a:r>
              <a:rPr lang="en-CA" dirty="0" smtClean="0"/>
              <a:t>of </a:t>
            </a:r>
            <a:r>
              <a:rPr lang="en-CA" b="1" dirty="0" smtClean="0">
                <a:solidFill>
                  <a:srgbClr val="FF0000"/>
                </a:solidFill>
              </a:rPr>
              <a:t>increasing</a:t>
            </a:r>
            <a:r>
              <a:rPr lang="en-CA" dirty="0" smtClean="0"/>
              <a:t> </a:t>
            </a:r>
            <a:r>
              <a:rPr lang="en-CA" b="1" dirty="0" smtClean="0">
                <a:solidFill>
                  <a:srgbClr val="FF0000"/>
                </a:solidFill>
              </a:rPr>
              <a:t>complexity</a:t>
            </a:r>
            <a:r>
              <a:rPr lang="en-CA" dirty="0" smtClean="0"/>
              <a:t>.</a:t>
            </a:r>
          </a:p>
          <a:p>
            <a:r>
              <a:rPr lang="en-CA" b="1" dirty="0" smtClean="0">
                <a:solidFill>
                  <a:schemeClr val="accent6">
                    <a:lumMod val="50000"/>
                  </a:schemeClr>
                </a:solidFill>
              </a:rPr>
              <a:t>Semantics, logic and mathematics form a meta-system from which all “laws” of science spring.</a:t>
            </a:r>
          </a:p>
          <a:p>
            <a:r>
              <a:rPr lang="en-CA" dirty="0" smtClean="0"/>
              <a:t>I arbitrarily choose to place this meta-system at the bottom. </a:t>
            </a:r>
            <a:endParaRPr lang="en-CA" dirty="0"/>
          </a:p>
        </p:txBody>
      </p:sp>
      <p:grpSp>
        <p:nvGrpSpPr>
          <p:cNvPr id="4" name="Group 3"/>
          <p:cNvGrpSpPr/>
          <p:nvPr/>
        </p:nvGrpSpPr>
        <p:grpSpPr>
          <a:xfrm>
            <a:off x="4895725" y="1417790"/>
            <a:ext cx="3606825" cy="4477775"/>
            <a:chOff x="651270" y="1027154"/>
            <a:chExt cx="4129173" cy="4938762"/>
          </a:xfrm>
        </p:grpSpPr>
        <p:sp>
          <p:nvSpPr>
            <p:cNvPr id="6" name="Rectangle 5"/>
            <p:cNvSpPr/>
            <p:nvPr/>
          </p:nvSpPr>
          <p:spPr>
            <a:xfrm>
              <a:off x="2164086" y="1724667"/>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Economic Systems</a:t>
              </a:r>
              <a:endParaRPr lang="en-US" b="1">
                <a:solidFill>
                  <a:schemeClr val="tx1"/>
                </a:solidFill>
              </a:endParaRPr>
            </a:p>
          </p:txBody>
        </p:sp>
        <p:sp>
          <p:nvSpPr>
            <p:cNvPr id="7" name="Rectangle 6"/>
            <p:cNvSpPr/>
            <p:nvPr/>
          </p:nvSpPr>
          <p:spPr>
            <a:xfrm>
              <a:off x="2164084" y="2431778"/>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Social Systems</a:t>
              </a:r>
              <a:endParaRPr lang="en-US" b="1">
                <a:solidFill>
                  <a:schemeClr val="tx1"/>
                </a:solidFill>
              </a:endParaRPr>
            </a:p>
          </p:txBody>
        </p:sp>
        <p:sp>
          <p:nvSpPr>
            <p:cNvPr id="8" name="Rectangle 7"/>
            <p:cNvSpPr/>
            <p:nvPr/>
          </p:nvSpPr>
          <p:spPr>
            <a:xfrm>
              <a:off x="2164082" y="3137543"/>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Ecological Systems</a:t>
              </a:r>
              <a:endParaRPr lang="en-US" b="1">
                <a:solidFill>
                  <a:schemeClr val="tx1"/>
                </a:solidFill>
              </a:endParaRPr>
            </a:p>
          </p:txBody>
        </p:sp>
        <p:sp>
          <p:nvSpPr>
            <p:cNvPr id="9" name="Rectangle 8"/>
            <p:cNvSpPr/>
            <p:nvPr/>
          </p:nvSpPr>
          <p:spPr>
            <a:xfrm>
              <a:off x="2164080" y="3838000"/>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Biological Systems</a:t>
              </a:r>
              <a:endParaRPr lang="en-US" b="1">
                <a:solidFill>
                  <a:schemeClr val="tx1"/>
                </a:solidFill>
              </a:endParaRPr>
            </a:p>
          </p:txBody>
        </p:sp>
        <p:sp>
          <p:nvSpPr>
            <p:cNvPr id="10" name="Rectangle 9"/>
            <p:cNvSpPr/>
            <p:nvPr/>
          </p:nvSpPr>
          <p:spPr>
            <a:xfrm>
              <a:off x="2164078" y="4549075"/>
              <a:ext cx="2616357"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Chemical Systems</a:t>
              </a:r>
              <a:endParaRPr lang="en-US" b="1">
                <a:solidFill>
                  <a:schemeClr val="tx1"/>
                </a:solidFill>
              </a:endParaRPr>
            </a:p>
          </p:txBody>
        </p:sp>
        <p:sp>
          <p:nvSpPr>
            <p:cNvPr id="11" name="Rectangle 10"/>
            <p:cNvSpPr/>
            <p:nvPr/>
          </p:nvSpPr>
          <p:spPr>
            <a:xfrm>
              <a:off x="2164076" y="5248767"/>
              <a:ext cx="2616357"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 Physical Systems</a:t>
              </a:r>
              <a:endParaRPr lang="en-US" b="1">
                <a:solidFill>
                  <a:schemeClr val="tx1"/>
                </a:solidFill>
              </a:endParaRPr>
            </a:p>
          </p:txBody>
        </p:sp>
        <p:sp>
          <p:nvSpPr>
            <p:cNvPr id="12" name="Rectangle 11"/>
            <p:cNvSpPr/>
            <p:nvPr/>
          </p:nvSpPr>
          <p:spPr>
            <a:xfrm>
              <a:off x="2164086" y="1027154"/>
              <a:ext cx="2616357" cy="71714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Hierarchic Level</a:t>
              </a:r>
              <a:endParaRPr lang="en-US" b="1">
                <a:solidFill>
                  <a:schemeClr val="tx1"/>
                </a:solidFill>
              </a:endParaRPr>
            </a:p>
          </p:txBody>
        </p:sp>
        <p:sp>
          <p:nvSpPr>
            <p:cNvPr id="13" name="Right Arrow 12"/>
            <p:cNvSpPr/>
            <p:nvPr/>
          </p:nvSpPr>
          <p:spPr>
            <a:xfrm rot="16200000">
              <a:off x="-316173" y="3158287"/>
              <a:ext cx="3554377" cy="1375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smtClean="0"/>
                <a:t>INCREASING COMPLEXITY</a:t>
              </a:r>
              <a:endParaRPr lang="en-US" sz="2400" b="1"/>
            </a:p>
          </p:txBody>
        </p:sp>
        <p:cxnSp>
          <p:nvCxnSpPr>
            <p:cNvPr id="14" name="Straight Connector 13"/>
            <p:cNvCxnSpPr/>
            <p:nvPr/>
          </p:nvCxnSpPr>
          <p:spPr>
            <a:xfrm>
              <a:off x="655768" y="5629491"/>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51270" y="2062615"/>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18" name="Rectangle 17"/>
          <p:cNvSpPr/>
          <p:nvPr/>
        </p:nvSpPr>
        <p:spPr>
          <a:xfrm>
            <a:off x="6217174" y="5902991"/>
            <a:ext cx="2285383" cy="650210"/>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 Semantic, Logical and Mathematical Constraints</a:t>
            </a:r>
            <a:endParaRPr lang="en-US" sz="1400" b="1">
              <a:solidFill>
                <a:schemeClr val="tx1"/>
              </a:solidFill>
            </a:endParaRPr>
          </a:p>
        </p:txBody>
      </p:sp>
      <p:sp>
        <p:nvSpPr>
          <p:cNvPr id="16" name="Rounded Rectangle 15"/>
          <p:cNvSpPr/>
          <p:nvPr/>
        </p:nvSpPr>
        <p:spPr>
          <a:xfrm>
            <a:off x="6064449" y="5836759"/>
            <a:ext cx="2590800" cy="762001"/>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252248" y="6141036"/>
            <a:ext cx="5596759" cy="707886"/>
          </a:xfrm>
          <a:prstGeom prst="rect">
            <a:avLst/>
          </a:prstGeom>
          <a:noFill/>
          <a:ln>
            <a:solidFill>
              <a:srgbClr val="92D050"/>
            </a:solidFill>
          </a:ln>
        </p:spPr>
        <p:txBody>
          <a:bodyPr wrap="square" rtlCol="0">
            <a:spAutoFit/>
          </a:bodyPr>
          <a:lstStyle/>
          <a:p>
            <a:r>
              <a:rPr lang="en-US" sz="2000" b="1" smtClean="0">
                <a:latin typeface="+mj-lt"/>
              </a:rPr>
              <a:t>Cohen </a:t>
            </a:r>
            <a:r>
              <a:rPr lang="en-US" sz="2000" b="1">
                <a:latin typeface="+mj-lt"/>
              </a:rPr>
              <a:t>and Stewart. </a:t>
            </a:r>
            <a:r>
              <a:rPr lang="en-US" sz="2000" b="1" smtClean="0">
                <a:latin typeface="+mj-lt"/>
              </a:rPr>
              <a:t> “</a:t>
            </a:r>
            <a:r>
              <a:rPr lang="en-US" sz="2000" b="1">
                <a:latin typeface="+mj-lt"/>
              </a:rPr>
              <a:t>The Collapse of Chaos: Discovering Simplicity in a Complex World”. (1994</a:t>
            </a:r>
            <a:r>
              <a:rPr lang="en-US" sz="2000" b="1" smtClean="0">
                <a:latin typeface="+mj-lt"/>
              </a:rPr>
              <a:t>).</a:t>
            </a:r>
            <a:endParaRPr lang="en-US" sz="2000" b="1">
              <a:latin typeface="+mj-lt"/>
            </a:endParaRPr>
          </a:p>
        </p:txBody>
      </p:sp>
    </p:spTree>
    <p:custDataLst>
      <p:tags r:id="rId1"/>
    </p:custDataLst>
    <p:extLst>
      <p:ext uri="{BB962C8B-B14F-4D97-AF65-F5344CB8AC3E}">
        <p14:creationId xmlns:p14="http://schemas.microsoft.com/office/powerpoint/2010/main" val="6931699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childTnLst>
                          </p:cTn>
                        </p:par>
                        <p:par>
                          <p:cTn id="11" fill="hold">
                            <p:stCondLst>
                              <p:cond delay="500"/>
                            </p:stCondLst>
                            <p:childTnLst>
                              <p:par>
                                <p:cTn id="12" presetID="26" presetClass="entr" presetSubtype="0" fill="hold" grpId="0" nodeType="afterEffect">
                                  <p:stCondLst>
                                    <p:cond delay="250"/>
                                  </p:stCondLst>
                                  <p:childTnLst>
                                    <p:set>
                                      <p:cBhvr>
                                        <p:cTn id="13" dur="1" fill="hold">
                                          <p:stCondLst>
                                            <p:cond delay="0"/>
                                          </p:stCondLst>
                                        </p:cTn>
                                        <p:tgtEl>
                                          <p:spTgt spid="16"/>
                                        </p:tgtEl>
                                        <p:attrNameLst>
                                          <p:attrName>style.visibility</p:attrName>
                                        </p:attrNameLst>
                                      </p:cBhvr>
                                      <p:to>
                                        <p:strVal val="visible"/>
                                      </p:to>
                                    </p:set>
                                    <p:animEffect transition="in" filter="wipe(down)">
                                      <p:cBhvr>
                                        <p:cTn id="14" dur="580">
                                          <p:stCondLst>
                                            <p:cond delay="0"/>
                                          </p:stCondLst>
                                        </p:cTn>
                                        <p:tgtEl>
                                          <p:spTgt spid="16"/>
                                        </p:tgtEl>
                                      </p:cBhvr>
                                    </p:animEffect>
                                    <p:anim calcmode="lin" valueType="num">
                                      <p:cBhvr>
                                        <p:cTn id="15" dur="1822" tmFilter="0,0; 0.14,0.36; 0.43,0.73; 0.71,0.91; 1.0,1.0">
                                          <p:stCondLst>
                                            <p:cond delay="0"/>
                                          </p:stCondLst>
                                        </p:cTn>
                                        <p:tgtEl>
                                          <p:spTgt spid="1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6"/>
                                        </p:tgtEl>
                                        <p:attrNameLst>
                                          <p:attrName>ppt_y</p:attrName>
                                        </p:attrNameLst>
                                      </p:cBhvr>
                                      <p:tavLst>
                                        <p:tav tm="0" fmla="#ppt_y-sin(pi*$)/81">
                                          <p:val>
                                            <p:fltVal val="0"/>
                                          </p:val>
                                        </p:tav>
                                        <p:tav tm="100000">
                                          <p:val>
                                            <p:fltVal val="1"/>
                                          </p:val>
                                        </p:tav>
                                      </p:tavLst>
                                    </p:anim>
                                    <p:animScale>
                                      <p:cBhvr>
                                        <p:cTn id="20" dur="26">
                                          <p:stCondLst>
                                            <p:cond delay="650"/>
                                          </p:stCondLst>
                                        </p:cTn>
                                        <p:tgtEl>
                                          <p:spTgt spid="16"/>
                                        </p:tgtEl>
                                      </p:cBhvr>
                                      <p:to x="100000" y="60000"/>
                                    </p:animScale>
                                    <p:animScale>
                                      <p:cBhvr>
                                        <p:cTn id="21" dur="166" decel="50000">
                                          <p:stCondLst>
                                            <p:cond delay="676"/>
                                          </p:stCondLst>
                                        </p:cTn>
                                        <p:tgtEl>
                                          <p:spTgt spid="16"/>
                                        </p:tgtEl>
                                      </p:cBhvr>
                                      <p:to x="100000" y="100000"/>
                                    </p:animScale>
                                    <p:animScale>
                                      <p:cBhvr>
                                        <p:cTn id="22" dur="26">
                                          <p:stCondLst>
                                            <p:cond delay="1312"/>
                                          </p:stCondLst>
                                        </p:cTn>
                                        <p:tgtEl>
                                          <p:spTgt spid="16"/>
                                        </p:tgtEl>
                                      </p:cBhvr>
                                      <p:to x="100000" y="80000"/>
                                    </p:animScale>
                                    <p:animScale>
                                      <p:cBhvr>
                                        <p:cTn id="23" dur="166" decel="50000">
                                          <p:stCondLst>
                                            <p:cond delay="1338"/>
                                          </p:stCondLst>
                                        </p:cTn>
                                        <p:tgtEl>
                                          <p:spTgt spid="16"/>
                                        </p:tgtEl>
                                      </p:cBhvr>
                                      <p:to x="100000" y="100000"/>
                                    </p:animScale>
                                    <p:animScale>
                                      <p:cBhvr>
                                        <p:cTn id="24" dur="26">
                                          <p:stCondLst>
                                            <p:cond delay="1642"/>
                                          </p:stCondLst>
                                        </p:cTn>
                                        <p:tgtEl>
                                          <p:spTgt spid="16"/>
                                        </p:tgtEl>
                                      </p:cBhvr>
                                      <p:to x="100000" y="90000"/>
                                    </p:animScale>
                                    <p:animScale>
                                      <p:cBhvr>
                                        <p:cTn id="25" dur="166" decel="50000">
                                          <p:stCondLst>
                                            <p:cond delay="1668"/>
                                          </p:stCondLst>
                                        </p:cTn>
                                        <p:tgtEl>
                                          <p:spTgt spid="16"/>
                                        </p:tgtEl>
                                      </p:cBhvr>
                                      <p:to x="100000" y="100000"/>
                                    </p:animScale>
                                    <p:animScale>
                                      <p:cBhvr>
                                        <p:cTn id="26" dur="26">
                                          <p:stCondLst>
                                            <p:cond delay="1808"/>
                                          </p:stCondLst>
                                        </p:cTn>
                                        <p:tgtEl>
                                          <p:spTgt spid="16"/>
                                        </p:tgtEl>
                                      </p:cBhvr>
                                      <p:to x="100000" y="95000"/>
                                    </p:animScale>
                                    <p:animScale>
                                      <p:cBhvr>
                                        <p:cTn id="27" dur="166" decel="50000">
                                          <p:stCondLst>
                                            <p:cond delay="1834"/>
                                          </p:stCondLst>
                                        </p:cTn>
                                        <p:tgtEl>
                                          <p:spTgt spid="16"/>
                                        </p:tgtEl>
                                      </p:cBhvr>
                                      <p:to x="100000" y="100000"/>
                                    </p:animScale>
                                  </p:childTnLst>
                                </p:cTn>
                              </p:par>
                            </p:childTnLst>
                          </p:cTn>
                        </p:par>
                        <p:par>
                          <p:cTn id="28" fill="hold">
                            <p:stCondLst>
                              <p:cond delay="2750"/>
                            </p:stCondLst>
                            <p:childTnLst>
                              <p:par>
                                <p:cTn id="29" presetID="10" presetClass="entr" presetSubtype="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6"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BIOSYMMETRY AND HIERARCHIC SYMMETRY</a:t>
            </a:r>
            <a:endParaRPr lang="en-US" sz="3200" dirty="0"/>
          </a:p>
        </p:txBody>
      </p:sp>
      <p:sp>
        <p:nvSpPr>
          <p:cNvPr id="3" name="Content Placeholder 2"/>
          <p:cNvSpPr>
            <a:spLocks noGrp="1"/>
          </p:cNvSpPr>
          <p:nvPr>
            <p:ph idx="1"/>
          </p:nvPr>
        </p:nvSpPr>
        <p:spPr/>
        <p:txBody>
          <a:bodyPr>
            <a:normAutofit fontScale="70000" lnSpcReduction="20000"/>
          </a:bodyPr>
          <a:lstStyle/>
          <a:p>
            <a:pPr marL="0" indent="0" algn="ctr">
              <a:buNone/>
            </a:pPr>
            <a:r>
              <a:rPr lang="en-US" b="1" dirty="0" smtClean="0"/>
              <a:t>Agenda</a:t>
            </a:r>
          </a:p>
          <a:p>
            <a:pPr marL="514350" indent="-514350">
              <a:buFont typeface="+mj-lt"/>
              <a:buAutoNum type="alphaUcPeriod"/>
            </a:pPr>
            <a:r>
              <a:rPr lang="en-US" b="1" dirty="0" smtClean="0"/>
              <a:t>Introduction</a:t>
            </a:r>
          </a:p>
          <a:p>
            <a:pPr lvl="1"/>
            <a:r>
              <a:rPr lang="en-US" dirty="0" smtClean="0"/>
              <a:t>In search of the </a:t>
            </a:r>
            <a:r>
              <a:rPr lang="en-US" smtClean="0"/>
              <a:t>principles of an "economic </a:t>
            </a:r>
            <a:r>
              <a:rPr lang="en-US" dirty="0" smtClean="0"/>
              <a:t>science”.</a:t>
            </a:r>
          </a:p>
          <a:p>
            <a:pPr lvl="1"/>
            <a:r>
              <a:rPr lang="en-US" dirty="0" smtClean="0"/>
              <a:t>Part of a proposed methodology for establishing </a:t>
            </a:r>
            <a:r>
              <a:rPr lang="en-US" smtClean="0"/>
              <a:t>principles of an economic </a:t>
            </a:r>
            <a:r>
              <a:rPr lang="en-US" dirty="0" smtClean="0"/>
              <a:t>science.</a:t>
            </a:r>
          </a:p>
          <a:p>
            <a:pPr lvl="1"/>
            <a:r>
              <a:rPr lang="en-US" dirty="0" smtClean="0"/>
              <a:t>Xi Ji’s paper in the Ecological Economics Research Agenda book.</a:t>
            </a:r>
          </a:p>
          <a:p>
            <a:pPr marL="514350" indent="-514350">
              <a:buFont typeface="+mj-lt"/>
              <a:buAutoNum type="alphaUcPeriod"/>
            </a:pPr>
            <a:r>
              <a:rPr lang="en-US" b="1" dirty="0" smtClean="0"/>
              <a:t>Principle of Economic </a:t>
            </a:r>
            <a:r>
              <a:rPr lang="en-US" b="1" dirty="0" err="1" smtClean="0"/>
              <a:t>Biosymmetry</a:t>
            </a:r>
            <a:endParaRPr lang="en-US" b="1" dirty="0" smtClean="0"/>
          </a:p>
          <a:p>
            <a:pPr lvl="1"/>
            <a:r>
              <a:rPr lang="en-US" dirty="0" smtClean="0"/>
              <a:t>Each species has a subjective biological frame of reference;</a:t>
            </a:r>
          </a:p>
          <a:p>
            <a:pPr lvl="1"/>
            <a:r>
              <a:rPr lang="en-US" smtClean="0"/>
              <a:t>Laws of an economic </a:t>
            </a:r>
            <a:r>
              <a:rPr lang="en-US" dirty="0" smtClean="0"/>
              <a:t>science must be consistent from all such biological frames of reference.</a:t>
            </a:r>
          </a:p>
          <a:p>
            <a:pPr marL="514350" indent="-514350">
              <a:buFont typeface="+mj-lt"/>
              <a:buAutoNum type="alphaUcPeriod"/>
            </a:pPr>
            <a:r>
              <a:rPr lang="en-US" b="1" dirty="0" smtClean="0"/>
              <a:t>Principle of Hierarchic Symmetry</a:t>
            </a:r>
          </a:p>
          <a:p>
            <a:pPr lvl="1"/>
            <a:r>
              <a:rPr lang="en-US" dirty="0" smtClean="0"/>
              <a:t>Physics, chemistry, biology, ecology, sociology and economic science form a nested hierarchy of increasingly specific sciences;</a:t>
            </a:r>
          </a:p>
          <a:p>
            <a:pPr lvl="1"/>
            <a:r>
              <a:rPr lang="en-US" smtClean="0"/>
              <a:t>Laws of an economic </a:t>
            </a:r>
            <a:r>
              <a:rPr lang="en-US" dirty="0" smtClean="0"/>
              <a:t>science must be consistent with all of the more general sciences.</a:t>
            </a:r>
            <a:endParaRPr lang="en-US" dirty="0"/>
          </a:p>
        </p:txBody>
      </p:sp>
      <p:sp>
        <p:nvSpPr>
          <p:cNvPr id="5" name="Rounded Rectangle 4"/>
          <p:cNvSpPr/>
          <p:nvPr/>
        </p:nvSpPr>
        <p:spPr>
          <a:xfrm>
            <a:off x="457200" y="3411939"/>
            <a:ext cx="8127242" cy="1190767"/>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7800824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7417"/>
          </a:xfrm>
        </p:spPr>
        <p:txBody>
          <a:bodyPr>
            <a:noAutofit/>
          </a:bodyPr>
          <a:lstStyle/>
          <a:p>
            <a:r>
              <a:rPr lang="en-US" sz="3200" b="1" smtClean="0"/>
              <a:t>PART </a:t>
            </a:r>
            <a:r>
              <a:rPr lang="en-US" sz="3200" b="1" dirty="0" smtClean="0"/>
              <a:t>B – </a:t>
            </a:r>
            <a:r>
              <a:rPr lang="en-US" sz="3200" b="1" dirty="0"/>
              <a:t>BIOSYMMETRY </a:t>
            </a:r>
            <a:endParaRPr lang="en-US" sz="3200" dirty="0"/>
          </a:p>
        </p:txBody>
      </p:sp>
      <p:sp>
        <p:nvSpPr>
          <p:cNvPr id="3" name="Content Placeholder 2"/>
          <p:cNvSpPr>
            <a:spLocks noGrp="1"/>
          </p:cNvSpPr>
          <p:nvPr>
            <p:ph idx="1"/>
          </p:nvPr>
        </p:nvSpPr>
        <p:spPr>
          <a:xfrm>
            <a:off x="425665" y="1123391"/>
            <a:ext cx="8292669" cy="4798340"/>
          </a:xfrm>
        </p:spPr>
        <p:txBody>
          <a:bodyPr>
            <a:noAutofit/>
          </a:bodyPr>
          <a:lstStyle/>
          <a:p>
            <a:pPr marL="0" indent="0">
              <a:buNone/>
            </a:pPr>
            <a:r>
              <a:rPr lang="en-US" sz="2100" b="1" u="sng" dirty="0" smtClean="0"/>
              <a:t>Why do we need a principle of biosymmetry:</a:t>
            </a:r>
            <a:endParaRPr lang="en-US" sz="2100" b="1" u="sng" dirty="0"/>
          </a:p>
          <a:p>
            <a:r>
              <a:rPr lang="en-US" sz="2100" dirty="0" smtClean="0"/>
              <a:t>Most sciences strive to be objective (i.e. unbiased) – and an economic science must do the same;</a:t>
            </a:r>
          </a:p>
          <a:p>
            <a:r>
              <a:rPr lang="en-US" sz="2100" b="1" dirty="0" smtClean="0">
                <a:solidFill>
                  <a:schemeClr val="accent6">
                    <a:lumMod val="50000"/>
                  </a:schemeClr>
                </a:solidFill>
              </a:rPr>
              <a:t>In contrast, mainstream economic theory is </a:t>
            </a:r>
            <a:r>
              <a:rPr lang="en-US" sz="2100" b="1" smtClean="0">
                <a:solidFill>
                  <a:schemeClr val="accent6">
                    <a:lumMod val="50000"/>
                  </a:schemeClr>
                </a:solidFill>
              </a:rPr>
              <a:t>extremely anthropocentric, extremely subjective, and focused on money;</a:t>
            </a:r>
            <a:endParaRPr lang="en-US" sz="2100" b="1" dirty="0" smtClean="0">
              <a:solidFill>
                <a:schemeClr val="accent6">
                  <a:lumMod val="50000"/>
                </a:schemeClr>
              </a:solidFill>
            </a:endParaRPr>
          </a:p>
          <a:p>
            <a:pPr lvl="1"/>
            <a:r>
              <a:rPr lang="en-US" sz="2100" dirty="0" smtClean="0"/>
              <a:t>So, unfortunately</a:t>
            </a:r>
            <a:r>
              <a:rPr lang="en-US" sz="2100" smtClean="0"/>
              <a:t>, non-monetary ecological </a:t>
            </a:r>
            <a:r>
              <a:rPr lang="en-US" sz="2100" dirty="0" smtClean="0"/>
              <a:t>“economic externalities” are dismissed from most economic analyses as irrelevant;</a:t>
            </a:r>
          </a:p>
          <a:p>
            <a:pPr lvl="1"/>
            <a:r>
              <a:rPr lang="en-US" sz="2100" smtClean="0"/>
              <a:t>Such </a:t>
            </a:r>
            <a:r>
              <a:rPr lang="en-US" sz="2100" dirty="0" smtClean="0"/>
              <a:t>external costs are all paid for by third parties – i.e. by elements of the biosphere external to the analysis.</a:t>
            </a:r>
          </a:p>
          <a:p>
            <a:r>
              <a:rPr lang="en-US" sz="2100" b="1" smtClean="0">
                <a:solidFill>
                  <a:schemeClr val="accent6">
                    <a:lumMod val="50000"/>
                  </a:schemeClr>
                </a:solidFill>
              </a:rPr>
              <a:t>This has become </a:t>
            </a:r>
            <a:r>
              <a:rPr lang="en-US" sz="2100" b="1" dirty="0" smtClean="0">
                <a:solidFill>
                  <a:schemeClr val="accent6">
                    <a:lumMod val="50000"/>
                  </a:schemeClr>
                </a:solidFill>
              </a:rPr>
              <a:t>an existential issue;</a:t>
            </a:r>
          </a:p>
          <a:p>
            <a:pPr marL="712788" lvl="3" indent="-266700"/>
            <a:r>
              <a:rPr lang="en-US" sz="2100" dirty="0" smtClean="0"/>
              <a:t>Modern economic </a:t>
            </a:r>
            <a:r>
              <a:rPr lang="en-US" sz="2100" smtClean="0"/>
              <a:t>theory has become </a:t>
            </a:r>
            <a:r>
              <a:rPr lang="en-US" sz="2100" dirty="0" smtClean="0"/>
              <a:t>a distal cause of most of our global ecological crises that now threaten the future existence of our species.</a:t>
            </a:r>
          </a:p>
          <a:p>
            <a:endParaRPr lang="en-US" sz="2100" b="1" dirty="0" smtClean="0">
              <a:solidFill>
                <a:schemeClr val="accent6">
                  <a:lumMod val="50000"/>
                </a:schemeClr>
              </a:solidFill>
            </a:endParaRPr>
          </a:p>
        </p:txBody>
      </p:sp>
    </p:spTree>
    <p:custDataLst>
      <p:tags r:id="rId1"/>
    </p:custDataLst>
    <p:extLst>
      <p:ext uri="{BB962C8B-B14F-4D97-AF65-F5344CB8AC3E}">
        <p14:creationId xmlns:p14="http://schemas.microsoft.com/office/powerpoint/2010/main" val="37228176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Effect transition="in" filter="fade">
                                      <p:cBhvr>
                                        <p:cTn id="11" dur="500"/>
                                        <p:tgtEl>
                                          <p:spTgt spid="3">
                                            <p:txEl>
                                              <p:pRg st="4" end="4"/>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fade">
                                      <p:cBhvr>
                                        <p:cTn id="16" dur="500"/>
                                        <p:tgtEl>
                                          <p:spTgt spid="3">
                                            <p:txEl>
                                              <p:pRg st="5" end="5"/>
                                            </p:txEl>
                                          </p:spTgt>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animEffect transition="in" filter="fade">
                                      <p:cBhvr>
                                        <p:cTn id="2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dirty="0" smtClean="0"/>
              <a:t>B – </a:t>
            </a:r>
            <a:r>
              <a:rPr lang="en-US" sz="3200" b="1" dirty="0"/>
              <a:t>BIOSYMMETRY </a:t>
            </a:r>
            <a:endParaRPr lang="en-US" sz="3200" dirty="0"/>
          </a:p>
        </p:txBody>
      </p:sp>
      <p:sp>
        <p:nvSpPr>
          <p:cNvPr id="3" name="Content Placeholder 2"/>
          <p:cNvSpPr>
            <a:spLocks noGrp="1"/>
          </p:cNvSpPr>
          <p:nvPr>
            <p:ph idx="1"/>
          </p:nvPr>
        </p:nvSpPr>
        <p:spPr>
          <a:xfrm>
            <a:off x="425665" y="1564942"/>
            <a:ext cx="8292669" cy="4191001"/>
          </a:xfrm>
        </p:spPr>
        <p:txBody>
          <a:bodyPr>
            <a:normAutofit lnSpcReduction="10000"/>
          </a:bodyPr>
          <a:lstStyle/>
          <a:p>
            <a:pPr marL="0" indent="0">
              <a:buNone/>
            </a:pPr>
            <a:r>
              <a:rPr lang="en-US" sz="2800" b="1" u="sng" dirty="0"/>
              <a:t>Why do we need a principle of biosymmetry:</a:t>
            </a:r>
          </a:p>
          <a:p>
            <a:pPr marL="0" indent="0">
              <a:buNone/>
            </a:pPr>
            <a:r>
              <a:rPr lang="en-US" sz="2800" b="1" dirty="0" smtClean="0">
                <a:solidFill>
                  <a:schemeClr val="accent6">
                    <a:lumMod val="50000"/>
                  </a:schemeClr>
                </a:solidFill>
              </a:rPr>
              <a:t>We need a Copernican-like shift</a:t>
            </a:r>
          </a:p>
          <a:p>
            <a:r>
              <a:rPr lang="en-US" sz="2400" dirty="0" smtClean="0"/>
              <a:t>Geocentric circles </a:t>
            </a:r>
            <a:r>
              <a:rPr lang="en-US" sz="2400" dirty="0" smtClean="0">
                <a:sym typeface="Wingdings" pitchFamily="2" charset="2"/>
              </a:rPr>
              <a:t> Heliocentric ellipses  </a:t>
            </a:r>
          </a:p>
          <a:p>
            <a:pPr lvl="1"/>
            <a:r>
              <a:rPr lang="en-US" sz="2000" dirty="0" smtClean="0">
                <a:sym typeface="Wingdings" pitchFamily="2" charset="2"/>
              </a:rPr>
              <a:t>(Copernicus’ paradigmatic shift)</a:t>
            </a:r>
          </a:p>
          <a:p>
            <a:pPr lvl="1"/>
            <a:r>
              <a:rPr lang="en-US" sz="2000" smtClean="0">
                <a:sym typeface="Wingdings" pitchFamily="2" charset="2"/>
              </a:rPr>
              <a:t>Copernicus (1543), </a:t>
            </a:r>
            <a:r>
              <a:rPr lang="en-US" sz="2000" dirty="0" smtClean="0">
                <a:sym typeface="Wingdings" pitchFamily="2" charset="2"/>
              </a:rPr>
              <a:t>Brahe, Kepler, Galileo</a:t>
            </a:r>
            <a:r>
              <a:rPr lang="en-US" sz="2000" smtClean="0">
                <a:sym typeface="Wingdings" pitchFamily="2" charset="2"/>
              </a:rPr>
              <a:t>, </a:t>
            </a:r>
            <a:r>
              <a:rPr lang="en-US" sz="2000" smtClean="0">
                <a:sym typeface="Wingdings" pitchFamily="2" charset="2"/>
              </a:rPr>
              <a:t>Newton (1687)</a:t>
            </a:r>
            <a:endParaRPr lang="en-US" sz="2000" dirty="0" smtClean="0">
              <a:sym typeface="Wingdings" pitchFamily="2" charset="2"/>
            </a:endParaRPr>
          </a:p>
          <a:p>
            <a:pPr lvl="1"/>
            <a:endParaRPr lang="en-US" sz="2000" dirty="0" smtClean="0">
              <a:sym typeface="Wingdings" pitchFamily="2" charset="2"/>
            </a:endParaRPr>
          </a:p>
          <a:p>
            <a:r>
              <a:rPr lang="en-US" sz="2400" dirty="0" smtClean="0">
                <a:sym typeface="Wingdings" pitchFamily="2" charset="2"/>
              </a:rPr>
              <a:t>Anthropocentric Desires Biosymmetric Needs </a:t>
            </a:r>
          </a:p>
          <a:p>
            <a:pPr lvl="1"/>
            <a:r>
              <a:rPr lang="en-US" sz="2000" dirty="0" smtClean="0">
                <a:sym typeface="Wingdings" pitchFamily="2" charset="2"/>
              </a:rPr>
              <a:t>(Needed paradigmatic shift of modern day)</a:t>
            </a:r>
          </a:p>
          <a:p>
            <a:endParaRPr lang="en-US" sz="2400" dirty="0" smtClean="0"/>
          </a:p>
          <a:p>
            <a:pPr marL="0" indent="0" algn="ctr">
              <a:buNone/>
            </a:pPr>
            <a:r>
              <a:rPr lang="en-US" sz="2800" b="1" dirty="0" smtClean="0">
                <a:solidFill>
                  <a:schemeClr val="accent6">
                    <a:lumMod val="50000"/>
                  </a:schemeClr>
                </a:solidFill>
              </a:rPr>
              <a:t>How do we do this?</a:t>
            </a:r>
            <a:endParaRPr lang="en-US" sz="2800" b="1" dirty="0">
              <a:solidFill>
                <a:schemeClr val="accent6">
                  <a:lumMod val="50000"/>
                </a:schemeClr>
              </a:solidFill>
            </a:endParaRPr>
          </a:p>
        </p:txBody>
      </p:sp>
      <p:sp>
        <p:nvSpPr>
          <p:cNvPr id="6" name="TextBox 5"/>
          <p:cNvSpPr txBox="1"/>
          <p:nvPr/>
        </p:nvSpPr>
        <p:spPr>
          <a:xfrm>
            <a:off x="228600" y="6058763"/>
            <a:ext cx="8686800" cy="369332"/>
          </a:xfrm>
          <a:prstGeom prst="rect">
            <a:avLst/>
          </a:prstGeom>
          <a:noFill/>
          <a:ln w="38100">
            <a:solidFill>
              <a:srgbClr val="92D050"/>
            </a:solidFill>
          </a:ln>
        </p:spPr>
        <p:txBody>
          <a:bodyPr wrap="square" rtlCol="0">
            <a:spAutoFit/>
          </a:bodyPr>
          <a:lstStyle/>
          <a:p>
            <a:r>
              <a:rPr lang="en-US" b="1" dirty="0" smtClean="0"/>
              <a:t>GH Boyle. (2014) A </a:t>
            </a:r>
            <a:r>
              <a:rPr lang="en-US" b="1" dirty="0"/>
              <a:t>Contextual Redefinition of the </a:t>
            </a:r>
            <a:r>
              <a:rPr lang="en-US" b="1" dirty="0" smtClean="0"/>
              <a:t>Anthroposphere.  (Unpublished article).</a:t>
            </a:r>
            <a:endParaRPr lang="en-US" b="1" dirty="0"/>
          </a:p>
        </p:txBody>
      </p:sp>
    </p:spTree>
    <p:extLst>
      <p:ext uri="{BB962C8B-B14F-4D97-AF65-F5344CB8AC3E}">
        <p14:creationId xmlns:p14="http://schemas.microsoft.com/office/powerpoint/2010/main" val="42496484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B – BIOSYMMETRY </a:t>
            </a:r>
            <a:endParaRPr lang="en-US" sz="3200"/>
          </a:p>
        </p:txBody>
      </p:sp>
      <p:sp>
        <p:nvSpPr>
          <p:cNvPr id="3" name="Content Placeholder 2"/>
          <p:cNvSpPr>
            <a:spLocks noGrp="1"/>
          </p:cNvSpPr>
          <p:nvPr>
            <p:ph idx="1"/>
          </p:nvPr>
        </p:nvSpPr>
        <p:spPr>
          <a:xfrm>
            <a:off x="429904" y="3698545"/>
            <a:ext cx="5779827" cy="1787856"/>
          </a:xfrm>
        </p:spPr>
        <p:txBody>
          <a:bodyPr/>
          <a:lstStyle/>
          <a:p>
            <a:pPr lvl="1"/>
            <a:r>
              <a:rPr lang="en-US" dirty="0" smtClean="0"/>
              <a:t>It is not just a financial system.</a:t>
            </a:r>
          </a:p>
          <a:p>
            <a:pPr lvl="1"/>
            <a:r>
              <a:rPr lang="en-US" b="1" dirty="0" smtClean="0">
                <a:solidFill>
                  <a:schemeClr val="accent6">
                    <a:lumMod val="50000"/>
                  </a:schemeClr>
                </a:solidFill>
              </a:rPr>
              <a:t>It is a livelihood system in which people meet their needs.</a:t>
            </a:r>
            <a:endParaRPr lang="en-US" b="1" dirty="0">
              <a:solidFill>
                <a:schemeClr val="accent6">
                  <a:lumMod val="50000"/>
                </a:schemeClr>
              </a:solidFill>
            </a:endParaRPr>
          </a:p>
        </p:txBody>
      </p:sp>
      <p:sp>
        <p:nvSpPr>
          <p:cNvPr id="4" name="Rounded Rectangle 3"/>
          <p:cNvSpPr/>
          <p:nvPr/>
        </p:nvSpPr>
        <p:spPr>
          <a:xfrm>
            <a:off x="6455391" y="4053385"/>
            <a:ext cx="2306471" cy="22109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smtClean="0"/>
              <a:t>Livelihood:</a:t>
            </a:r>
          </a:p>
          <a:p>
            <a:pPr marL="285750" indent="-285750">
              <a:buFont typeface="Wingdings" panose="05000000000000000000" pitchFamily="2" charset="2"/>
              <a:buChar char="Ø"/>
            </a:pPr>
            <a:r>
              <a:rPr lang="en-US" sz="2800" b="1" smtClean="0"/>
              <a:t>Food</a:t>
            </a:r>
          </a:p>
          <a:p>
            <a:pPr marL="285750" indent="-285750">
              <a:buFont typeface="Wingdings" panose="05000000000000000000" pitchFamily="2" charset="2"/>
              <a:buChar char="Ø"/>
            </a:pPr>
            <a:r>
              <a:rPr lang="en-US" sz="2800" b="1" smtClean="0"/>
              <a:t>Clothes</a:t>
            </a:r>
          </a:p>
          <a:p>
            <a:pPr marL="285750" indent="-285750">
              <a:buFont typeface="Wingdings" panose="05000000000000000000" pitchFamily="2" charset="2"/>
              <a:buChar char="Ø"/>
            </a:pPr>
            <a:r>
              <a:rPr lang="en-US" sz="2800" b="1" smtClean="0"/>
              <a:t>Shelter</a:t>
            </a:r>
          </a:p>
          <a:p>
            <a:pPr marL="285750" indent="-285750">
              <a:buFont typeface="Wingdings" panose="05000000000000000000" pitchFamily="2" charset="2"/>
              <a:buChar char="Ø"/>
            </a:pPr>
            <a:r>
              <a:rPr lang="en-US" sz="2800" b="1" smtClean="0"/>
              <a:t>Family</a:t>
            </a:r>
            <a:endParaRPr lang="en-US" sz="2800" b="1"/>
          </a:p>
        </p:txBody>
      </p:sp>
      <p:sp>
        <p:nvSpPr>
          <p:cNvPr id="5" name="Content Placeholder 2"/>
          <p:cNvSpPr txBox="1">
            <a:spLocks/>
          </p:cNvSpPr>
          <p:nvPr/>
        </p:nvSpPr>
        <p:spPr>
          <a:xfrm>
            <a:off x="429904" y="1534236"/>
            <a:ext cx="8229600" cy="21643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u="sng" dirty="0" smtClean="0"/>
              <a:t>Retro-Definition of an “Economy”</a:t>
            </a:r>
          </a:p>
          <a:p>
            <a:r>
              <a:rPr lang="en-US" b="1" dirty="0" smtClean="0">
                <a:solidFill>
                  <a:schemeClr val="accent6">
                    <a:lumMod val="50000"/>
                  </a:schemeClr>
                </a:solidFill>
              </a:rPr>
              <a:t>An economy is a system in which people work for the livelihood of themselves and their family.</a:t>
            </a:r>
          </a:p>
        </p:txBody>
      </p:sp>
    </p:spTree>
    <p:extLst>
      <p:ext uri="{BB962C8B-B14F-4D97-AF65-F5344CB8AC3E}">
        <p14:creationId xmlns:p14="http://schemas.microsoft.com/office/powerpoint/2010/main" val="37679139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B – BIOSYMMETRY </a:t>
            </a:r>
            <a:endParaRPr lang="en-US" sz="3200"/>
          </a:p>
        </p:txBody>
      </p:sp>
      <p:sp>
        <p:nvSpPr>
          <p:cNvPr id="4" name="Rounded Rectangle 3"/>
          <p:cNvSpPr/>
          <p:nvPr/>
        </p:nvSpPr>
        <p:spPr>
          <a:xfrm>
            <a:off x="2197290" y="2830774"/>
            <a:ext cx="6400800" cy="222174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b="1" dirty="0" smtClean="0"/>
              <a:t>Earth Sciences: “Anthroposphere” – scope of influence of human activity.</a:t>
            </a:r>
            <a:endParaRPr lang="en-US" sz="3600" b="1" dirty="0"/>
          </a:p>
        </p:txBody>
      </p:sp>
      <p:sp>
        <p:nvSpPr>
          <p:cNvPr id="5" name="Content Placeholder 2"/>
          <p:cNvSpPr txBox="1">
            <a:spLocks/>
          </p:cNvSpPr>
          <p:nvPr/>
        </p:nvSpPr>
        <p:spPr>
          <a:xfrm>
            <a:off x="429903" y="1534235"/>
            <a:ext cx="4835779" cy="44434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b="1" u="sng" smtClean="0"/>
              <a:t>Re-Defining </a:t>
            </a:r>
            <a:r>
              <a:rPr lang="en-US" b="1" u="sng" dirty="0" smtClean="0"/>
              <a:t>an “Economy”</a:t>
            </a:r>
          </a:p>
          <a:p>
            <a:r>
              <a:rPr lang="en-US" dirty="0" smtClean="0"/>
              <a:t>Borrow a word.</a:t>
            </a:r>
          </a:p>
          <a:p>
            <a:endParaRPr lang="en-US" dirty="0" smtClean="0"/>
          </a:p>
          <a:p>
            <a:endParaRPr lang="en-US" dirty="0" smtClean="0"/>
          </a:p>
        </p:txBody>
      </p:sp>
    </p:spTree>
    <p:extLst>
      <p:ext uri="{BB962C8B-B14F-4D97-AF65-F5344CB8AC3E}">
        <p14:creationId xmlns:p14="http://schemas.microsoft.com/office/powerpoint/2010/main" val="22225488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B – BIOSYMMETRY </a:t>
            </a:r>
            <a:endParaRPr lang="en-US" sz="3200"/>
          </a:p>
        </p:txBody>
      </p:sp>
      <p:sp>
        <p:nvSpPr>
          <p:cNvPr id="4" name="Rounded Rectangle 3"/>
          <p:cNvSpPr/>
          <p:nvPr/>
        </p:nvSpPr>
        <p:spPr>
          <a:xfrm>
            <a:off x="5090615" y="1425052"/>
            <a:ext cx="4053385" cy="676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Earth Sciences: Anthroposphere – scope of influence of human activity.</a:t>
            </a:r>
            <a:endParaRPr lang="en-US" sz="1600" b="1" dirty="0"/>
          </a:p>
        </p:txBody>
      </p:sp>
      <p:sp>
        <p:nvSpPr>
          <p:cNvPr id="5" name="Content Placeholder 2"/>
          <p:cNvSpPr txBox="1">
            <a:spLocks/>
          </p:cNvSpPr>
          <p:nvPr/>
        </p:nvSpPr>
        <p:spPr>
          <a:xfrm>
            <a:off x="429903" y="1534235"/>
            <a:ext cx="6821502" cy="44434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a:t>Re-Defining </a:t>
            </a:r>
            <a:r>
              <a:rPr lang="en-US" b="1" u="sng" dirty="0" smtClean="0"/>
              <a:t>an “Economy”</a:t>
            </a:r>
          </a:p>
          <a:p>
            <a:r>
              <a:rPr lang="en-US" dirty="0" smtClean="0"/>
              <a:t>Borrow.</a:t>
            </a:r>
          </a:p>
          <a:p>
            <a:r>
              <a:rPr lang="en-US" dirty="0" smtClean="0"/>
              <a:t>Dissect the word, into three parts.</a:t>
            </a:r>
          </a:p>
          <a:p>
            <a:endParaRPr lang="en-US" dirty="0" smtClean="0"/>
          </a:p>
        </p:txBody>
      </p:sp>
      <p:sp>
        <p:nvSpPr>
          <p:cNvPr id="7" name="Rounded Rectangle 6"/>
          <p:cNvSpPr/>
          <p:nvPr/>
        </p:nvSpPr>
        <p:spPr>
          <a:xfrm>
            <a:off x="586854" y="3384644"/>
            <a:ext cx="8011236" cy="331640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smtClean="0"/>
              <a:t>Anthroposphere:</a:t>
            </a:r>
          </a:p>
          <a:p>
            <a:pPr marL="457200" indent="-457200">
              <a:buFont typeface="Wingdings" pitchFamily="2" charset="2"/>
              <a:buChar char="q"/>
            </a:pPr>
            <a:r>
              <a:rPr lang="en-US" sz="2800" b="1" dirty="0" smtClean="0"/>
              <a:t>Biotic – what we are; </a:t>
            </a:r>
          </a:p>
          <a:p>
            <a:pPr marL="914400" lvl="1" indent="-457200">
              <a:buFont typeface="Wingdings" pitchFamily="2" charset="2"/>
              <a:buChar char="Ø"/>
            </a:pPr>
            <a:r>
              <a:rPr lang="en-US" sz="2800" b="1" dirty="0" smtClean="0"/>
              <a:t>(a species in the ecosystem).</a:t>
            </a:r>
          </a:p>
          <a:p>
            <a:pPr marL="457200" indent="-457200">
              <a:buFont typeface="Wingdings" pitchFamily="2" charset="2"/>
              <a:buChar char="q"/>
            </a:pPr>
            <a:r>
              <a:rPr lang="en-US" sz="2800" b="1" dirty="0" smtClean="0"/>
              <a:t>Technosphere – what we have built.</a:t>
            </a:r>
          </a:p>
          <a:p>
            <a:pPr marL="457200" indent="-457200">
              <a:buFont typeface="Wingdings" pitchFamily="2" charset="2"/>
              <a:buChar char="q"/>
            </a:pPr>
            <a:r>
              <a:rPr lang="en-US" sz="2800" b="1" dirty="0" smtClean="0"/>
              <a:t>Noösphere – controls what we do; </a:t>
            </a:r>
          </a:p>
          <a:p>
            <a:pPr marL="914400" lvl="1" indent="-457200">
              <a:buFont typeface="Wingdings" pitchFamily="2" charset="2"/>
              <a:buChar char="Ø"/>
            </a:pPr>
            <a:r>
              <a:rPr lang="en-US" sz="2800" b="1" dirty="0" smtClean="0"/>
              <a:t>(instinctive and cognitive actions in society).</a:t>
            </a:r>
          </a:p>
        </p:txBody>
      </p:sp>
    </p:spTree>
    <p:extLst>
      <p:ext uri="{BB962C8B-B14F-4D97-AF65-F5344CB8AC3E}">
        <p14:creationId xmlns:p14="http://schemas.microsoft.com/office/powerpoint/2010/main" val="16714818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B – BIOSYMMETRY </a:t>
            </a:r>
            <a:endParaRPr lang="en-US" sz="3200"/>
          </a:p>
        </p:txBody>
      </p:sp>
      <p:sp>
        <p:nvSpPr>
          <p:cNvPr id="4" name="Rounded Rectangle 3"/>
          <p:cNvSpPr/>
          <p:nvPr/>
        </p:nvSpPr>
        <p:spPr>
          <a:xfrm>
            <a:off x="5090615" y="1411404"/>
            <a:ext cx="4053385" cy="676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Earth Sciences: Anthroposphere – scope of influence of human activity.</a:t>
            </a:r>
            <a:endParaRPr lang="en-US" sz="1600" b="1" dirty="0"/>
          </a:p>
        </p:txBody>
      </p:sp>
      <p:sp>
        <p:nvSpPr>
          <p:cNvPr id="5" name="Content Placeholder 2"/>
          <p:cNvSpPr txBox="1">
            <a:spLocks/>
          </p:cNvSpPr>
          <p:nvPr/>
        </p:nvSpPr>
        <p:spPr>
          <a:xfrm>
            <a:off x="429904" y="1534235"/>
            <a:ext cx="6349268" cy="44434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a:t>Re-Defining </a:t>
            </a:r>
            <a:r>
              <a:rPr lang="en-US" b="1" u="sng" dirty="0" smtClean="0"/>
              <a:t>an “Economy”</a:t>
            </a:r>
          </a:p>
          <a:p>
            <a:r>
              <a:rPr lang="en-US" dirty="0" smtClean="0"/>
              <a:t>Borrow.</a:t>
            </a:r>
          </a:p>
          <a:p>
            <a:r>
              <a:rPr lang="en-US" dirty="0" smtClean="0"/>
              <a:t>Dissect.</a:t>
            </a:r>
          </a:p>
          <a:p>
            <a:r>
              <a:rPr lang="en-US" dirty="0" smtClean="0"/>
              <a:t>Coin a new “standard” word.</a:t>
            </a:r>
          </a:p>
          <a:p>
            <a:endParaRPr lang="en-US" dirty="0" smtClean="0"/>
          </a:p>
        </p:txBody>
      </p:sp>
      <p:sp>
        <p:nvSpPr>
          <p:cNvPr id="6" name="Rounded Rectangle 5"/>
          <p:cNvSpPr/>
          <p:nvPr/>
        </p:nvSpPr>
        <p:spPr>
          <a:xfrm>
            <a:off x="1323833" y="4490113"/>
            <a:ext cx="7274257" cy="207446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smtClean="0"/>
              <a:t>“Phenosphere” of any species:</a:t>
            </a:r>
          </a:p>
          <a:p>
            <a:pPr marL="285750" indent="-285750">
              <a:buFont typeface="Wingdings" panose="05000000000000000000" pitchFamily="2" charset="2"/>
              <a:buChar char="Ø"/>
            </a:pPr>
            <a:r>
              <a:rPr lang="en-US" sz="3200" b="1" dirty="0" smtClean="0"/>
              <a:t>Biotic – what they are.</a:t>
            </a:r>
          </a:p>
          <a:p>
            <a:pPr marL="285750" indent="-285750">
              <a:buFont typeface="Wingdings" panose="05000000000000000000" pitchFamily="2" charset="2"/>
              <a:buChar char="Ø"/>
            </a:pPr>
            <a:r>
              <a:rPr lang="en-US" sz="3200" b="1" dirty="0" smtClean="0"/>
              <a:t>Technosphere – what they have built.</a:t>
            </a:r>
          </a:p>
          <a:p>
            <a:pPr marL="285750" indent="-285750">
              <a:buFont typeface="Wingdings" panose="05000000000000000000" pitchFamily="2" charset="2"/>
              <a:buChar char="Ø"/>
            </a:pPr>
            <a:r>
              <a:rPr lang="en-US" sz="3200" b="1" dirty="0" smtClean="0"/>
              <a:t>Noösphere – controls what they do.</a:t>
            </a:r>
          </a:p>
        </p:txBody>
      </p:sp>
      <p:sp>
        <p:nvSpPr>
          <p:cNvPr id="8" name="Rounded Rectangle 7"/>
          <p:cNvSpPr/>
          <p:nvPr/>
        </p:nvSpPr>
        <p:spPr>
          <a:xfrm>
            <a:off x="5090615" y="2129671"/>
            <a:ext cx="4053386" cy="96440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r>
              <a:rPr lang="en-US" sz="1400" b="1" dirty="0" smtClean="0"/>
              <a:t>Anthroposphere:</a:t>
            </a:r>
          </a:p>
          <a:p>
            <a:pPr marL="457200" indent="-457200">
              <a:buFont typeface="Wingdings" pitchFamily="2" charset="2"/>
              <a:buChar char="q"/>
            </a:pPr>
            <a:r>
              <a:rPr lang="en-US" sz="1400" b="1" dirty="0" smtClean="0"/>
              <a:t>Biotic – what we are; </a:t>
            </a:r>
          </a:p>
          <a:p>
            <a:pPr marL="457200" indent="-457200">
              <a:buFont typeface="Wingdings" pitchFamily="2" charset="2"/>
              <a:buChar char="q"/>
            </a:pPr>
            <a:r>
              <a:rPr lang="en-US" sz="1400" b="1" dirty="0" smtClean="0"/>
              <a:t>Technosphere – what we have built.</a:t>
            </a:r>
          </a:p>
          <a:p>
            <a:pPr marL="457200" indent="-457200">
              <a:buFont typeface="Wingdings" pitchFamily="2" charset="2"/>
              <a:buChar char="q"/>
            </a:pPr>
            <a:r>
              <a:rPr lang="en-US" sz="1400" b="1" dirty="0" smtClean="0"/>
              <a:t>Noösphere – controls what we do; </a:t>
            </a:r>
          </a:p>
        </p:txBody>
      </p:sp>
    </p:spTree>
    <p:extLst>
      <p:ext uri="{BB962C8B-B14F-4D97-AF65-F5344CB8AC3E}">
        <p14:creationId xmlns:p14="http://schemas.microsoft.com/office/powerpoint/2010/main" val="10509884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B – BIOSYMMETRY </a:t>
            </a:r>
            <a:endParaRPr lang="en-US" sz="3200"/>
          </a:p>
        </p:txBody>
      </p:sp>
      <p:sp>
        <p:nvSpPr>
          <p:cNvPr id="4" name="Rounded Rectangle 3"/>
          <p:cNvSpPr/>
          <p:nvPr/>
        </p:nvSpPr>
        <p:spPr>
          <a:xfrm>
            <a:off x="5090615" y="1446973"/>
            <a:ext cx="4053385" cy="676701"/>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Earth Sciences: Anthroposphere – scope of influence of human activity.</a:t>
            </a:r>
            <a:endParaRPr lang="en-US" sz="1600" b="1" dirty="0"/>
          </a:p>
        </p:txBody>
      </p:sp>
      <p:sp>
        <p:nvSpPr>
          <p:cNvPr id="5" name="Content Placeholder 2"/>
          <p:cNvSpPr txBox="1">
            <a:spLocks/>
          </p:cNvSpPr>
          <p:nvPr/>
        </p:nvSpPr>
        <p:spPr>
          <a:xfrm>
            <a:off x="429904" y="1534235"/>
            <a:ext cx="5844772" cy="444348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a:t>Re-Defining </a:t>
            </a:r>
            <a:r>
              <a:rPr lang="en-US" b="1" u="sng" dirty="0" smtClean="0"/>
              <a:t>an “Economy</a:t>
            </a:r>
            <a:r>
              <a:rPr lang="en-US" dirty="0" smtClean="0"/>
              <a:t>”</a:t>
            </a:r>
          </a:p>
          <a:p>
            <a:r>
              <a:rPr lang="en-US" dirty="0" smtClean="0"/>
              <a:t>Borrow.</a:t>
            </a:r>
          </a:p>
          <a:p>
            <a:r>
              <a:rPr lang="en-US" dirty="0" smtClean="0"/>
              <a:t>Dissect.</a:t>
            </a:r>
          </a:p>
          <a:p>
            <a:r>
              <a:rPr lang="en-US" dirty="0" smtClean="0"/>
              <a:t>Coin a standard.</a:t>
            </a:r>
          </a:p>
          <a:p>
            <a:r>
              <a:rPr lang="en-US" dirty="0" smtClean="0"/>
              <a:t>Apply the standard.</a:t>
            </a:r>
          </a:p>
          <a:p>
            <a:endParaRPr lang="en-US" dirty="0" smtClean="0"/>
          </a:p>
        </p:txBody>
      </p:sp>
      <p:sp>
        <p:nvSpPr>
          <p:cNvPr id="6" name="Rounded Rectangle 5"/>
          <p:cNvSpPr/>
          <p:nvPr/>
        </p:nvSpPr>
        <p:spPr>
          <a:xfrm>
            <a:off x="5090615" y="2142694"/>
            <a:ext cx="4053385" cy="103723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Anthroposphere:</a:t>
            </a:r>
          </a:p>
          <a:p>
            <a:pPr marL="285750" indent="-285750">
              <a:buFont typeface="Wingdings" panose="05000000000000000000" pitchFamily="2" charset="2"/>
              <a:buChar char="Ø"/>
            </a:pPr>
            <a:r>
              <a:rPr lang="en-US" sz="1600" b="1" dirty="0" smtClean="0"/>
              <a:t>Biotic – what we are.</a:t>
            </a:r>
          </a:p>
          <a:p>
            <a:pPr marL="285750" indent="-285750">
              <a:buFont typeface="Wingdings" panose="05000000000000000000" pitchFamily="2" charset="2"/>
              <a:buChar char="Ø"/>
            </a:pPr>
            <a:r>
              <a:rPr lang="en-US" sz="1600" b="1" dirty="0" smtClean="0"/>
              <a:t>Technosphere – what we have built.</a:t>
            </a:r>
          </a:p>
          <a:p>
            <a:pPr marL="285750" indent="-285750">
              <a:buFont typeface="Wingdings" panose="05000000000000000000" pitchFamily="2" charset="2"/>
              <a:buChar char="Ø"/>
            </a:pPr>
            <a:r>
              <a:rPr lang="en-US" sz="1600" b="1" dirty="0" smtClean="0"/>
              <a:t>Noösphere – controls what we do.</a:t>
            </a:r>
          </a:p>
        </p:txBody>
      </p:sp>
      <p:sp>
        <p:nvSpPr>
          <p:cNvPr id="8" name="Rounded Rectangle 7"/>
          <p:cNvSpPr/>
          <p:nvPr/>
        </p:nvSpPr>
        <p:spPr>
          <a:xfrm>
            <a:off x="5090615" y="3165576"/>
            <a:ext cx="4053386" cy="103723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smtClean="0"/>
              <a:t>Phenosphere of any species:</a:t>
            </a:r>
          </a:p>
          <a:p>
            <a:pPr marL="285750" indent="-285750">
              <a:buFont typeface="Wingdings" panose="05000000000000000000" pitchFamily="2" charset="2"/>
              <a:buChar char="Ø"/>
            </a:pPr>
            <a:r>
              <a:rPr lang="en-US" sz="1600" b="1" dirty="0" smtClean="0"/>
              <a:t>Biotic – what they are.</a:t>
            </a:r>
          </a:p>
          <a:p>
            <a:pPr marL="285750" indent="-285750">
              <a:buFont typeface="Wingdings" panose="05000000000000000000" pitchFamily="2" charset="2"/>
              <a:buChar char="Ø"/>
            </a:pPr>
            <a:r>
              <a:rPr lang="en-US" sz="1600" b="1" dirty="0" smtClean="0"/>
              <a:t>Technosphere – what they have built.</a:t>
            </a:r>
          </a:p>
          <a:p>
            <a:pPr marL="285750" indent="-285750">
              <a:buFont typeface="Wingdings" panose="05000000000000000000" pitchFamily="2" charset="2"/>
              <a:buChar char="Ø"/>
            </a:pPr>
            <a:r>
              <a:rPr lang="en-US" sz="1600" b="1" dirty="0" smtClean="0"/>
              <a:t>Noösphere – controls what they do.</a:t>
            </a:r>
          </a:p>
        </p:txBody>
      </p:sp>
      <p:sp>
        <p:nvSpPr>
          <p:cNvPr id="9" name="Rounded Rectangle 8"/>
          <p:cNvSpPr/>
          <p:nvPr/>
        </p:nvSpPr>
        <p:spPr>
          <a:xfrm>
            <a:off x="643717" y="4490113"/>
            <a:ext cx="7954372" cy="216999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6350" lvl="1"/>
            <a:r>
              <a:rPr lang="en-US" sz="2800" smtClean="0"/>
              <a:t>Principle of Biosymmetry:</a:t>
            </a:r>
          </a:p>
          <a:p>
            <a:pPr marL="463550" lvl="1" indent="-457200">
              <a:buFont typeface="Wingdings" panose="05000000000000000000" pitchFamily="2" charset="2"/>
              <a:buChar char="Ø"/>
            </a:pPr>
            <a:r>
              <a:rPr lang="en-US" sz="2800" smtClean="0"/>
              <a:t>Each </a:t>
            </a:r>
            <a:r>
              <a:rPr lang="en-US" sz="2800"/>
              <a:t>species has </a:t>
            </a:r>
            <a:r>
              <a:rPr lang="en-US" sz="2800" smtClean="0"/>
              <a:t>an economy – associated with its phenosphere.</a:t>
            </a:r>
            <a:endParaRPr lang="en-US" sz="2800"/>
          </a:p>
          <a:p>
            <a:pPr marL="463550" lvl="1" indent="-457200">
              <a:buFont typeface="Wingdings" panose="05000000000000000000" pitchFamily="2" charset="2"/>
              <a:buChar char="Ø"/>
            </a:pPr>
            <a:r>
              <a:rPr lang="en-US" sz="2800" smtClean="0"/>
              <a:t>Laws of an economic science must </a:t>
            </a:r>
            <a:r>
              <a:rPr lang="en-US" sz="2800"/>
              <a:t>be consistent </a:t>
            </a:r>
            <a:r>
              <a:rPr lang="en-US" sz="2800" smtClean="0"/>
              <a:t>from the perspective of all phenospheres.</a:t>
            </a:r>
            <a:endParaRPr lang="en-US" sz="2800" dirty="0"/>
          </a:p>
        </p:txBody>
      </p:sp>
    </p:spTree>
    <p:extLst>
      <p:ext uri="{BB962C8B-B14F-4D97-AF65-F5344CB8AC3E}">
        <p14:creationId xmlns:p14="http://schemas.microsoft.com/office/powerpoint/2010/main" val="11620670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B – BIOSYMMETRY </a:t>
            </a:r>
            <a:endParaRPr lang="en-US" sz="3200"/>
          </a:p>
        </p:txBody>
      </p:sp>
      <p:sp>
        <p:nvSpPr>
          <p:cNvPr id="5" name="Content Placeholder 2"/>
          <p:cNvSpPr txBox="1">
            <a:spLocks/>
          </p:cNvSpPr>
          <p:nvPr/>
        </p:nvSpPr>
        <p:spPr>
          <a:xfrm>
            <a:off x="429904" y="1534236"/>
            <a:ext cx="8229600" cy="216430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b="1" u="sng"/>
              <a:t>Re-Defining </a:t>
            </a:r>
            <a:r>
              <a:rPr lang="en-US" b="1" u="sng" dirty="0" smtClean="0"/>
              <a:t>an “Economy”</a:t>
            </a:r>
          </a:p>
          <a:p>
            <a:r>
              <a:rPr lang="en-US" dirty="0" smtClean="0"/>
              <a:t>Where does the principle of biosymmetry fit into the nested hierarchy of sciences?</a:t>
            </a:r>
          </a:p>
        </p:txBody>
      </p:sp>
      <p:sp>
        <p:nvSpPr>
          <p:cNvPr id="8" name="Rounded Rectangle 7"/>
          <p:cNvSpPr/>
          <p:nvPr/>
        </p:nvSpPr>
        <p:spPr>
          <a:xfrm>
            <a:off x="4094327" y="5132140"/>
            <a:ext cx="3971499" cy="7171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An ecosystem contains a set of species, of societies, and of economies.</a:t>
            </a:r>
            <a:endParaRPr lang="en-US" b="1">
              <a:solidFill>
                <a:schemeClr val="tx1"/>
              </a:solidFill>
            </a:endParaRPr>
          </a:p>
        </p:txBody>
      </p:sp>
      <p:sp>
        <p:nvSpPr>
          <p:cNvPr id="10" name="Rounded Rectangle 9"/>
          <p:cNvSpPr/>
          <p:nvPr/>
        </p:nvSpPr>
        <p:spPr>
          <a:xfrm>
            <a:off x="4094328" y="4416733"/>
            <a:ext cx="3971498" cy="7171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Each species has its own society.</a:t>
            </a:r>
            <a:endParaRPr lang="en-US" b="1">
              <a:solidFill>
                <a:schemeClr val="tx1"/>
              </a:solidFill>
            </a:endParaRPr>
          </a:p>
        </p:txBody>
      </p:sp>
      <p:sp>
        <p:nvSpPr>
          <p:cNvPr id="11" name="Rounded Rectangle 10"/>
          <p:cNvSpPr/>
          <p:nvPr/>
        </p:nvSpPr>
        <p:spPr>
          <a:xfrm>
            <a:off x="4094328" y="3688260"/>
            <a:ext cx="3971498" cy="7171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Each species has its own economy.</a:t>
            </a:r>
            <a:endParaRPr lang="en-US" b="1">
              <a:solidFill>
                <a:schemeClr val="tx1"/>
              </a:solidFill>
            </a:endParaRPr>
          </a:p>
        </p:txBody>
      </p:sp>
      <p:sp>
        <p:nvSpPr>
          <p:cNvPr id="12" name="Rectangle 11"/>
          <p:cNvSpPr/>
          <p:nvPr/>
        </p:nvSpPr>
        <p:spPr>
          <a:xfrm>
            <a:off x="1477971" y="3688260"/>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Economic Systems</a:t>
            </a:r>
            <a:endParaRPr lang="en-US" b="1">
              <a:solidFill>
                <a:schemeClr val="tx1"/>
              </a:solidFill>
            </a:endParaRPr>
          </a:p>
        </p:txBody>
      </p:sp>
      <p:sp>
        <p:nvSpPr>
          <p:cNvPr id="13" name="Rectangle 12"/>
          <p:cNvSpPr/>
          <p:nvPr/>
        </p:nvSpPr>
        <p:spPr>
          <a:xfrm>
            <a:off x="1477969" y="4403085"/>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Social Systems</a:t>
            </a:r>
            <a:endParaRPr lang="en-US" b="1">
              <a:solidFill>
                <a:schemeClr val="tx1"/>
              </a:solidFill>
            </a:endParaRPr>
          </a:p>
        </p:txBody>
      </p:sp>
      <p:sp>
        <p:nvSpPr>
          <p:cNvPr id="14" name="Rectangle 13"/>
          <p:cNvSpPr/>
          <p:nvPr/>
        </p:nvSpPr>
        <p:spPr>
          <a:xfrm>
            <a:off x="1477967" y="5118492"/>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Ecological Systems</a:t>
            </a:r>
            <a:endParaRPr lang="en-US" b="1">
              <a:solidFill>
                <a:schemeClr val="tx1"/>
              </a:solidFill>
            </a:endParaRPr>
          </a:p>
        </p:txBody>
      </p:sp>
      <p:sp>
        <p:nvSpPr>
          <p:cNvPr id="3" name="Left-Right Arrow 2"/>
          <p:cNvSpPr/>
          <p:nvPr/>
        </p:nvSpPr>
        <p:spPr>
          <a:xfrm rot="16200000">
            <a:off x="-185834" y="4235639"/>
            <a:ext cx="2147383" cy="1052624"/>
          </a:xfrm>
          <a:prstGeom prst="lef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APPLICABLE RANGE</a:t>
            </a:r>
            <a:endParaRPr lang="en-US" b="1" dirty="0"/>
          </a:p>
        </p:txBody>
      </p:sp>
    </p:spTree>
    <p:extLst>
      <p:ext uri="{BB962C8B-B14F-4D97-AF65-F5344CB8AC3E}">
        <p14:creationId xmlns:p14="http://schemas.microsoft.com/office/powerpoint/2010/main" val="1857672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dirty="0"/>
              <a:t>B – BIOSYMMETRY </a:t>
            </a:r>
            <a:endParaRPr lang="en-US" sz="3200" dirty="0"/>
          </a:p>
        </p:txBody>
      </p:sp>
      <p:sp>
        <p:nvSpPr>
          <p:cNvPr id="3" name="Text Placeholder 2"/>
          <p:cNvSpPr>
            <a:spLocks noGrp="1"/>
          </p:cNvSpPr>
          <p:nvPr>
            <p:ph type="body" idx="1"/>
          </p:nvPr>
        </p:nvSpPr>
        <p:spPr>
          <a:xfrm>
            <a:off x="460375" y="3398838"/>
            <a:ext cx="4040188" cy="639762"/>
          </a:xfrm>
          <a:ln>
            <a:solidFill>
              <a:schemeClr val="tx1"/>
            </a:solidFill>
          </a:ln>
        </p:spPr>
        <p:txBody>
          <a:bodyPr/>
          <a:lstStyle/>
          <a:p>
            <a:r>
              <a:rPr lang="en-US" dirty="0" smtClean="0"/>
              <a:t>Anthropocentrism</a:t>
            </a:r>
            <a:endParaRPr lang="en-US" dirty="0"/>
          </a:p>
        </p:txBody>
      </p:sp>
      <p:sp>
        <p:nvSpPr>
          <p:cNvPr id="4" name="Content Placeholder 3"/>
          <p:cNvSpPr>
            <a:spLocks noGrp="1"/>
          </p:cNvSpPr>
          <p:nvPr>
            <p:ph sz="half" idx="2"/>
          </p:nvPr>
        </p:nvSpPr>
        <p:spPr>
          <a:xfrm>
            <a:off x="460375" y="4038600"/>
            <a:ext cx="4040188" cy="2320925"/>
          </a:xfrm>
          <a:ln>
            <a:solidFill>
              <a:schemeClr val="tx1"/>
            </a:solidFill>
          </a:ln>
        </p:spPr>
        <p:txBody>
          <a:bodyPr/>
          <a:lstStyle/>
          <a:p>
            <a:pPr marL="0" indent="0">
              <a:buNone/>
            </a:pPr>
            <a:r>
              <a:rPr lang="en-US" b="1" dirty="0" smtClean="0"/>
              <a:t>This temporal cohort of the human species </a:t>
            </a:r>
            <a:r>
              <a:rPr lang="en-US" dirty="0" smtClean="0"/>
              <a:t>has proprietary interest in the entirety of the Earth.</a:t>
            </a:r>
          </a:p>
          <a:p>
            <a:endParaRPr lang="en-US" dirty="0" smtClean="0"/>
          </a:p>
          <a:p>
            <a:endParaRPr lang="en-US" dirty="0"/>
          </a:p>
        </p:txBody>
      </p:sp>
      <p:sp>
        <p:nvSpPr>
          <p:cNvPr id="5" name="Text Placeholder 4"/>
          <p:cNvSpPr>
            <a:spLocks noGrp="1"/>
          </p:cNvSpPr>
          <p:nvPr>
            <p:ph type="body" sz="quarter" idx="3"/>
          </p:nvPr>
        </p:nvSpPr>
        <p:spPr>
          <a:xfrm>
            <a:off x="4648200" y="3398838"/>
            <a:ext cx="4041775" cy="639762"/>
          </a:xfrm>
          <a:ln>
            <a:solidFill>
              <a:schemeClr val="tx1"/>
            </a:solidFill>
          </a:ln>
        </p:spPr>
        <p:txBody>
          <a:bodyPr/>
          <a:lstStyle/>
          <a:p>
            <a:r>
              <a:rPr lang="en-US" dirty="0" smtClean="0"/>
              <a:t>Biosymmetry</a:t>
            </a:r>
            <a:endParaRPr lang="en-US" dirty="0"/>
          </a:p>
        </p:txBody>
      </p:sp>
      <p:sp>
        <p:nvSpPr>
          <p:cNvPr id="6" name="Content Placeholder 5"/>
          <p:cNvSpPr>
            <a:spLocks noGrp="1"/>
          </p:cNvSpPr>
          <p:nvPr>
            <p:ph sz="quarter" idx="4"/>
          </p:nvPr>
        </p:nvSpPr>
        <p:spPr>
          <a:xfrm>
            <a:off x="4648200" y="4038600"/>
            <a:ext cx="4041775" cy="2320925"/>
          </a:xfrm>
          <a:ln>
            <a:solidFill>
              <a:schemeClr val="tx1"/>
            </a:solidFill>
          </a:ln>
        </p:spPr>
        <p:txBody>
          <a:bodyPr>
            <a:normAutofit fontScale="92500"/>
          </a:bodyPr>
          <a:lstStyle/>
          <a:p>
            <a:pPr marL="0" indent="0">
              <a:buNone/>
            </a:pPr>
            <a:r>
              <a:rPr lang="en-US" b="1" dirty="0" smtClean="0"/>
              <a:t>This temporal cohort of the human species</a:t>
            </a:r>
            <a:r>
              <a:rPr lang="en-US" dirty="0" smtClean="0"/>
              <a:t> assumes trustee </a:t>
            </a:r>
            <a:r>
              <a:rPr lang="en-US" smtClean="0"/>
              <a:t>responsibilities for </a:t>
            </a:r>
            <a:r>
              <a:rPr lang="en-US" dirty="0" smtClean="0"/>
              <a:t>the entirety of the Earth on behalf of all species – and for both present and future generations. </a:t>
            </a:r>
          </a:p>
          <a:p>
            <a:endParaRPr lang="en-US" dirty="0"/>
          </a:p>
        </p:txBody>
      </p:sp>
      <p:sp>
        <p:nvSpPr>
          <p:cNvPr id="11" name="Text Placeholder 2"/>
          <p:cNvSpPr txBox="1">
            <a:spLocks/>
          </p:cNvSpPr>
          <p:nvPr/>
        </p:nvSpPr>
        <p:spPr>
          <a:xfrm>
            <a:off x="457200" y="1447800"/>
            <a:ext cx="8229600" cy="1828800"/>
          </a:xfrm>
          <a:prstGeom prst="rect">
            <a:avLst/>
          </a:prstGeom>
          <a:ln>
            <a:solidFill>
              <a:schemeClr val="tx1"/>
            </a:solidFill>
          </a:ln>
        </p:spPr>
        <p:txBody>
          <a:bodyPr vert="horz" lIns="91440" tIns="45720" rIns="91440" bIns="45720" rtlCol="0" anchor="b">
            <a:noAutofit/>
          </a:bodyPr>
          <a:lstStyle>
            <a:lvl1pPr marL="0" indent="0" algn="l" defTabSz="914400" rtl="0" eaLnBrk="1" latinLnBrk="0" hangingPunct="1">
              <a:spcBef>
                <a:spcPct val="20000"/>
              </a:spcBef>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lgn="ctr"/>
            <a:r>
              <a:rPr lang="en-US" sz="2800" dirty="0" smtClean="0"/>
              <a:t>How can the principle of biosymmetry improve economic theory?  </a:t>
            </a:r>
          </a:p>
          <a:p>
            <a:pPr algn="ctr"/>
            <a:r>
              <a:rPr lang="en-US" sz="2800" dirty="0" smtClean="0">
                <a:solidFill>
                  <a:schemeClr val="accent2">
                    <a:lumMod val="75000"/>
                  </a:schemeClr>
                </a:solidFill>
              </a:rPr>
              <a:t>It gives us a different perspective on our economic role.</a:t>
            </a:r>
            <a:endParaRPr lang="en-US" sz="2800" dirty="0">
              <a:solidFill>
                <a:schemeClr val="accent2">
                  <a:lumMod val="75000"/>
                </a:schemeClr>
              </a:solidFill>
            </a:endParaRPr>
          </a:p>
        </p:txBody>
      </p:sp>
    </p:spTree>
    <p:extLst>
      <p:ext uri="{BB962C8B-B14F-4D97-AF65-F5344CB8AC3E}">
        <p14:creationId xmlns:p14="http://schemas.microsoft.com/office/powerpoint/2010/main" val="5928329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483" y="152400"/>
            <a:ext cx="8639503" cy="1143000"/>
          </a:xfrm>
        </p:spPr>
        <p:txBody>
          <a:bodyPr>
            <a:normAutofit fontScale="90000"/>
          </a:bodyPr>
          <a:lstStyle/>
          <a:p>
            <a:r>
              <a:rPr lang="en-US" sz="3600" b="1" smtClean="0"/>
              <a:t>Changing </a:t>
            </a:r>
            <a:r>
              <a:rPr lang="en-US" sz="3600" b="1" dirty="0" smtClean="0"/>
              <a:t>the Mandate </a:t>
            </a:r>
            <a:r>
              <a:rPr lang="en-US" sz="3600" b="1" smtClean="0"/>
              <a:t>of Economics as a Science!</a:t>
            </a:r>
            <a:br>
              <a:rPr lang="en-US" sz="3600" b="1" smtClean="0"/>
            </a:br>
            <a:r>
              <a:rPr lang="en-US"/>
              <a:t>Scope of control/interest/influence</a:t>
            </a:r>
            <a:r>
              <a:rPr lang="en-US" smtClean="0"/>
              <a:t>?</a:t>
            </a:r>
            <a:endParaRPr lang="en-US" b="1" dirty="0"/>
          </a:p>
        </p:txBody>
      </p:sp>
      <p:sp>
        <p:nvSpPr>
          <p:cNvPr id="3" name="Rectangle 2"/>
          <p:cNvSpPr/>
          <p:nvPr/>
        </p:nvSpPr>
        <p:spPr>
          <a:xfrm>
            <a:off x="457200" y="1676400"/>
            <a:ext cx="4114800" cy="480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p:cNvSpPr/>
          <p:nvPr/>
        </p:nvSpPr>
        <p:spPr>
          <a:xfrm>
            <a:off x="4572000" y="1676400"/>
            <a:ext cx="4114800" cy="480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457200" y="1295400"/>
            <a:ext cx="4114800" cy="369332"/>
          </a:xfrm>
          <a:prstGeom prst="rect">
            <a:avLst/>
          </a:prstGeom>
          <a:noFill/>
          <a:ln>
            <a:solidFill>
              <a:schemeClr val="accent3">
                <a:lumMod val="50000"/>
              </a:schemeClr>
            </a:solidFill>
          </a:ln>
        </p:spPr>
        <p:txBody>
          <a:bodyPr wrap="square" rtlCol="0">
            <a:spAutoFit/>
          </a:bodyPr>
          <a:lstStyle/>
          <a:p>
            <a:pPr algn="ctr"/>
            <a:r>
              <a:rPr lang="en-US" b="1" dirty="0" smtClean="0">
                <a:solidFill>
                  <a:srgbClr val="00B050"/>
                </a:solidFill>
              </a:rPr>
              <a:t>Reality as we see it?</a:t>
            </a:r>
            <a:endParaRPr lang="en-US" b="1" dirty="0">
              <a:solidFill>
                <a:srgbClr val="00B050"/>
              </a:solidFill>
            </a:endParaRPr>
          </a:p>
        </p:txBody>
      </p:sp>
      <p:sp>
        <p:nvSpPr>
          <p:cNvPr id="6" name="Rounded Rectangle 5"/>
          <p:cNvSpPr/>
          <p:nvPr/>
        </p:nvSpPr>
        <p:spPr>
          <a:xfrm>
            <a:off x="609600" y="1752600"/>
            <a:ext cx="3810000" cy="4648200"/>
          </a:xfrm>
          <a:prstGeom prst="roundRect">
            <a:avLst>
              <a:gd name="adj" fmla="val 10734"/>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b="1" dirty="0" smtClean="0"/>
              <a:t>SCOPE OF INFLUENCE</a:t>
            </a:r>
          </a:p>
          <a:p>
            <a:pPr algn="ctr"/>
            <a:r>
              <a:rPr lang="en-US" dirty="0" smtClean="0"/>
              <a:t>Biodiversity Collapse</a:t>
            </a:r>
          </a:p>
          <a:p>
            <a:pPr algn="ctr"/>
            <a:r>
              <a:rPr lang="en-US" dirty="0" smtClean="0"/>
              <a:t>Climate Change</a:t>
            </a:r>
          </a:p>
          <a:p>
            <a:pPr algn="ctr"/>
            <a:r>
              <a:rPr lang="en-US" dirty="0" smtClean="0"/>
              <a:t>Oceanic Acidification</a:t>
            </a:r>
            <a:endParaRPr lang="en-US" dirty="0"/>
          </a:p>
        </p:txBody>
      </p:sp>
      <p:sp>
        <p:nvSpPr>
          <p:cNvPr id="7" name="Rounded Rectangle 6"/>
          <p:cNvSpPr/>
          <p:nvPr/>
        </p:nvSpPr>
        <p:spPr>
          <a:xfrm>
            <a:off x="828782" y="1828800"/>
            <a:ext cx="3352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b="1" dirty="0" smtClean="0"/>
              <a:t>SCOPE OF INTEREST</a:t>
            </a:r>
          </a:p>
          <a:p>
            <a:pPr algn="ctr"/>
            <a:r>
              <a:rPr lang="en-US" dirty="0" smtClean="0"/>
              <a:t>Resources/Pollutants</a:t>
            </a:r>
          </a:p>
          <a:p>
            <a:pPr algn="ctr"/>
            <a:r>
              <a:rPr lang="en-US" dirty="0" smtClean="0"/>
              <a:t>Ecosystem Services</a:t>
            </a:r>
          </a:p>
          <a:p>
            <a:pPr algn="ctr"/>
            <a:r>
              <a:rPr lang="en-US" dirty="0" smtClean="0"/>
              <a:t>Eco Extractions/Insertions</a:t>
            </a:r>
            <a:endParaRPr lang="en-US" dirty="0"/>
          </a:p>
        </p:txBody>
      </p:sp>
      <p:sp>
        <p:nvSpPr>
          <p:cNvPr id="8" name="Rounded Rectangle 7"/>
          <p:cNvSpPr/>
          <p:nvPr/>
        </p:nvSpPr>
        <p:spPr>
          <a:xfrm>
            <a:off x="1143000" y="1932398"/>
            <a:ext cx="2743200" cy="17907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b="1" dirty="0" smtClean="0"/>
              <a:t>SCOPE OF CONTROL</a:t>
            </a:r>
          </a:p>
          <a:p>
            <a:pPr algn="ctr"/>
            <a:r>
              <a:rPr lang="en-US" dirty="0" smtClean="0"/>
              <a:t>Economic Activity</a:t>
            </a:r>
          </a:p>
          <a:p>
            <a:pPr algn="ctr"/>
            <a:r>
              <a:rPr lang="en-US" dirty="0" smtClean="0"/>
              <a:t>Economic Inputs/Outputs</a:t>
            </a:r>
          </a:p>
          <a:p>
            <a:pPr algn="ctr"/>
            <a:r>
              <a:rPr lang="en-US" dirty="0" smtClean="0"/>
              <a:t>Economic Policies</a:t>
            </a:r>
          </a:p>
          <a:p>
            <a:pPr algn="ctr"/>
            <a:r>
              <a:rPr lang="en-US" dirty="0" smtClean="0"/>
              <a:t>Economic Institutions</a:t>
            </a:r>
            <a:endParaRPr lang="en-US" dirty="0"/>
          </a:p>
        </p:txBody>
      </p:sp>
      <p:sp>
        <p:nvSpPr>
          <p:cNvPr id="9" name="TextBox 8"/>
          <p:cNvSpPr txBox="1"/>
          <p:nvPr/>
        </p:nvSpPr>
        <p:spPr>
          <a:xfrm>
            <a:off x="4572000" y="1288483"/>
            <a:ext cx="4114800" cy="369332"/>
          </a:xfrm>
          <a:prstGeom prst="rect">
            <a:avLst/>
          </a:prstGeom>
          <a:noFill/>
          <a:ln>
            <a:solidFill>
              <a:schemeClr val="accent3">
                <a:lumMod val="50000"/>
              </a:schemeClr>
            </a:solidFill>
          </a:ln>
        </p:spPr>
        <p:txBody>
          <a:bodyPr wrap="square" rtlCol="0">
            <a:spAutoFit/>
          </a:bodyPr>
          <a:lstStyle/>
          <a:p>
            <a:pPr algn="ctr"/>
            <a:r>
              <a:rPr lang="en-US" b="1" dirty="0" smtClean="0">
                <a:solidFill>
                  <a:srgbClr val="00B050"/>
                </a:solidFill>
              </a:rPr>
              <a:t>Reality as it is?</a:t>
            </a:r>
            <a:endParaRPr lang="en-US" b="1" dirty="0">
              <a:solidFill>
                <a:srgbClr val="00B050"/>
              </a:solidFill>
            </a:endParaRPr>
          </a:p>
        </p:txBody>
      </p:sp>
      <p:grpSp>
        <p:nvGrpSpPr>
          <p:cNvPr id="31" name="Group 30"/>
          <p:cNvGrpSpPr/>
          <p:nvPr/>
        </p:nvGrpSpPr>
        <p:grpSpPr>
          <a:xfrm>
            <a:off x="4724400" y="1743182"/>
            <a:ext cx="3810000" cy="4648200"/>
            <a:chOff x="4724400" y="1743182"/>
            <a:chExt cx="3810000" cy="4648200"/>
          </a:xfrm>
        </p:grpSpPr>
        <p:sp>
          <p:nvSpPr>
            <p:cNvPr id="10" name="Rounded Rectangle 9"/>
            <p:cNvSpPr/>
            <p:nvPr/>
          </p:nvSpPr>
          <p:spPr>
            <a:xfrm>
              <a:off x="4724400" y="1743182"/>
              <a:ext cx="3810000" cy="4648200"/>
            </a:xfrm>
            <a:prstGeom prst="roundRect">
              <a:avLst>
                <a:gd name="adj" fmla="val 10734"/>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b="1" dirty="0" smtClean="0"/>
                <a:t>SCOPE OF </a:t>
              </a:r>
              <a:r>
                <a:rPr lang="en-US" b="1" u="sng" dirty="0" smtClean="0"/>
                <a:t>CONTROL</a:t>
              </a:r>
            </a:p>
            <a:p>
              <a:pPr algn="ctr"/>
              <a:r>
                <a:rPr lang="en-US" dirty="0" smtClean="0"/>
                <a:t>Biodiversity Collapse</a:t>
              </a:r>
            </a:p>
            <a:p>
              <a:pPr algn="ctr"/>
              <a:r>
                <a:rPr lang="en-US" dirty="0" smtClean="0"/>
                <a:t>Climate Change</a:t>
              </a:r>
            </a:p>
            <a:p>
              <a:pPr algn="ctr"/>
              <a:r>
                <a:rPr lang="en-US" dirty="0" smtClean="0"/>
                <a:t>Oceanic Acidification</a:t>
              </a:r>
              <a:endParaRPr lang="en-US" dirty="0"/>
            </a:p>
          </p:txBody>
        </p:sp>
        <p:sp>
          <p:nvSpPr>
            <p:cNvPr id="11" name="Rounded Rectangle 10"/>
            <p:cNvSpPr/>
            <p:nvPr/>
          </p:nvSpPr>
          <p:spPr>
            <a:xfrm>
              <a:off x="4943582" y="1819382"/>
              <a:ext cx="3352800" cy="32766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b="1" dirty="0" smtClean="0"/>
                <a:t>SCOPE OF </a:t>
              </a:r>
              <a:r>
                <a:rPr lang="en-US" b="1" u="sng" dirty="0" smtClean="0"/>
                <a:t>INTEREST</a:t>
              </a:r>
            </a:p>
            <a:p>
              <a:pPr algn="ctr"/>
              <a:r>
                <a:rPr lang="en-US" dirty="0" smtClean="0"/>
                <a:t>Resources/Pollutants</a:t>
              </a:r>
            </a:p>
            <a:p>
              <a:pPr algn="ctr"/>
              <a:r>
                <a:rPr lang="en-US" dirty="0" smtClean="0"/>
                <a:t>Ecosystem Services</a:t>
              </a:r>
            </a:p>
            <a:p>
              <a:pPr algn="ctr"/>
              <a:r>
                <a:rPr lang="en-US" dirty="0" smtClean="0"/>
                <a:t>Eco Extractions/Insertions</a:t>
              </a:r>
              <a:endParaRPr lang="en-US" dirty="0"/>
            </a:p>
          </p:txBody>
        </p:sp>
        <p:sp>
          <p:nvSpPr>
            <p:cNvPr id="12" name="Rounded Rectangle 11"/>
            <p:cNvSpPr/>
            <p:nvPr/>
          </p:nvSpPr>
          <p:spPr>
            <a:xfrm>
              <a:off x="5257800" y="1922980"/>
              <a:ext cx="2743200" cy="1790700"/>
            </a:xfrm>
            <a:prstGeom prst="round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a:r>
                <a:rPr lang="en-US" b="1" dirty="0" smtClean="0"/>
                <a:t>SCOPE OF </a:t>
              </a:r>
              <a:r>
                <a:rPr lang="en-US" b="1" u="sng" dirty="0" smtClean="0"/>
                <a:t>INFLUENCE</a:t>
              </a:r>
            </a:p>
            <a:p>
              <a:pPr algn="ctr"/>
              <a:r>
                <a:rPr lang="en-US" dirty="0" smtClean="0"/>
                <a:t>Economic Activity</a:t>
              </a:r>
            </a:p>
            <a:p>
              <a:pPr algn="ctr"/>
              <a:r>
                <a:rPr lang="en-US" dirty="0" smtClean="0"/>
                <a:t>Economic Inputs/Outputs</a:t>
              </a:r>
            </a:p>
            <a:p>
              <a:pPr algn="ctr"/>
              <a:r>
                <a:rPr lang="en-US" dirty="0" smtClean="0"/>
                <a:t>Economic Policies</a:t>
              </a:r>
            </a:p>
            <a:p>
              <a:pPr algn="ctr"/>
              <a:r>
                <a:rPr lang="en-US" dirty="0" smtClean="0"/>
                <a:t>Economic Institutions</a:t>
              </a:r>
              <a:endParaRPr lang="en-US" dirty="0"/>
            </a:p>
          </p:txBody>
        </p:sp>
      </p:grpSp>
      <p:grpSp>
        <p:nvGrpSpPr>
          <p:cNvPr id="24" name="Group 23"/>
          <p:cNvGrpSpPr/>
          <p:nvPr/>
        </p:nvGrpSpPr>
        <p:grpSpPr>
          <a:xfrm>
            <a:off x="1386348" y="2109958"/>
            <a:ext cx="2239354" cy="3320435"/>
            <a:chOff x="2356326" y="2168950"/>
            <a:chExt cx="1269376" cy="3320435"/>
          </a:xfrm>
        </p:grpSpPr>
        <p:sp>
          <p:nvSpPr>
            <p:cNvPr id="15" name="Rounded Rectangle 14"/>
            <p:cNvSpPr/>
            <p:nvPr/>
          </p:nvSpPr>
          <p:spPr>
            <a:xfrm>
              <a:off x="2356326" y="5064083"/>
              <a:ext cx="1269376" cy="42530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ounded Rectangle 15"/>
            <p:cNvSpPr/>
            <p:nvPr/>
          </p:nvSpPr>
          <p:spPr>
            <a:xfrm>
              <a:off x="2356326" y="3723098"/>
              <a:ext cx="1269376" cy="42530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ounded Rectangle 16"/>
            <p:cNvSpPr/>
            <p:nvPr/>
          </p:nvSpPr>
          <p:spPr>
            <a:xfrm>
              <a:off x="2356326" y="2168950"/>
              <a:ext cx="1269376" cy="42530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5" name="Group 24"/>
          <p:cNvGrpSpPr/>
          <p:nvPr/>
        </p:nvGrpSpPr>
        <p:grpSpPr>
          <a:xfrm>
            <a:off x="5501148" y="2099198"/>
            <a:ext cx="2264166" cy="3320435"/>
            <a:chOff x="2356326" y="2168950"/>
            <a:chExt cx="1269376" cy="3320435"/>
          </a:xfrm>
        </p:grpSpPr>
        <p:sp>
          <p:nvSpPr>
            <p:cNvPr id="26" name="Rounded Rectangle 25"/>
            <p:cNvSpPr/>
            <p:nvPr/>
          </p:nvSpPr>
          <p:spPr>
            <a:xfrm>
              <a:off x="2356326" y="5064083"/>
              <a:ext cx="1269376" cy="42530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ounded Rectangle 26"/>
            <p:cNvSpPr/>
            <p:nvPr/>
          </p:nvSpPr>
          <p:spPr>
            <a:xfrm>
              <a:off x="2356326" y="3737846"/>
              <a:ext cx="1269376" cy="42530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ounded Rectangle 27"/>
            <p:cNvSpPr/>
            <p:nvPr/>
          </p:nvSpPr>
          <p:spPr>
            <a:xfrm>
              <a:off x="2356326" y="2168950"/>
              <a:ext cx="1269376" cy="425302"/>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ustDataLst>
      <p:tags r:id="rId1"/>
    </p:custDataLst>
    <p:extLst>
      <p:ext uri="{BB962C8B-B14F-4D97-AF65-F5344CB8AC3E}">
        <p14:creationId xmlns:p14="http://schemas.microsoft.com/office/powerpoint/2010/main" val="6323752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p:cTn id="12" dur="500" fill="hold"/>
                                        <p:tgtEl>
                                          <p:spTgt spid="31"/>
                                        </p:tgtEl>
                                        <p:attrNameLst>
                                          <p:attrName>ppt_w</p:attrName>
                                        </p:attrNameLst>
                                      </p:cBhvr>
                                      <p:tavLst>
                                        <p:tav tm="0">
                                          <p:val>
                                            <p:fltVal val="0"/>
                                          </p:val>
                                        </p:tav>
                                        <p:tav tm="100000">
                                          <p:val>
                                            <p:strVal val="#ppt_w"/>
                                          </p:val>
                                        </p:tav>
                                      </p:tavLst>
                                    </p:anim>
                                    <p:anim calcmode="lin" valueType="num">
                                      <p:cBhvr>
                                        <p:cTn id="13" dur="500" fill="hold"/>
                                        <p:tgtEl>
                                          <p:spTgt spid="31"/>
                                        </p:tgtEl>
                                        <p:attrNameLst>
                                          <p:attrName>ppt_h</p:attrName>
                                        </p:attrNameLst>
                                      </p:cBhvr>
                                      <p:tavLst>
                                        <p:tav tm="0">
                                          <p:val>
                                            <p:fltVal val="0"/>
                                          </p:val>
                                        </p:tav>
                                        <p:tav tm="100000">
                                          <p:val>
                                            <p:strVal val="#ppt_h"/>
                                          </p:val>
                                        </p:tav>
                                      </p:tavLst>
                                    </p:anim>
                                    <p:animEffect transition="in" filter="fade">
                                      <p:cBhvr>
                                        <p:cTn id="14" dur="500"/>
                                        <p:tgtEl>
                                          <p:spTgt spid="31"/>
                                        </p:tgtEl>
                                      </p:cBhvr>
                                    </p:animEffect>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dirty="0" smtClean="0"/>
              <a:t>B – </a:t>
            </a:r>
            <a:r>
              <a:rPr lang="en-US" sz="3200" b="1" dirty="0"/>
              <a:t>BIOSYMMETRY </a:t>
            </a:r>
            <a:endParaRPr lang="en-US" sz="3200" dirty="0"/>
          </a:p>
        </p:txBody>
      </p:sp>
      <p:sp>
        <p:nvSpPr>
          <p:cNvPr id="3" name="Content Placeholder 2"/>
          <p:cNvSpPr>
            <a:spLocks noGrp="1"/>
          </p:cNvSpPr>
          <p:nvPr>
            <p:ph idx="1"/>
          </p:nvPr>
        </p:nvSpPr>
        <p:spPr>
          <a:xfrm>
            <a:off x="457200" y="1523999"/>
            <a:ext cx="8229599" cy="4419601"/>
          </a:xfrm>
        </p:spPr>
        <p:txBody>
          <a:bodyPr>
            <a:noAutofit/>
          </a:bodyPr>
          <a:lstStyle/>
          <a:p>
            <a:pPr marL="0" indent="0">
              <a:buNone/>
            </a:pPr>
            <a:r>
              <a:rPr lang="en-US" sz="3600" b="1" dirty="0" smtClean="0">
                <a:solidFill>
                  <a:schemeClr val="accent6">
                    <a:lumMod val="50000"/>
                  </a:schemeClr>
                </a:solidFill>
              </a:rPr>
              <a:t>Insight: All economies prosper at the expense of other economies:</a:t>
            </a:r>
            <a:endParaRPr lang="en-US" sz="3600" b="1" dirty="0">
              <a:solidFill>
                <a:schemeClr val="accent6">
                  <a:lumMod val="50000"/>
                </a:schemeClr>
              </a:solidFill>
            </a:endParaRPr>
          </a:p>
          <a:p>
            <a:pPr lvl="1"/>
            <a:r>
              <a:rPr lang="en-US" sz="3200" dirty="0" smtClean="0"/>
              <a:t>transfers of wealth often involve extracting, reaping, catching or otherwise harvesting wealth from </a:t>
            </a:r>
            <a:r>
              <a:rPr lang="en-US" sz="3200" smtClean="0"/>
              <a:t>another economy and appropriating it;</a:t>
            </a:r>
            <a:endParaRPr lang="en-US" sz="3200" dirty="0" smtClean="0"/>
          </a:p>
          <a:p>
            <a:pPr lvl="1"/>
            <a:r>
              <a:rPr lang="en-US" sz="3200" b="1" dirty="0" smtClean="0">
                <a:solidFill>
                  <a:schemeClr val="accent6">
                    <a:lumMod val="50000"/>
                  </a:schemeClr>
                </a:solidFill>
              </a:rPr>
              <a:t>externalities of any one economy are paid for by organisms in </a:t>
            </a:r>
            <a:r>
              <a:rPr lang="en-US" sz="3200" b="1" smtClean="0">
                <a:solidFill>
                  <a:schemeClr val="accent6">
                    <a:lumMod val="50000"/>
                  </a:schemeClr>
                </a:solidFill>
              </a:rPr>
              <a:t>other economies;</a:t>
            </a:r>
          </a:p>
          <a:p>
            <a:pPr lvl="1"/>
            <a:r>
              <a:rPr lang="en-US" sz="3200" smtClean="0"/>
              <a:t>it’s a zero-sum game.</a:t>
            </a:r>
            <a:endParaRPr lang="en-US" sz="3200" dirty="0" smtClean="0"/>
          </a:p>
          <a:p>
            <a:pPr lvl="1"/>
            <a:endParaRPr lang="en-US" sz="3200" dirty="0"/>
          </a:p>
        </p:txBody>
      </p:sp>
    </p:spTree>
    <p:custDataLst>
      <p:tags r:id="rId1"/>
    </p:custDataLst>
    <p:extLst>
      <p:ext uri="{BB962C8B-B14F-4D97-AF65-F5344CB8AC3E}">
        <p14:creationId xmlns:p14="http://schemas.microsoft.com/office/powerpoint/2010/main" val="19925177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dirty="0"/>
              <a:t>B – BIOSYMMETRY </a:t>
            </a:r>
            <a:endParaRPr lang="en-US" sz="3200" dirty="0"/>
          </a:p>
        </p:txBody>
      </p:sp>
      <p:sp>
        <p:nvSpPr>
          <p:cNvPr id="3" name="Text Placeholder 2"/>
          <p:cNvSpPr>
            <a:spLocks noGrp="1"/>
          </p:cNvSpPr>
          <p:nvPr>
            <p:ph type="body" idx="1"/>
          </p:nvPr>
        </p:nvSpPr>
        <p:spPr>
          <a:xfrm>
            <a:off x="460375" y="3398838"/>
            <a:ext cx="4040188" cy="639762"/>
          </a:xfrm>
          <a:ln>
            <a:solidFill>
              <a:schemeClr val="tx1"/>
            </a:solidFill>
          </a:ln>
        </p:spPr>
        <p:txBody>
          <a:bodyPr/>
          <a:lstStyle/>
          <a:p>
            <a:r>
              <a:rPr lang="en-US" dirty="0" smtClean="0"/>
              <a:t>Anthropocentrism</a:t>
            </a:r>
            <a:endParaRPr lang="en-US" dirty="0"/>
          </a:p>
        </p:txBody>
      </p:sp>
      <p:sp>
        <p:nvSpPr>
          <p:cNvPr id="4" name="Content Placeholder 3"/>
          <p:cNvSpPr>
            <a:spLocks noGrp="1"/>
          </p:cNvSpPr>
          <p:nvPr>
            <p:ph sz="half" idx="2"/>
          </p:nvPr>
        </p:nvSpPr>
        <p:spPr>
          <a:xfrm>
            <a:off x="460375" y="4038600"/>
            <a:ext cx="4040188" cy="2320925"/>
          </a:xfrm>
          <a:ln>
            <a:solidFill>
              <a:schemeClr val="tx1"/>
            </a:solidFill>
          </a:ln>
        </p:spPr>
        <p:txBody>
          <a:bodyPr/>
          <a:lstStyle/>
          <a:p>
            <a:r>
              <a:rPr lang="en-US" dirty="0" smtClean="0"/>
              <a:t>Externalities</a:t>
            </a:r>
          </a:p>
          <a:p>
            <a:r>
              <a:rPr lang="en-US" dirty="0" smtClean="0"/>
              <a:t>Ecosystem services</a:t>
            </a:r>
          </a:p>
          <a:p>
            <a:r>
              <a:rPr lang="en-US" dirty="0" smtClean="0"/>
              <a:t>Economic rents earned from abiotic resources</a:t>
            </a:r>
          </a:p>
          <a:p>
            <a:r>
              <a:rPr lang="en-US" dirty="0" smtClean="0"/>
              <a:t>Marginal financial focus</a:t>
            </a:r>
          </a:p>
          <a:p>
            <a:endParaRPr lang="en-US" dirty="0" smtClean="0"/>
          </a:p>
          <a:p>
            <a:endParaRPr lang="en-US" dirty="0"/>
          </a:p>
        </p:txBody>
      </p:sp>
      <p:sp>
        <p:nvSpPr>
          <p:cNvPr id="5" name="Text Placeholder 4"/>
          <p:cNvSpPr>
            <a:spLocks noGrp="1"/>
          </p:cNvSpPr>
          <p:nvPr>
            <p:ph type="body" sz="quarter" idx="3"/>
          </p:nvPr>
        </p:nvSpPr>
        <p:spPr>
          <a:xfrm>
            <a:off x="4648200" y="3398838"/>
            <a:ext cx="4041775" cy="639762"/>
          </a:xfrm>
          <a:ln>
            <a:solidFill>
              <a:schemeClr val="tx1"/>
            </a:solidFill>
          </a:ln>
        </p:spPr>
        <p:txBody>
          <a:bodyPr/>
          <a:lstStyle/>
          <a:p>
            <a:r>
              <a:rPr lang="en-US" dirty="0" smtClean="0"/>
              <a:t>Biosymmetry</a:t>
            </a:r>
            <a:endParaRPr lang="en-US" dirty="0"/>
          </a:p>
        </p:txBody>
      </p:sp>
      <p:sp>
        <p:nvSpPr>
          <p:cNvPr id="6" name="Content Placeholder 5"/>
          <p:cNvSpPr>
            <a:spLocks noGrp="1"/>
          </p:cNvSpPr>
          <p:nvPr>
            <p:ph sz="quarter" idx="4"/>
          </p:nvPr>
        </p:nvSpPr>
        <p:spPr>
          <a:xfrm>
            <a:off x="4648200" y="4038600"/>
            <a:ext cx="4041775" cy="2320925"/>
          </a:xfrm>
          <a:ln>
            <a:solidFill>
              <a:schemeClr val="tx1"/>
            </a:solidFill>
          </a:ln>
        </p:spPr>
        <p:txBody>
          <a:bodyPr/>
          <a:lstStyle/>
          <a:p>
            <a:r>
              <a:rPr lang="en-US" smtClean="0"/>
              <a:t>Wealth </a:t>
            </a:r>
            <a:r>
              <a:rPr lang="en-US" dirty="0" smtClean="0"/>
              <a:t>Transfers</a:t>
            </a:r>
          </a:p>
          <a:p>
            <a:r>
              <a:rPr lang="en-US" dirty="0" smtClean="0"/>
              <a:t>Economic surpluses/deficits</a:t>
            </a:r>
          </a:p>
          <a:p>
            <a:r>
              <a:rPr lang="en-US" dirty="0" smtClean="0"/>
              <a:t>Interspecies, international and intergenerational debts</a:t>
            </a:r>
          </a:p>
          <a:p>
            <a:r>
              <a:rPr lang="en-US" dirty="0" smtClean="0"/>
              <a:t>Holistic biophysical focus</a:t>
            </a:r>
          </a:p>
          <a:p>
            <a:endParaRPr lang="en-US" dirty="0"/>
          </a:p>
        </p:txBody>
      </p:sp>
      <p:sp>
        <p:nvSpPr>
          <p:cNvPr id="11" name="Text Placeholder 2"/>
          <p:cNvSpPr txBox="1">
            <a:spLocks/>
          </p:cNvSpPr>
          <p:nvPr/>
        </p:nvSpPr>
        <p:spPr>
          <a:xfrm>
            <a:off x="457200" y="1447800"/>
            <a:ext cx="8229600" cy="1828800"/>
          </a:xfrm>
          <a:prstGeom prst="rect">
            <a:avLst/>
          </a:prstGeom>
          <a:ln>
            <a:solidFill>
              <a:schemeClr val="tx1"/>
            </a:solidFill>
          </a:ln>
        </p:spPr>
        <p:txBody>
          <a:bodyPr vert="horz" lIns="91440" tIns="45720" rIns="91440" bIns="45720" rtlCol="0" anchor="b">
            <a:noAutofit/>
          </a:bodyPr>
          <a:lstStyle>
            <a:lvl1pPr marL="0" indent="0" algn="l" defTabSz="914400" rtl="0" eaLnBrk="1" latinLnBrk="0" hangingPunct="1">
              <a:spcBef>
                <a:spcPct val="20000"/>
              </a:spcBef>
              <a:buFont typeface="Arial"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pPr algn="ctr"/>
            <a:r>
              <a:rPr lang="en-US" sz="2800" dirty="0" smtClean="0"/>
              <a:t>How can the principle of biosymmetry improve economic theory?  </a:t>
            </a:r>
          </a:p>
          <a:p>
            <a:pPr algn="ctr"/>
            <a:r>
              <a:rPr lang="en-US" sz="2800" dirty="0" smtClean="0">
                <a:solidFill>
                  <a:schemeClr val="accent2">
                    <a:lumMod val="75000"/>
                  </a:schemeClr>
                </a:solidFill>
              </a:rPr>
              <a:t>It gives us a different perspective </a:t>
            </a:r>
            <a:r>
              <a:rPr lang="en-US" sz="2800" smtClean="0">
                <a:solidFill>
                  <a:schemeClr val="accent2">
                    <a:lumMod val="75000"/>
                  </a:schemeClr>
                </a:solidFill>
              </a:rPr>
              <a:t>on our own economic </a:t>
            </a:r>
            <a:r>
              <a:rPr lang="en-US" sz="2800" dirty="0" smtClean="0">
                <a:solidFill>
                  <a:schemeClr val="accent2">
                    <a:lumMod val="75000"/>
                  </a:schemeClr>
                </a:solidFill>
              </a:rPr>
              <a:t>activity.</a:t>
            </a:r>
            <a:endParaRPr lang="en-US" sz="2800" dirty="0">
              <a:solidFill>
                <a:schemeClr val="accent2">
                  <a:lumMod val="75000"/>
                </a:schemeClr>
              </a:solidFill>
            </a:endParaRPr>
          </a:p>
        </p:txBody>
      </p:sp>
      <p:sp>
        <p:nvSpPr>
          <p:cNvPr id="12" name="TextBox 11"/>
          <p:cNvSpPr txBox="1"/>
          <p:nvPr/>
        </p:nvSpPr>
        <p:spPr>
          <a:xfrm>
            <a:off x="4114800" y="4114800"/>
            <a:ext cx="762000" cy="369332"/>
          </a:xfrm>
          <a:prstGeom prst="rect">
            <a:avLst/>
          </a:prstGeom>
          <a:noFill/>
        </p:spPr>
        <p:txBody>
          <a:bodyPr wrap="square" rtlCol="0">
            <a:spAutoFit/>
          </a:bodyPr>
          <a:lstStyle/>
          <a:p>
            <a:pPr algn="ctr"/>
            <a:r>
              <a:rPr lang="en-US" dirty="0" smtClean="0">
                <a:sym typeface="Wingdings" pitchFamily="2" charset="2"/>
              </a:rPr>
              <a:t></a:t>
            </a:r>
            <a:endParaRPr lang="en-US" dirty="0"/>
          </a:p>
        </p:txBody>
      </p:sp>
      <p:sp>
        <p:nvSpPr>
          <p:cNvPr id="13" name="TextBox 12"/>
          <p:cNvSpPr txBox="1"/>
          <p:nvPr/>
        </p:nvSpPr>
        <p:spPr>
          <a:xfrm>
            <a:off x="4114800" y="4536817"/>
            <a:ext cx="762000" cy="369332"/>
          </a:xfrm>
          <a:prstGeom prst="rect">
            <a:avLst/>
          </a:prstGeom>
          <a:noFill/>
        </p:spPr>
        <p:txBody>
          <a:bodyPr wrap="square" rtlCol="0">
            <a:spAutoFit/>
          </a:bodyPr>
          <a:lstStyle/>
          <a:p>
            <a:pPr algn="ctr"/>
            <a:r>
              <a:rPr lang="en-US" dirty="0" smtClean="0">
                <a:sym typeface="Wingdings" pitchFamily="2" charset="2"/>
              </a:rPr>
              <a:t></a:t>
            </a:r>
            <a:endParaRPr lang="en-US" dirty="0"/>
          </a:p>
        </p:txBody>
      </p:sp>
      <p:sp>
        <p:nvSpPr>
          <p:cNvPr id="14" name="TextBox 13"/>
          <p:cNvSpPr txBox="1"/>
          <p:nvPr/>
        </p:nvSpPr>
        <p:spPr>
          <a:xfrm>
            <a:off x="4114800" y="4958834"/>
            <a:ext cx="762000" cy="369332"/>
          </a:xfrm>
          <a:prstGeom prst="rect">
            <a:avLst/>
          </a:prstGeom>
          <a:noFill/>
        </p:spPr>
        <p:txBody>
          <a:bodyPr wrap="square" rtlCol="0">
            <a:spAutoFit/>
          </a:bodyPr>
          <a:lstStyle/>
          <a:p>
            <a:pPr algn="ctr"/>
            <a:r>
              <a:rPr lang="en-US" dirty="0" smtClean="0">
                <a:sym typeface="Wingdings" pitchFamily="2" charset="2"/>
              </a:rPr>
              <a:t></a:t>
            </a:r>
            <a:endParaRPr lang="en-US" dirty="0"/>
          </a:p>
        </p:txBody>
      </p:sp>
      <p:sp>
        <p:nvSpPr>
          <p:cNvPr id="15" name="TextBox 14"/>
          <p:cNvSpPr txBox="1"/>
          <p:nvPr/>
        </p:nvSpPr>
        <p:spPr>
          <a:xfrm>
            <a:off x="4114800" y="5802868"/>
            <a:ext cx="762000" cy="369332"/>
          </a:xfrm>
          <a:prstGeom prst="rect">
            <a:avLst/>
          </a:prstGeom>
          <a:noFill/>
        </p:spPr>
        <p:txBody>
          <a:bodyPr wrap="square" rtlCol="0">
            <a:spAutoFit/>
          </a:bodyPr>
          <a:lstStyle/>
          <a:p>
            <a:pPr algn="ctr"/>
            <a:r>
              <a:rPr lang="en-US" dirty="0" smtClean="0">
                <a:sym typeface="Wingdings" pitchFamily="2" charset="2"/>
              </a:rPr>
              <a:t></a:t>
            </a:r>
            <a:endParaRPr lang="en-US" dirty="0"/>
          </a:p>
        </p:txBody>
      </p:sp>
    </p:spTree>
    <p:extLst>
      <p:ext uri="{BB962C8B-B14F-4D97-AF65-F5344CB8AC3E}">
        <p14:creationId xmlns:p14="http://schemas.microsoft.com/office/powerpoint/2010/main" val="31380585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BIOSYMMETRY AND HIERARCHIC SYMMETRY</a:t>
            </a:r>
            <a:endParaRPr lang="en-US" sz="3200" dirty="0"/>
          </a:p>
        </p:txBody>
      </p:sp>
      <p:sp>
        <p:nvSpPr>
          <p:cNvPr id="3" name="Content Placeholder 2"/>
          <p:cNvSpPr>
            <a:spLocks noGrp="1"/>
          </p:cNvSpPr>
          <p:nvPr>
            <p:ph idx="1"/>
          </p:nvPr>
        </p:nvSpPr>
        <p:spPr/>
        <p:txBody>
          <a:bodyPr>
            <a:normAutofit fontScale="70000" lnSpcReduction="20000"/>
          </a:bodyPr>
          <a:lstStyle/>
          <a:p>
            <a:pPr marL="0" indent="0" algn="ctr">
              <a:buNone/>
            </a:pPr>
            <a:r>
              <a:rPr lang="en-US" b="1" dirty="0" smtClean="0"/>
              <a:t>Agenda</a:t>
            </a:r>
          </a:p>
          <a:p>
            <a:pPr marL="514350" indent="-514350">
              <a:buFont typeface="+mj-lt"/>
              <a:buAutoNum type="alphaUcPeriod"/>
            </a:pPr>
            <a:r>
              <a:rPr lang="en-US" b="1" dirty="0" smtClean="0"/>
              <a:t>Introduction</a:t>
            </a:r>
          </a:p>
          <a:p>
            <a:pPr lvl="1"/>
            <a:r>
              <a:rPr lang="en-US" dirty="0" smtClean="0"/>
              <a:t>In search of the </a:t>
            </a:r>
            <a:r>
              <a:rPr lang="en-US" smtClean="0"/>
              <a:t>principles of an "economic </a:t>
            </a:r>
            <a:r>
              <a:rPr lang="en-US" dirty="0" smtClean="0"/>
              <a:t>science”.</a:t>
            </a:r>
          </a:p>
          <a:p>
            <a:pPr lvl="1"/>
            <a:r>
              <a:rPr lang="en-US" dirty="0" smtClean="0"/>
              <a:t>Part of a proposed methodology for establishing </a:t>
            </a:r>
            <a:r>
              <a:rPr lang="en-US" smtClean="0"/>
              <a:t>principles of an economic </a:t>
            </a:r>
            <a:r>
              <a:rPr lang="en-US" dirty="0" smtClean="0"/>
              <a:t>science.</a:t>
            </a:r>
          </a:p>
          <a:p>
            <a:pPr lvl="1"/>
            <a:r>
              <a:rPr lang="en-US" dirty="0" smtClean="0"/>
              <a:t>Xi Ji’s paper in the Ecological Economics Research Agenda book.</a:t>
            </a:r>
          </a:p>
          <a:p>
            <a:pPr marL="514350" indent="-514350">
              <a:buFont typeface="+mj-lt"/>
              <a:buAutoNum type="alphaUcPeriod"/>
            </a:pPr>
            <a:r>
              <a:rPr lang="en-US" b="1" dirty="0" smtClean="0"/>
              <a:t>Principle of Economic </a:t>
            </a:r>
            <a:r>
              <a:rPr lang="en-US" b="1" dirty="0" err="1" smtClean="0"/>
              <a:t>Biosymmetry</a:t>
            </a:r>
            <a:endParaRPr lang="en-US" b="1" dirty="0" smtClean="0"/>
          </a:p>
          <a:p>
            <a:pPr lvl="1"/>
            <a:r>
              <a:rPr lang="en-US" dirty="0" smtClean="0"/>
              <a:t>Each species has a subjective biological frame of reference;</a:t>
            </a:r>
          </a:p>
          <a:p>
            <a:pPr lvl="1"/>
            <a:r>
              <a:rPr lang="en-US" smtClean="0"/>
              <a:t>Laws of an economic </a:t>
            </a:r>
            <a:r>
              <a:rPr lang="en-US" dirty="0" smtClean="0"/>
              <a:t>science must be consistent from all such biological frames of reference.</a:t>
            </a:r>
          </a:p>
          <a:p>
            <a:pPr marL="514350" indent="-514350">
              <a:buFont typeface="+mj-lt"/>
              <a:buAutoNum type="alphaUcPeriod"/>
            </a:pPr>
            <a:r>
              <a:rPr lang="en-US" b="1" dirty="0" smtClean="0"/>
              <a:t>Principle of Hierarchic Symmetry</a:t>
            </a:r>
          </a:p>
          <a:p>
            <a:pPr lvl="1"/>
            <a:r>
              <a:rPr lang="en-US" dirty="0" smtClean="0"/>
              <a:t>Physics, chemistry, biology, ecology, sociology and economic science form a nested hierarchy of increasingly specific sciences;</a:t>
            </a:r>
          </a:p>
          <a:p>
            <a:pPr lvl="1"/>
            <a:r>
              <a:rPr lang="en-US" smtClean="0"/>
              <a:t>Laws of an economic </a:t>
            </a:r>
            <a:r>
              <a:rPr lang="en-US" dirty="0" smtClean="0"/>
              <a:t>science must be consistent with all of the more general sciences.</a:t>
            </a:r>
            <a:endParaRPr lang="en-US" dirty="0"/>
          </a:p>
        </p:txBody>
      </p:sp>
      <p:sp>
        <p:nvSpPr>
          <p:cNvPr id="5" name="Rounded Rectangle 4"/>
          <p:cNvSpPr/>
          <p:nvPr/>
        </p:nvSpPr>
        <p:spPr>
          <a:xfrm>
            <a:off x="457199" y="4579961"/>
            <a:ext cx="8182303" cy="1524000"/>
          </a:xfrm>
          <a:prstGeom prst="round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19357129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smtClean="0"/>
              <a:t>PART </a:t>
            </a:r>
            <a:r>
              <a:rPr lang="en-US" sz="3200" b="1"/>
              <a:t>C – HIERARCHIC SYMMETRY </a:t>
            </a:r>
            <a:endParaRPr lang="en-CA" sz="3200"/>
          </a:p>
        </p:txBody>
      </p:sp>
      <p:sp>
        <p:nvSpPr>
          <p:cNvPr id="3" name="Content Placeholder 2"/>
          <p:cNvSpPr>
            <a:spLocks noGrp="1"/>
          </p:cNvSpPr>
          <p:nvPr>
            <p:ph idx="1"/>
          </p:nvPr>
        </p:nvSpPr>
        <p:spPr>
          <a:xfrm>
            <a:off x="457200" y="1600200"/>
            <a:ext cx="4114800" cy="4525963"/>
          </a:xfrm>
        </p:spPr>
        <p:txBody>
          <a:bodyPr>
            <a:normAutofit fontScale="92500" lnSpcReduction="10000"/>
          </a:bodyPr>
          <a:lstStyle/>
          <a:p>
            <a:r>
              <a:rPr lang="en-CA" smtClean="0"/>
              <a:t>Many </a:t>
            </a:r>
            <a:r>
              <a:rPr lang="en-CA" dirty="0" smtClean="0"/>
              <a:t>laws or principles established at lower levels constrain the dynamics of all higher levels, including </a:t>
            </a:r>
            <a:r>
              <a:rPr lang="en-CA" smtClean="0"/>
              <a:t>economics.</a:t>
            </a:r>
          </a:p>
          <a:p>
            <a:r>
              <a:rPr lang="en-CA" b="1" smtClean="0">
                <a:solidFill>
                  <a:schemeClr val="accent6">
                    <a:lumMod val="50000"/>
                  </a:schemeClr>
                </a:solidFill>
              </a:rPr>
              <a:t>In recent years, these multi-level dynamic laws have  been called “universal dynamics”.</a:t>
            </a:r>
            <a:endParaRPr lang="en-CA" b="1" dirty="0">
              <a:solidFill>
                <a:schemeClr val="accent6">
                  <a:lumMod val="50000"/>
                </a:schemeClr>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799" y="1600201"/>
            <a:ext cx="3687763"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890653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762" y="0"/>
            <a:ext cx="8229600" cy="1143000"/>
          </a:xfrm>
        </p:spPr>
        <p:txBody>
          <a:bodyPr>
            <a:normAutofit fontScale="90000"/>
          </a:bodyPr>
          <a:lstStyle/>
          <a:p>
            <a:r>
              <a:rPr lang="en-US" smtClean="0"/>
              <a:t>A Framework Of Universal Dynamics</a:t>
            </a:r>
            <a:endParaRPr lang="en-US" dirty="0"/>
          </a:p>
        </p:txBody>
      </p:sp>
      <p:grpSp>
        <p:nvGrpSpPr>
          <p:cNvPr id="3" name="Group 2"/>
          <p:cNvGrpSpPr/>
          <p:nvPr/>
        </p:nvGrpSpPr>
        <p:grpSpPr>
          <a:xfrm>
            <a:off x="395782" y="1115294"/>
            <a:ext cx="8448677" cy="5271717"/>
            <a:chOff x="961289" y="1252650"/>
            <a:chExt cx="7446444" cy="4175175"/>
          </a:xfrm>
        </p:grpSpPr>
        <p:sp>
          <p:nvSpPr>
            <p:cNvPr id="5" name="Rectangle 4"/>
            <p:cNvSpPr/>
            <p:nvPr/>
          </p:nvSpPr>
          <p:spPr>
            <a:xfrm>
              <a:off x="961289" y="4847718"/>
              <a:ext cx="7446443" cy="580107"/>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EFFECTS OF RECURSION </a:t>
              </a:r>
            </a:p>
            <a:p>
              <a:r>
                <a:rPr lang="en-US" i="1" dirty="0" smtClean="0">
                  <a:solidFill>
                    <a:schemeClr val="tx1"/>
                  </a:solidFill>
                </a:rPr>
                <a:t>Simple Recursive Stochastic Processes Can Generate Complex Structures</a:t>
              </a:r>
              <a:endParaRPr lang="en-US" i="1" dirty="0">
                <a:solidFill>
                  <a:schemeClr val="tx1"/>
                </a:solidFill>
              </a:endParaRPr>
            </a:p>
          </p:txBody>
        </p:sp>
        <p:sp>
          <p:nvSpPr>
            <p:cNvPr id="14" name="TextBox 13"/>
            <p:cNvSpPr txBox="1"/>
            <p:nvPr/>
          </p:nvSpPr>
          <p:spPr>
            <a:xfrm>
              <a:off x="3556852" y="1252650"/>
              <a:ext cx="2315309" cy="2554545"/>
            </a:xfrm>
            <a:prstGeom prst="rect">
              <a:avLst/>
            </a:prstGeom>
            <a:solidFill>
              <a:schemeClr val="bg1"/>
            </a:solidFill>
            <a:ln w="57150">
              <a:solidFill>
                <a:schemeClr val="tx1"/>
              </a:solidFill>
            </a:ln>
          </p:spPr>
          <p:txBody>
            <a:bodyPr wrap="square" rtlCol="0">
              <a:spAutoFit/>
            </a:bodyPr>
            <a:lstStyle/>
            <a:p>
              <a:r>
                <a:rPr lang="en-US" sz="1600" b="1" dirty="0"/>
                <a:t>ENTROPY </a:t>
              </a:r>
              <a:r>
                <a:rPr lang="en-US" sz="1600" b="1" dirty="0" smtClean="0"/>
                <a:t>PRODUCTION EFFECTS</a:t>
              </a:r>
              <a:endParaRPr lang="en-US" sz="1600" b="1" dirty="0"/>
            </a:p>
            <a:p>
              <a:r>
                <a:rPr lang="en-US" sz="1600" i="1" dirty="0" smtClean="0"/>
                <a:t>Encompasses:</a:t>
              </a:r>
            </a:p>
            <a:p>
              <a:pPr indent="-284162">
                <a:buFont typeface="Arial" panose="020B0604020202020204" pitchFamily="34" charset="0"/>
                <a:buChar char="•"/>
              </a:pPr>
              <a:r>
                <a:rPr lang="en-US" sz="1600" i="1" dirty="0" smtClean="0"/>
                <a:t>Entropy of many types</a:t>
              </a:r>
            </a:p>
            <a:p>
              <a:pPr lvl="1" indent="-284162">
                <a:buFont typeface="Arial" panose="020B0604020202020204" pitchFamily="34" charset="0"/>
                <a:buChar char="•"/>
              </a:pPr>
              <a:r>
                <a:rPr lang="en-US" sz="1600" i="1" dirty="0" smtClean="0"/>
                <a:t>Thermodynamic</a:t>
              </a:r>
            </a:p>
            <a:p>
              <a:pPr lvl="1" indent="-284162">
                <a:buFont typeface="Arial" panose="020B0604020202020204" pitchFamily="34" charset="0"/>
                <a:buChar char="•"/>
              </a:pPr>
              <a:r>
                <a:rPr lang="en-US" sz="1600" i="1" dirty="0" smtClean="0"/>
                <a:t>Informational</a:t>
              </a:r>
            </a:p>
            <a:p>
              <a:pPr lvl="1" indent="-284162">
                <a:buFont typeface="Arial" panose="020B0604020202020204" pitchFamily="34" charset="0"/>
                <a:buChar char="•"/>
              </a:pPr>
              <a:r>
                <a:rPr lang="en-US" sz="1600" i="1" dirty="0" smtClean="0"/>
                <a:t>Land</a:t>
              </a:r>
            </a:p>
            <a:p>
              <a:pPr lvl="1" indent="-284162">
                <a:buFont typeface="Arial" panose="020B0604020202020204" pitchFamily="34" charset="0"/>
                <a:buChar char="•"/>
              </a:pPr>
              <a:r>
                <a:rPr lang="en-US" sz="1600" i="1" dirty="0" smtClean="0"/>
                <a:t>Genes</a:t>
              </a:r>
            </a:p>
            <a:p>
              <a:pPr lvl="1" indent="-284162">
                <a:buFont typeface="Arial" panose="020B0604020202020204" pitchFamily="34" charset="0"/>
                <a:buChar char="•"/>
              </a:pPr>
              <a:r>
                <a:rPr lang="en-US" sz="1600" i="1" dirty="0" smtClean="0"/>
                <a:t>Money</a:t>
              </a:r>
            </a:p>
            <a:p>
              <a:pPr marL="285750" indent="-285750">
                <a:buFont typeface="Arial" panose="020B0604020202020204" pitchFamily="34" charset="0"/>
                <a:buChar char="•"/>
              </a:pPr>
              <a:r>
                <a:rPr lang="en-US" sz="1600" i="1" dirty="0" smtClean="0"/>
                <a:t>Models </a:t>
              </a:r>
              <a:r>
                <a:rPr lang="en-US" sz="1600" i="1" smtClean="0"/>
                <a:t>of decay</a:t>
              </a:r>
              <a:endParaRPr lang="en-US" sz="1600" dirty="0"/>
            </a:p>
          </p:txBody>
        </p:sp>
        <p:sp>
          <p:nvSpPr>
            <p:cNvPr id="15" name="TextBox 14"/>
            <p:cNvSpPr txBox="1"/>
            <p:nvPr/>
          </p:nvSpPr>
          <p:spPr>
            <a:xfrm>
              <a:off x="961289" y="1260365"/>
              <a:ext cx="2590799" cy="2554545"/>
            </a:xfrm>
            <a:prstGeom prst="rect">
              <a:avLst/>
            </a:prstGeom>
            <a:solidFill>
              <a:schemeClr val="bg1"/>
            </a:solidFill>
            <a:ln w="57150">
              <a:solidFill>
                <a:schemeClr val="tx1"/>
              </a:solidFill>
            </a:ln>
          </p:spPr>
          <p:txBody>
            <a:bodyPr wrap="square" rtlCol="0">
              <a:spAutoFit/>
            </a:bodyPr>
            <a:lstStyle/>
            <a:p>
              <a:r>
                <a:rPr lang="en-US" sz="1600" b="1" dirty="0"/>
                <a:t>COMPLEXITY </a:t>
              </a:r>
              <a:r>
                <a:rPr lang="en-US" sz="1600" b="1" dirty="0" smtClean="0"/>
                <a:t>SELECTION EFFECTS</a:t>
              </a:r>
            </a:p>
            <a:p>
              <a:r>
                <a:rPr lang="en-US" sz="1600" i="1" dirty="0" smtClean="0"/>
                <a:t>Encompasses:</a:t>
              </a:r>
            </a:p>
            <a:p>
              <a:pPr marL="166688" indent="-166688">
                <a:buFont typeface="Arial" panose="020B0604020202020204" pitchFamily="34" charset="0"/>
                <a:buChar char="•"/>
              </a:pPr>
              <a:r>
                <a:rPr lang="en-US" sz="1600" i="1" dirty="0" err="1" smtClean="0"/>
                <a:t>Lotka’s</a:t>
              </a:r>
              <a:r>
                <a:rPr lang="en-US" sz="1600" i="1" dirty="0" smtClean="0"/>
                <a:t> </a:t>
              </a:r>
              <a:r>
                <a:rPr lang="en-US" sz="1600" i="1" dirty="0" err="1" smtClean="0"/>
                <a:t>PoPSF</a:t>
              </a:r>
              <a:r>
                <a:rPr lang="en-US" sz="1600" i="1" dirty="0" smtClean="0"/>
                <a:t> at all scales</a:t>
              </a:r>
            </a:p>
            <a:p>
              <a:pPr marL="339725" lvl="1" indent="-166688">
                <a:buFont typeface="Arial" panose="020B0604020202020204" pitchFamily="34" charset="0"/>
                <a:buChar char="•"/>
              </a:pPr>
              <a:r>
                <a:rPr lang="en-US" sz="1600" i="1" dirty="0" smtClean="0"/>
                <a:t>Darwin’s </a:t>
              </a:r>
              <a:r>
                <a:rPr lang="en-US" sz="1600" i="1" dirty="0" err="1" smtClean="0"/>
                <a:t>ToE</a:t>
              </a:r>
              <a:endParaRPr lang="en-US" sz="1600" i="1" dirty="0" smtClean="0"/>
            </a:p>
            <a:p>
              <a:pPr marL="339725" lvl="1" indent="-166688">
                <a:buFont typeface="Arial" panose="020B0604020202020204" pitchFamily="34" charset="0"/>
                <a:buChar char="•"/>
              </a:pPr>
              <a:r>
                <a:rPr lang="en-US" sz="1600" i="1" dirty="0" err="1" smtClean="0"/>
                <a:t>Odum’s</a:t>
              </a:r>
              <a:r>
                <a:rPr lang="en-US" sz="1600" i="1" dirty="0" smtClean="0"/>
                <a:t> </a:t>
              </a:r>
              <a:r>
                <a:rPr lang="en-US" sz="1600" i="1" dirty="0" err="1" smtClean="0"/>
                <a:t>PoMPE</a:t>
              </a:r>
              <a:endParaRPr lang="en-US" sz="1600" i="1" dirty="0" smtClean="0"/>
            </a:p>
            <a:p>
              <a:pPr marL="339725" lvl="1" indent="-166688">
                <a:buFont typeface="Arial" panose="020B0604020202020204" pitchFamily="34" charset="0"/>
                <a:buChar char="•"/>
              </a:pPr>
              <a:r>
                <a:rPr lang="en-US" sz="1600" i="1" dirty="0" smtClean="0"/>
                <a:t>Lotka’s </a:t>
              </a:r>
              <a:r>
                <a:rPr lang="en-US" sz="1600" i="1" dirty="0" err="1" smtClean="0"/>
                <a:t>PoMDE</a:t>
              </a:r>
              <a:endParaRPr lang="en-US" sz="1600" i="1" dirty="0" smtClean="0"/>
            </a:p>
            <a:p>
              <a:pPr marL="166688" indent="-166688">
                <a:buFont typeface="Arial" panose="020B0604020202020204" pitchFamily="34" charset="0"/>
                <a:buChar char="•"/>
              </a:pPr>
              <a:r>
                <a:rPr lang="en-US" sz="1600" i="1" dirty="0" smtClean="0"/>
                <a:t>Issues of efficiency and effectiveness</a:t>
              </a:r>
            </a:p>
            <a:p>
              <a:pPr marL="166688" indent="-166688">
                <a:buFont typeface="Arial" panose="020B0604020202020204" pitchFamily="34" charset="0"/>
                <a:buChar char="•"/>
              </a:pPr>
              <a:r>
                <a:rPr lang="en-US" sz="1600" i="1" dirty="0" smtClean="0"/>
                <a:t>Models </a:t>
              </a:r>
              <a:r>
                <a:rPr lang="en-US" sz="1600" i="1" smtClean="0"/>
                <a:t>of growth</a:t>
              </a:r>
              <a:endParaRPr lang="en-US" sz="1600" dirty="0" smtClean="0"/>
            </a:p>
          </p:txBody>
        </p:sp>
        <p:sp>
          <p:nvSpPr>
            <p:cNvPr id="8" name="TextBox 7"/>
            <p:cNvSpPr txBox="1"/>
            <p:nvPr/>
          </p:nvSpPr>
          <p:spPr>
            <a:xfrm>
              <a:off x="5872160" y="1255455"/>
              <a:ext cx="2535570" cy="2754461"/>
            </a:xfrm>
            <a:prstGeom prst="rect">
              <a:avLst/>
            </a:prstGeom>
            <a:solidFill>
              <a:schemeClr val="bg1"/>
            </a:solidFill>
            <a:ln w="57150">
              <a:solidFill>
                <a:schemeClr val="tx1"/>
              </a:solidFill>
            </a:ln>
          </p:spPr>
          <p:txBody>
            <a:bodyPr wrap="square" rtlCol="0">
              <a:spAutoFit/>
            </a:bodyPr>
            <a:lstStyle/>
            <a:p>
              <a:r>
                <a:rPr lang="en-US" sz="1600" b="1" dirty="0" smtClean="0"/>
                <a:t>OTHER UNIVERSAL </a:t>
              </a:r>
            </a:p>
            <a:p>
              <a:r>
                <a:rPr lang="en-US" sz="1600" b="1" dirty="0" smtClean="0"/>
                <a:t>DYNAMICS</a:t>
              </a:r>
            </a:p>
            <a:p>
              <a:r>
                <a:rPr lang="en-US" sz="1600" i="1" dirty="0" smtClean="0"/>
                <a:t>Encompasses:</a:t>
              </a:r>
            </a:p>
            <a:p>
              <a:pPr marL="166688" indent="-166688">
                <a:buFont typeface="Arial" panose="020B0604020202020204" pitchFamily="34" charset="0"/>
                <a:buChar char="•"/>
              </a:pPr>
              <a:r>
                <a:rPr lang="en-US" sz="1600" i="1" dirty="0" smtClean="0"/>
                <a:t>Percolation Theory.</a:t>
              </a:r>
            </a:p>
            <a:p>
              <a:pPr marL="166688" indent="-166688">
                <a:buFont typeface="Arial" panose="020B0604020202020204" pitchFamily="34" charset="0"/>
                <a:buChar char="•"/>
              </a:pPr>
              <a:r>
                <a:rPr lang="en-US" sz="1600" i="1" dirty="0" smtClean="0"/>
                <a:t>Emergence of scale-free networks.</a:t>
              </a:r>
            </a:p>
            <a:p>
              <a:pPr marL="166688" indent="-166688">
                <a:buFont typeface="Arial" panose="020B0604020202020204" pitchFamily="34" charset="0"/>
                <a:buChar char="•"/>
              </a:pPr>
              <a:r>
                <a:rPr lang="en-US" sz="1600" i="1" dirty="0" smtClean="0"/>
                <a:t>Inequality of access to political power.</a:t>
              </a:r>
            </a:p>
            <a:p>
              <a:pPr marL="166688" indent="-166688">
                <a:buFont typeface="Arial" panose="020B0604020202020204" pitchFamily="34" charset="0"/>
                <a:buChar char="•"/>
              </a:pPr>
              <a:r>
                <a:rPr lang="en-US" sz="1600" i="1" dirty="0" smtClean="0"/>
                <a:t>Emergence of fractal patterns in nature.</a:t>
              </a:r>
            </a:p>
            <a:p>
              <a:pPr marL="166688" indent="-166688">
                <a:buFont typeface="Arial" panose="020B0604020202020204" pitchFamily="34" charset="0"/>
                <a:buChar char="•"/>
              </a:pPr>
              <a:r>
                <a:rPr lang="en-US" sz="1600" i="1" dirty="0" smtClean="0"/>
                <a:t>Polarization of political </a:t>
              </a:r>
              <a:r>
                <a:rPr lang="en-US" sz="1600" i="1" dirty="0" err="1" smtClean="0"/>
                <a:t>postitions</a:t>
              </a:r>
              <a:r>
                <a:rPr lang="en-US" sz="1600" i="1" dirty="0" smtClean="0"/>
                <a:t>.</a:t>
              </a:r>
            </a:p>
            <a:p>
              <a:pPr marL="166688" indent="-166688">
                <a:buFont typeface="Arial" panose="020B0604020202020204" pitchFamily="34" charset="0"/>
                <a:buChar char="•"/>
              </a:pPr>
              <a:endParaRPr lang="en-US" sz="2800" i="1" dirty="0"/>
            </a:p>
          </p:txBody>
        </p:sp>
        <p:sp>
          <p:nvSpPr>
            <p:cNvPr id="12" name="Rectangle 11"/>
            <p:cNvSpPr/>
            <p:nvPr/>
          </p:nvSpPr>
          <p:spPr>
            <a:xfrm>
              <a:off x="961290" y="3807195"/>
              <a:ext cx="7446443" cy="1051034"/>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CONSERVATION EFFECTS – Invariance under recursion</a:t>
              </a:r>
            </a:p>
            <a:p>
              <a:r>
                <a:rPr lang="en-US" i="1" dirty="0" smtClean="0">
                  <a:solidFill>
                    <a:schemeClr val="tx1"/>
                  </a:solidFill>
                </a:rPr>
                <a:t>Absolutely Conserved (energy, momentum)</a:t>
              </a:r>
            </a:p>
            <a:p>
              <a:r>
                <a:rPr lang="en-US" i="1" dirty="0" smtClean="0">
                  <a:solidFill>
                    <a:schemeClr val="tx1"/>
                  </a:solidFill>
                </a:rPr>
                <a:t>Sufficiently-well Conserved (water, air, soil, land, genes, people, money, … )</a:t>
              </a:r>
              <a:endParaRPr lang="en-US" i="1" dirty="0">
                <a:solidFill>
                  <a:schemeClr val="tx1"/>
                </a:solidFill>
              </a:endParaRPr>
            </a:p>
          </p:txBody>
        </p:sp>
      </p:grpSp>
    </p:spTree>
    <p:custDataLst>
      <p:tags r:id="rId1"/>
    </p:custDataLst>
    <p:extLst>
      <p:ext uri="{BB962C8B-B14F-4D97-AF65-F5344CB8AC3E}">
        <p14:creationId xmlns:p14="http://schemas.microsoft.com/office/powerpoint/2010/main" val="28695760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762" y="0"/>
            <a:ext cx="8229600" cy="1143000"/>
          </a:xfrm>
        </p:spPr>
        <p:txBody>
          <a:bodyPr>
            <a:normAutofit fontScale="90000"/>
          </a:bodyPr>
          <a:lstStyle/>
          <a:p>
            <a:r>
              <a:rPr lang="en-US" smtClean="0"/>
              <a:t>A Framework Of Universal Dynamics</a:t>
            </a:r>
            <a:endParaRPr lang="en-US" dirty="0"/>
          </a:p>
        </p:txBody>
      </p:sp>
      <p:grpSp>
        <p:nvGrpSpPr>
          <p:cNvPr id="3" name="Group 2"/>
          <p:cNvGrpSpPr/>
          <p:nvPr/>
        </p:nvGrpSpPr>
        <p:grpSpPr>
          <a:xfrm>
            <a:off x="395782" y="1115294"/>
            <a:ext cx="8448677" cy="5271717"/>
            <a:chOff x="961289" y="1252650"/>
            <a:chExt cx="7446444" cy="4175175"/>
          </a:xfrm>
        </p:grpSpPr>
        <p:sp>
          <p:nvSpPr>
            <p:cNvPr id="5" name="Rectangle 4"/>
            <p:cNvSpPr/>
            <p:nvPr/>
          </p:nvSpPr>
          <p:spPr>
            <a:xfrm>
              <a:off x="961289" y="4847718"/>
              <a:ext cx="7446443" cy="580107"/>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EFFECTS OF RECURSION </a:t>
              </a:r>
            </a:p>
            <a:p>
              <a:r>
                <a:rPr lang="en-US" i="1" dirty="0" smtClean="0">
                  <a:solidFill>
                    <a:schemeClr val="tx1"/>
                  </a:solidFill>
                </a:rPr>
                <a:t>Simple Recursive Stochastic Processes Can Generate Complex Structures</a:t>
              </a:r>
              <a:endParaRPr lang="en-US" i="1" dirty="0">
                <a:solidFill>
                  <a:schemeClr val="tx1"/>
                </a:solidFill>
              </a:endParaRPr>
            </a:p>
          </p:txBody>
        </p:sp>
        <p:sp>
          <p:nvSpPr>
            <p:cNvPr id="14" name="TextBox 13"/>
            <p:cNvSpPr txBox="1"/>
            <p:nvPr/>
          </p:nvSpPr>
          <p:spPr>
            <a:xfrm>
              <a:off x="3556852" y="1252650"/>
              <a:ext cx="2315309" cy="2554545"/>
            </a:xfrm>
            <a:prstGeom prst="rect">
              <a:avLst/>
            </a:prstGeom>
            <a:solidFill>
              <a:schemeClr val="bg1"/>
            </a:solidFill>
            <a:ln w="57150">
              <a:solidFill>
                <a:schemeClr val="tx1"/>
              </a:solidFill>
            </a:ln>
          </p:spPr>
          <p:txBody>
            <a:bodyPr wrap="square" rtlCol="0">
              <a:spAutoFit/>
            </a:bodyPr>
            <a:lstStyle/>
            <a:p>
              <a:r>
                <a:rPr lang="en-US" sz="1600" b="1" dirty="0"/>
                <a:t>ENTROPY </a:t>
              </a:r>
              <a:r>
                <a:rPr lang="en-US" sz="1600" b="1" dirty="0" smtClean="0"/>
                <a:t>PRODUCTION EFFECTS</a:t>
              </a:r>
              <a:endParaRPr lang="en-US" sz="1600" b="1" dirty="0"/>
            </a:p>
            <a:p>
              <a:r>
                <a:rPr lang="en-US" sz="1600" i="1" dirty="0" smtClean="0"/>
                <a:t>Encompasses:</a:t>
              </a:r>
            </a:p>
            <a:p>
              <a:pPr indent="-284162">
                <a:buFont typeface="Arial" panose="020B0604020202020204" pitchFamily="34" charset="0"/>
                <a:buChar char="•"/>
              </a:pPr>
              <a:r>
                <a:rPr lang="en-US" sz="1600" i="1" dirty="0" smtClean="0"/>
                <a:t>Entropy of many types</a:t>
              </a:r>
            </a:p>
            <a:p>
              <a:pPr lvl="1" indent="-284162">
                <a:buFont typeface="Arial" panose="020B0604020202020204" pitchFamily="34" charset="0"/>
                <a:buChar char="•"/>
              </a:pPr>
              <a:r>
                <a:rPr lang="en-US" sz="1600" i="1" dirty="0" smtClean="0"/>
                <a:t>Thermodynamic</a:t>
              </a:r>
            </a:p>
            <a:p>
              <a:pPr lvl="1" indent="-284162">
                <a:buFont typeface="Arial" panose="020B0604020202020204" pitchFamily="34" charset="0"/>
                <a:buChar char="•"/>
              </a:pPr>
              <a:r>
                <a:rPr lang="en-US" sz="1600" i="1" dirty="0" smtClean="0"/>
                <a:t>Informational</a:t>
              </a:r>
            </a:p>
            <a:p>
              <a:pPr lvl="1" indent="-284162">
                <a:buFont typeface="Arial" panose="020B0604020202020204" pitchFamily="34" charset="0"/>
                <a:buChar char="•"/>
              </a:pPr>
              <a:r>
                <a:rPr lang="en-US" sz="1600" i="1" dirty="0" smtClean="0"/>
                <a:t>Land</a:t>
              </a:r>
            </a:p>
            <a:p>
              <a:pPr lvl="1" indent="-284162">
                <a:buFont typeface="Arial" panose="020B0604020202020204" pitchFamily="34" charset="0"/>
                <a:buChar char="•"/>
              </a:pPr>
              <a:r>
                <a:rPr lang="en-US" sz="1600" i="1" dirty="0" smtClean="0"/>
                <a:t>Genes</a:t>
              </a:r>
            </a:p>
            <a:p>
              <a:pPr lvl="1" indent="-284162">
                <a:buFont typeface="Arial" panose="020B0604020202020204" pitchFamily="34" charset="0"/>
                <a:buChar char="•"/>
              </a:pPr>
              <a:r>
                <a:rPr lang="en-US" sz="1600" i="1" dirty="0" smtClean="0"/>
                <a:t>Money</a:t>
              </a:r>
            </a:p>
            <a:p>
              <a:pPr marL="285750" indent="-285750">
                <a:buFont typeface="Arial" panose="020B0604020202020204" pitchFamily="34" charset="0"/>
                <a:buChar char="•"/>
              </a:pPr>
              <a:r>
                <a:rPr lang="en-US" sz="1600" i="1" dirty="0" smtClean="0"/>
                <a:t>Models </a:t>
              </a:r>
              <a:r>
                <a:rPr lang="en-US" sz="1600" i="1" smtClean="0"/>
                <a:t>of decay</a:t>
              </a:r>
              <a:endParaRPr lang="en-US" sz="1600" dirty="0"/>
            </a:p>
          </p:txBody>
        </p:sp>
        <p:sp>
          <p:nvSpPr>
            <p:cNvPr id="15" name="TextBox 14"/>
            <p:cNvSpPr txBox="1"/>
            <p:nvPr/>
          </p:nvSpPr>
          <p:spPr>
            <a:xfrm>
              <a:off x="961289" y="1260365"/>
              <a:ext cx="2590799" cy="2554545"/>
            </a:xfrm>
            <a:prstGeom prst="rect">
              <a:avLst/>
            </a:prstGeom>
            <a:solidFill>
              <a:schemeClr val="bg1"/>
            </a:solidFill>
            <a:ln w="57150">
              <a:solidFill>
                <a:schemeClr val="tx1"/>
              </a:solidFill>
            </a:ln>
          </p:spPr>
          <p:txBody>
            <a:bodyPr wrap="square" rtlCol="0">
              <a:spAutoFit/>
            </a:bodyPr>
            <a:lstStyle/>
            <a:p>
              <a:r>
                <a:rPr lang="en-US" sz="1600" b="1" dirty="0"/>
                <a:t>COMPLEXITY </a:t>
              </a:r>
              <a:r>
                <a:rPr lang="en-US" sz="1600" b="1" dirty="0" smtClean="0"/>
                <a:t>SELECTION EFFECTS</a:t>
              </a:r>
            </a:p>
            <a:p>
              <a:r>
                <a:rPr lang="en-US" sz="1600" i="1" dirty="0" smtClean="0"/>
                <a:t>Encompasses:</a:t>
              </a:r>
            </a:p>
            <a:p>
              <a:pPr marL="166688" indent="-166688">
                <a:buFont typeface="Arial" panose="020B0604020202020204" pitchFamily="34" charset="0"/>
                <a:buChar char="•"/>
              </a:pPr>
              <a:r>
                <a:rPr lang="en-US" sz="1600" i="1" dirty="0" err="1" smtClean="0"/>
                <a:t>Lotka’s</a:t>
              </a:r>
              <a:r>
                <a:rPr lang="en-US" sz="1600" i="1" dirty="0" smtClean="0"/>
                <a:t> </a:t>
              </a:r>
              <a:r>
                <a:rPr lang="en-US" sz="1600" i="1" dirty="0" err="1" smtClean="0"/>
                <a:t>PoPSF</a:t>
              </a:r>
              <a:r>
                <a:rPr lang="en-US" sz="1600" i="1" dirty="0" smtClean="0"/>
                <a:t> at all scales</a:t>
              </a:r>
            </a:p>
            <a:p>
              <a:pPr marL="339725" lvl="1" indent="-166688">
                <a:buFont typeface="Arial" panose="020B0604020202020204" pitchFamily="34" charset="0"/>
                <a:buChar char="•"/>
              </a:pPr>
              <a:r>
                <a:rPr lang="en-US" sz="1600" i="1" dirty="0" smtClean="0"/>
                <a:t>Darwin’s </a:t>
              </a:r>
              <a:r>
                <a:rPr lang="en-US" sz="1600" i="1" dirty="0" err="1" smtClean="0"/>
                <a:t>ToE</a:t>
              </a:r>
              <a:endParaRPr lang="en-US" sz="1600" i="1" dirty="0" smtClean="0"/>
            </a:p>
            <a:p>
              <a:pPr marL="339725" lvl="1" indent="-166688">
                <a:buFont typeface="Arial" panose="020B0604020202020204" pitchFamily="34" charset="0"/>
                <a:buChar char="•"/>
              </a:pPr>
              <a:r>
                <a:rPr lang="en-US" sz="1600" i="1" dirty="0" err="1" smtClean="0"/>
                <a:t>Odum’s</a:t>
              </a:r>
              <a:r>
                <a:rPr lang="en-US" sz="1600" i="1" dirty="0" smtClean="0"/>
                <a:t> </a:t>
              </a:r>
              <a:r>
                <a:rPr lang="en-US" sz="1600" i="1" dirty="0" err="1" smtClean="0"/>
                <a:t>PoMPE</a:t>
              </a:r>
              <a:endParaRPr lang="en-US" sz="1600" i="1" dirty="0" smtClean="0"/>
            </a:p>
            <a:p>
              <a:pPr marL="339725" lvl="1" indent="-166688">
                <a:buFont typeface="Arial" panose="020B0604020202020204" pitchFamily="34" charset="0"/>
                <a:buChar char="•"/>
              </a:pPr>
              <a:r>
                <a:rPr lang="en-US" sz="1600" i="1" dirty="0" smtClean="0"/>
                <a:t>Lotka’s </a:t>
              </a:r>
              <a:r>
                <a:rPr lang="en-US" sz="1600" i="1" dirty="0" err="1" smtClean="0"/>
                <a:t>PoMDE</a:t>
              </a:r>
              <a:endParaRPr lang="en-US" sz="1600" i="1" dirty="0" smtClean="0"/>
            </a:p>
            <a:p>
              <a:pPr marL="166688" indent="-166688">
                <a:buFont typeface="Arial" panose="020B0604020202020204" pitchFamily="34" charset="0"/>
                <a:buChar char="•"/>
              </a:pPr>
              <a:r>
                <a:rPr lang="en-US" sz="1600" i="1" dirty="0" smtClean="0"/>
                <a:t>Issues of efficiency and effectiveness</a:t>
              </a:r>
            </a:p>
            <a:p>
              <a:pPr marL="166688" indent="-166688">
                <a:buFont typeface="Arial" panose="020B0604020202020204" pitchFamily="34" charset="0"/>
                <a:buChar char="•"/>
              </a:pPr>
              <a:r>
                <a:rPr lang="en-US" sz="1600" i="1" dirty="0" smtClean="0"/>
                <a:t>Models </a:t>
              </a:r>
              <a:r>
                <a:rPr lang="en-US" sz="1600" i="1" smtClean="0"/>
                <a:t>of growth</a:t>
              </a:r>
              <a:endParaRPr lang="en-US" sz="1600" dirty="0" smtClean="0"/>
            </a:p>
          </p:txBody>
        </p:sp>
        <p:sp>
          <p:nvSpPr>
            <p:cNvPr id="8" name="TextBox 7"/>
            <p:cNvSpPr txBox="1"/>
            <p:nvPr/>
          </p:nvSpPr>
          <p:spPr>
            <a:xfrm>
              <a:off x="5872160" y="1255455"/>
              <a:ext cx="2535570" cy="2754461"/>
            </a:xfrm>
            <a:prstGeom prst="rect">
              <a:avLst/>
            </a:prstGeom>
            <a:solidFill>
              <a:schemeClr val="bg1"/>
            </a:solidFill>
            <a:ln w="57150">
              <a:solidFill>
                <a:schemeClr val="tx1"/>
              </a:solidFill>
            </a:ln>
          </p:spPr>
          <p:txBody>
            <a:bodyPr wrap="square" rtlCol="0">
              <a:spAutoFit/>
            </a:bodyPr>
            <a:lstStyle/>
            <a:p>
              <a:r>
                <a:rPr lang="en-US" sz="1600" b="1" dirty="0" smtClean="0"/>
                <a:t>OTHER UNIVERSAL </a:t>
              </a:r>
            </a:p>
            <a:p>
              <a:r>
                <a:rPr lang="en-US" sz="1600" b="1" dirty="0" smtClean="0"/>
                <a:t>DYNAMICS</a:t>
              </a:r>
            </a:p>
            <a:p>
              <a:r>
                <a:rPr lang="en-US" sz="1600" i="1" dirty="0" smtClean="0"/>
                <a:t>Encompasses:</a:t>
              </a:r>
            </a:p>
            <a:p>
              <a:pPr marL="166688" indent="-166688">
                <a:buFont typeface="Arial" panose="020B0604020202020204" pitchFamily="34" charset="0"/>
                <a:buChar char="•"/>
              </a:pPr>
              <a:r>
                <a:rPr lang="en-US" sz="1600" i="1" dirty="0" smtClean="0"/>
                <a:t>Percolation Theory.</a:t>
              </a:r>
            </a:p>
            <a:p>
              <a:pPr marL="166688" indent="-166688">
                <a:buFont typeface="Arial" panose="020B0604020202020204" pitchFamily="34" charset="0"/>
                <a:buChar char="•"/>
              </a:pPr>
              <a:r>
                <a:rPr lang="en-US" sz="1600" i="1" dirty="0" smtClean="0"/>
                <a:t>Emergence of scale-free networks.</a:t>
              </a:r>
            </a:p>
            <a:p>
              <a:pPr marL="166688" indent="-166688">
                <a:buFont typeface="Arial" panose="020B0604020202020204" pitchFamily="34" charset="0"/>
                <a:buChar char="•"/>
              </a:pPr>
              <a:r>
                <a:rPr lang="en-US" sz="1600" i="1" dirty="0" smtClean="0"/>
                <a:t>Inequality of access to political power.</a:t>
              </a:r>
            </a:p>
            <a:p>
              <a:pPr marL="166688" indent="-166688">
                <a:buFont typeface="Arial" panose="020B0604020202020204" pitchFamily="34" charset="0"/>
                <a:buChar char="•"/>
              </a:pPr>
              <a:r>
                <a:rPr lang="en-US" sz="1600" i="1" dirty="0" smtClean="0"/>
                <a:t>Emergence of fractal patterns in nature.</a:t>
              </a:r>
            </a:p>
            <a:p>
              <a:pPr marL="166688" indent="-166688">
                <a:buFont typeface="Arial" panose="020B0604020202020204" pitchFamily="34" charset="0"/>
                <a:buChar char="•"/>
              </a:pPr>
              <a:r>
                <a:rPr lang="en-US" sz="1600" i="1" dirty="0" smtClean="0"/>
                <a:t>Polarization of political </a:t>
              </a:r>
              <a:r>
                <a:rPr lang="en-US" sz="1600" i="1" dirty="0" err="1" smtClean="0"/>
                <a:t>postitions</a:t>
              </a:r>
              <a:r>
                <a:rPr lang="en-US" sz="1600" i="1" dirty="0" smtClean="0"/>
                <a:t>.</a:t>
              </a:r>
            </a:p>
            <a:p>
              <a:pPr marL="166688" indent="-166688">
                <a:buFont typeface="Arial" panose="020B0604020202020204" pitchFamily="34" charset="0"/>
                <a:buChar char="•"/>
              </a:pPr>
              <a:endParaRPr lang="en-US" sz="2800" i="1" dirty="0"/>
            </a:p>
          </p:txBody>
        </p:sp>
        <p:sp>
          <p:nvSpPr>
            <p:cNvPr id="12" name="Rectangle 11"/>
            <p:cNvSpPr/>
            <p:nvPr/>
          </p:nvSpPr>
          <p:spPr>
            <a:xfrm>
              <a:off x="961290" y="3807195"/>
              <a:ext cx="7446443" cy="1051034"/>
            </a:xfrm>
            <a:prstGeom prst="rect">
              <a:avLst/>
            </a:prstGeom>
            <a:solidFill>
              <a:schemeClr val="bg1"/>
            </a:solid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smtClean="0">
                  <a:solidFill>
                    <a:schemeClr val="tx1"/>
                  </a:solidFill>
                </a:rPr>
                <a:t>CONSERVATION EFFECTS – Invariance under recursion</a:t>
              </a:r>
            </a:p>
            <a:p>
              <a:r>
                <a:rPr lang="en-US" i="1" dirty="0" smtClean="0">
                  <a:solidFill>
                    <a:schemeClr val="tx1"/>
                  </a:solidFill>
                </a:rPr>
                <a:t>Absolutely Conserved (energy, momentum)</a:t>
              </a:r>
            </a:p>
            <a:p>
              <a:r>
                <a:rPr lang="en-US" i="1" dirty="0" smtClean="0">
                  <a:solidFill>
                    <a:schemeClr val="tx1"/>
                  </a:solidFill>
                </a:rPr>
                <a:t>Sufficiently-well Conserved (water, air, soil, land, genes, people, money, … )</a:t>
              </a:r>
              <a:endParaRPr lang="en-US" i="1" dirty="0">
                <a:solidFill>
                  <a:schemeClr val="tx1"/>
                </a:solidFill>
              </a:endParaRPr>
            </a:p>
          </p:txBody>
        </p:sp>
      </p:grpSp>
      <p:grpSp>
        <p:nvGrpSpPr>
          <p:cNvPr id="6" name="Group 5"/>
          <p:cNvGrpSpPr/>
          <p:nvPr/>
        </p:nvGrpSpPr>
        <p:grpSpPr>
          <a:xfrm>
            <a:off x="395785" y="5681608"/>
            <a:ext cx="8448674" cy="719191"/>
            <a:chOff x="395785" y="5681608"/>
            <a:chExt cx="8448674" cy="719191"/>
          </a:xfrm>
        </p:grpSpPr>
        <p:sp>
          <p:nvSpPr>
            <p:cNvPr id="9" name="Rectangle 8"/>
            <p:cNvSpPr/>
            <p:nvPr/>
          </p:nvSpPr>
          <p:spPr>
            <a:xfrm>
              <a:off x="395785" y="5681608"/>
              <a:ext cx="8448674" cy="719191"/>
            </a:xfrm>
            <a:prstGeom prst="rect">
              <a:avLst/>
            </a:prstGeom>
            <a:solidFill>
              <a:schemeClr val="accent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RECURSION:  LOW-ENTROPY MICRO-COMPLEXITIES EMERGE FROM TIME TO TIME AS LOW-PROBABILITY ACCIDENTS OF RANDOM FLUCTUATIONS. </a:t>
              </a:r>
              <a:endParaRPr lang="en-US" b="1" dirty="0">
                <a:solidFill>
                  <a:schemeClr val="tx1"/>
                </a:solidFill>
              </a:endParaRPr>
            </a:p>
          </p:txBody>
        </p:sp>
        <p:sp>
          <p:nvSpPr>
            <p:cNvPr id="4" name="Rounded Rectangle 3"/>
            <p:cNvSpPr/>
            <p:nvPr/>
          </p:nvSpPr>
          <p:spPr>
            <a:xfrm>
              <a:off x="423079" y="5977722"/>
              <a:ext cx="368489" cy="39578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t>1</a:t>
              </a:r>
              <a:endParaRPr lang="en-US" b="1"/>
            </a:p>
          </p:txBody>
        </p:sp>
      </p:grpSp>
      <p:grpSp>
        <p:nvGrpSpPr>
          <p:cNvPr id="7" name="Group 6"/>
          <p:cNvGrpSpPr/>
          <p:nvPr/>
        </p:nvGrpSpPr>
        <p:grpSpPr>
          <a:xfrm>
            <a:off x="395788" y="4358078"/>
            <a:ext cx="8448674" cy="1323530"/>
            <a:chOff x="395788" y="4358078"/>
            <a:chExt cx="8448674" cy="1323530"/>
          </a:xfrm>
        </p:grpSpPr>
        <p:sp>
          <p:nvSpPr>
            <p:cNvPr id="10" name="Rectangle 9"/>
            <p:cNvSpPr/>
            <p:nvPr/>
          </p:nvSpPr>
          <p:spPr>
            <a:xfrm>
              <a:off x="395788" y="4358078"/>
              <a:ext cx="8448674" cy="1323529"/>
            </a:xfrm>
            <a:prstGeom prst="rect">
              <a:avLst/>
            </a:prstGeom>
            <a:solidFill>
              <a:schemeClr val="accent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CONSERVATION:  SYMMETRIES PREVENT THE EMERGENCE OF MOST MICRO-COMPLEXITIES, BUT ALSO PREVENT </a:t>
              </a:r>
              <a:r>
                <a:rPr lang="en-US" b="1" smtClean="0">
                  <a:solidFill>
                    <a:schemeClr val="tx1"/>
                  </a:solidFill>
                </a:rPr>
                <a:t>THE IMMEDIATE SUBSIDENCE </a:t>
              </a:r>
              <a:r>
                <a:rPr lang="en-US" b="1" dirty="0" smtClean="0">
                  <a:solidFill>
                    <a:schemeClr val="tx1"/>
                  </a:solidFill>
                </a:rPr>
                <a:t>OF SOME MICRO-COMPLEXITIES THAT HAVE EMERGED, THEREBY ESTABLISHING A PLATFORM ON WHICH OTHER MICRO-COMPLEXITIES CAN ACCIDENTALLY EMERGE.</a:t>
              </a:r>
              <a:endParaRPr lang="en-US" b="1" dirty="0">
                <a:solidFill>
                  <a:schemeClr val="tx1"/>
                </a:solidFill>
              </a:endParaRPr>
            </a:p>
          </p:txBody>
        </p:sp>
        <p:sp>
          <p:nvSpPr>
            <p:cNvPr id="17" name="Rounded Rectangle 16"/>
            <p:cNvSpPr/>
            <p:nvPr/>
          </p:nvSpPr>
          <p:spPr>
            <a:xfrm>
              <a:off x="425356" y="5285823"/>
              <a:ext cx="368489" cy="39578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t>2</a:t>
              </a:r>
              <a:endParaRPr lang="en-US" b="1"/>
            </a:p>
          </p:txBody>
        </p:sp>
      </p:grpSp>
      <p:grpSp>
        <p:nvGrpSpPr>
          <p:cNvPr id="21" name="Group 20"/>
          <p:cNvGrpSpPr/>
          <p:nvPr/>
        </p:nvGrpSpPr>
        <p:grpSpPr>
          <a:xfrm>
            <a:off x="395782" y="1722474"/>
            <a:ext cx="2944905" cy="2635604"/>
            <a:chOff x="395782" y="1722474"/>
            <a:chExt cx="2944905" cy="2635604"/>
          </a:xfrm>
        </p:grpSpPr>
        <p:sp>
          <p:nvSpPr>
            <p:cNvPr id="11" name="Rectangle 10"/>
            <p:cNvSpPr/>
            <p:nvPr/>
          </p:nvSpPr>
          <p:spPr>
            <a:xfrm>
              <a:off x="395782" y="1722474"/>
              <a:ext cx="2944905" cy="2635604"/>
            </a:xfrm>
            <a:prstGeom prst="rect">
              <a:avLst/>
            </a:prstGeom>
            <a:solidFill>
              <a:schemeClr val="accent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EVOLUTIONARY PROCESSES SELECT SOME MICRO-COMPLEXITIES FOR PRESERVATION, CAUSING THEM TO ACCUMULATE INTO COMPLEX STRUCTURES AND PROCESSES.</a:t>
              </a:r>
              <a:endParaRPr lang="en-US" b="1" dirty="0">
                <a:solidFill>
                  <a:schemeClr val="tx1"/>
                </a:solidFill>
              </a:endParaRPr>
            </a:p>
          </p:txBody>
        </p:sp>
        <p:sp>
          <p:nvSpPr>
            <p:cNvPr id="18" name="Rounded Rectangle 17"/>
            <p:cNvSpPr/>
            <p:nvPr/>
          </p:nvSpPr>
          <p:spPr>
            <a:xfrm>
              <a:off x="427633" y="3939592"/>
              <a:ext cx="368489" cy="39578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t>3</a:t>
              </a:r>
              <a:endParaRPr lang="en-US" b="1"/>
            </a:p>
          </p:txBody>
        </p:sp>
      </p:grpSp>
      <p:grpSp>
        <p:nvGrpSpPr>
          <p:cNvPr id="22" name="Group 21"/>
          <p:cNvGrpSpPr/>
          <p:nvPr/>
        </p:nvGrpSpPr>
        <p:grpSpPr>
          <a:xfrm>
            <a:off x="3340687" y="1722474"/>
            <a:ext cx="2626931" cy="2635604"/>
            <a:chOff x="3340687" y="1099733"/>
            <a:chExt cx="2626931" cy="3258345"/>
          </a:xfrm>
        </p:grpSpPr>
        <p:sp>
          <p:nvSpPr>
            <p:cNvPr id="13" name="Rectangle 12"/>
            <p:cNvSpPr/>
            <p:nvPr/>
          </p:nvSpPr>
          <p:spPr>
            <a:xfrm>
              <a:off x="3340687" y="1099733"/>
              <a:ext cx="2626931" cy="3258345"/>
            </a:xfrm>
            <a:prstGeom prst="rect">
              <a:avLst/>
            </a:prstGeom>
            <a:solidFill>
              <a:schemeClr val="accent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ENTROPY PRODUCTION PROCESSES CONTINUALLY DEGRADE AND DISSASSEMBLE COMPLEX LOW-ENTROPY STRUCTURES AND PROCESSES.</a:t>
              </a:r>
              <a:endParaRPr lang="en-US" b="1">
                <a:solidFill>
                  <a:schemeClr val="tx1"/>
                </a:solidFill>
              </a:endParaRPr>
            </a:p>
          </p:txBody>
        </p:sp>
        <p:sp>
          <p:nvSpPr>
            <p:cNvPr id="19" name="Rounded Rectangle 18"/>
            <p:cNvSpPr/>
            <p:nvPr/>
          </p:nvSpPr>
          <p:spPr>
            <a:xfrm>
              <a:off x="3340687" y="3939591"/>
              <a:ext cx="368489" cy="39578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t>4</a:t>
              </a:r>
              <a:endParaRPr lang="en-US" b="1"/>
            </a:p>
          </p:txBody>
        </p:sp>
      </p:grpSp>
      <p:grpSp>
        <p:nvGrpSpPr>
          <p:cNvPr id="23" name="Group 22"/>
          <p:cNvGrpSpPr/>
          <p:nvPr/>
        </p:nvGrpSpPr>
        <p:grpSpPr>
          <a:xfrm>
            <a:off x="5967618" y="1722474"/>
            <a:ext cx="2876839" cy="2635604"/>
            <a:chOff x="5967618" y="1099733"/>
            <a:chExt cx="2876839" cy="3258345"/>
          </a:xfrm>
        </p:grpSpPr>
        <p:sp>
          <p:nvSpPr>
            <p:cNvPr id="16" name="Rectangle 15"/>
            <p:cNvSpPr/>
            <p:nvPr/>
          </p:nvSpPr>
          <p:spPr>
            <a:xfrm>
              <a:off x="5967619" y="1099733"/>
              <a:ext cx="2876838" cy="3258345"/>
            </a:xfrm>
            <a:prstGeom prst="rect">
              <a:avLst/>
            </a:prstGeom>
            <a:solidFill>
              <a:schemeClr val="accent2">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MANY OTHER UNIVERSAL DYNAMICS ADD CONTEXT AND VARIETY TO THIS ONGOING ENDLESS RE-INVENTION OF COMPLEX ADAPTIVE EVOLVING SYSTEMS.</a:t>
              </a:r>
              <a:endParaRPr lang="en-US" b="1" dirty="0">
                <a:solidFill>
                  <a:schemeClr val="tx1"/>
                </a:solidFill>
              </a:endParaRPr>
            </a:p>
          </p:txBody>
        </p:sp>
        <p:sp>
          <p:nvSpPr>
            <p:cNvPr id="20" name="Rounded Rectangle 19"/>
            <p:cNvSpPr/>
            <p:nvPr/>
          </p:nvSpPr>
          <p:spPr>
            <a:xfrm>
              <a:off x="5967618" y="3939589"/>
              <a:ext cx="368489" cy="395785"/>
            </a:xfrm>
            <a:prstGeom prst="round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t>5</a:t>
              </a:r>
              <a:endParaRPr lang="en-US" b="1"/>
            </a:p>
          </p:txBody>
        </p:sp>
      </p:grpSp>
    </p:spTree>
    <p:custDataLst>
      <p:tags r:id="rId1"/>
    </p:custDataLst>
    <p:extLst>
      <p:ext uri="{BB962C8B-B14F-4D97-AF65-F5344CB8AC3E}">
        <p14:creationId xmlns:p14="http://schemas.microsoft.com/office/powerpoint/2010/main" val="3859273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164086" y="1724667"/>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Economic Systems</a:t>
            </a:r>
            <a:endParaRPr lang="en-US" b="1">
              <a:solidFill>
                <a:schemeClr val="tx1"/>
              </a:solidFill>
            </a:endParaRPr>
          </a:p>
        </p:txBody>
      </p:sp>
      <p:sp>
        <p:nvSpPr>
          <p:cNvPr id="5" name="Rectangle 4"/>
          <p:cNvSpPr/>
          <p:nvPr/>
        </p:nvSpPr>
        <p:spPr>
          <a:xfrm>
            <a:off x="2164084" y="2431778"/>
            <a:ext cx="2616357"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Social Systems</a:t>
            </a:r>
            <a:endParaRPr lang="en-US" b="1">
              <a:solidFill>
                <a:schemeClr val="tx1"/>
              </a:solidFill>
            </a:endParaRPr>
          </a:p>
        </p:txBody>
      </p:sp>
      <p:sp>
        <p:nvSpPr>
          <p:cNvPr id="6" name="Rectangle 5"/>
          <p:cNvSpPr/>
          <p:nvPr/>
        </p:nvSpPr>
        <p:spPr>
          <a:xfrm>
            <a:off x="2164082" y="3137543"/>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Ecological Systems</a:t>
            </a:r>
            <a:endParaRPr lang="en-US" b="1">
              <a:solidFill>
                <a:schemeClr val="tx1"/>
              </a:solidFill>
            </a:endParaRPr>
          </a:p>
        </p:txBody>
      </p:sp>
      <p:sp>
        <p:nvSpPr>
          <p:cNvPr id="7" name="Rectangle 6"/>
          <p:cNvSpPr/>
          <p:nvPr/>
        </p:nvSpPr>
        <p:spPr>
          <a:xfrm>
            <a:off x="2164080" y="3838000"/>
            <a:ext cx="2616357"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Biological Systems</a:t>
            </a:r>
            <a:endParaRPr lang="en-US" b="1">
              <a:solidFill>
                <a:schemeClr val="tx1"/>
              </a:solidFill>
            </a:endParaRPr>
          </a:p>
        </p:txBody>
      </p:sp>
      <p:sp>
        <p:nvSpPr>
          <p:cNvPr id="8" name="Rectangle 7"/>
          <p:cNvSpPr/>
          <p:nvPr/>
        </p:nvSpPr>
        <p:spPr>
          <a:xfrm>
            <a:off x="2164078" y="4549075"/>
            <a:ext cx="2616357"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Chemical Systems</a:t>
            </a:r>
            <a:endParaRPr lang="en-US" b="1">
              <a:solidFill>
                <a:schemeClr val="tx1"/>
              </a:solidFill>
            </a:endParaRPr>
          </a:p>
        </p:txBody>
      </p:sp>
      <p:sp>
        <p:nvSpPr>
          <p:cNvPr id="9" name="Rectangle 8"/>
          <p:cNvSpPr/>
          <p:nvPr/>
        </p:nvSpPr>
        <p:spPr>
          <a:xfrm>
            <a:off x="2164076" y="5248767"/>
            <a:ext cx="2616357"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 Physical Systems</a:t>
            </a:r>
            <a:endParaRPr lang="en-US" b="1">
              <a:solidFill>
                <a:schemeClr val="tx1"/>
              </a:solidFill>
            </a:endParaRPr>
          </a:p>
        </p:txBody>
      </p:sp>
      <p:sp>
        <p:nvSpPr>
          <p:cNvPr id="15" name="Rectangle 14"/>
          <p:cNvSpPr/>
          <p:nvPr/>
        </p:nvSpPr>
        <p:spPr>
          <a:xfrm>
            <a:off x="4780437" y="1718593"/>
            <a:ext cx="3982065"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Economics (ecological, biophysical, evolutionary, behavioural, institutional, complexity,)</a:t>
            </a:r>
            <a:endParaRPr lang="en-US" sz="1400" b="1">
              <a:solidFill>
                <a:schemeClr val="tx1"/>
              </a:solidFill>
            </a:endParaRPr>
          </a:p>
        </p:txBody>
      </p:sp>
      <p:sp>
        <p:nvSpPr>
          <p:cNvPr id="16" name="Rectangle 15"/>
          <p:cNvSpPr/>
          <p:nvPr/>
        </p:nvSpPr>
        <p:spPr>
          <a:xfrm>
            <a:off x="4780435" y="2425704"/>
            <a:ext cx="3982065" cy="717149"/>
          </a:xfrm>
          <a:prstGeom prst="rect">
            <a:avLst/>
          </a:prstGeom>
          <a:solidFill>
            <a:schemeClr val="accent2">
              <a:lumMod val="20000"/>
              <a:lumOff val="8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Sociology (professional, policy, critical and public) </a:t>
            </a:r>
            <a:endParaRPr lang="en-US" sz="1400" b="1">
              <a:solidFill>
                <a:schemeClr val="tx1"/>
              </a:solidFill>
            </a:endParaRPr>
          </a:p>
        </p:txBody>
      </p:sp>
      <p:sp>
        <p:nvSpPr>
          <p:cNvPr id="17" name="Rectangle 16"/>
          <p:cNvSpPr/>
          <p:nvPr/>
        </p:nvSpPr>
        <p:spPr>
          <a:xfrm>
            <a:off x="4780445" y="3131469"/>
            <a:ext cx="3982065"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Ecology (evolutionary biology, ecophysiology, behavioral, autecology, synecology, landscape or human ecology) </a:t>
            </a:r>
            <a:endParaRPr lang="en-US" sz="1400" b="1">
              <a:solidFill>
                <a:schemeClr val="tx1"/>
              </a:solidFill>
            </a:endParaRPr>
          </a:p>
        </p:txBody>
      </p:sp>
      <p:sp>
        <p:nvSpPr>
          <p:cNvPr id="18" name="Rectangle 17"/>
          <p:cNvSpPr/>
          <p:nvPr/>
        </p:nvSpPr>
        <p:spPr>
          <a:xfrm>
            <a:off x="4780445" y="3831926"/>
            <a:ext cx="3982065" cy="717149"/>
          </a:xfrm>
          <a:prstGeom prst="rect">
            <a:avLst/>
          </a:prstGeom>
          <a:solidFill>
            <a:schemeClr val="accent3">
              <a:lumMod val="40000"/>
              <a:lumOff val="6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Biology (health sciences, genetics.</a:t>
            </a:r>
          </a:p>
          <a:p>
            <a:pPr algn="ctr"/>
            <a:r>
              <a:rPr lang="en-US" sz="1400" b="1" smtClean="0">
                <a:solidFill>
                  <a:schemeClr val="tx1"/>
                </a:solidFill>
              </a:rPr>
              <a:t>cellular biology, biochemistry, microbiology, zoology, botany)</a:t>
            </a:r>
            <a:endParaRPr lang="en-US" sz="1400" b="1">
              <a:solidFill>
                <a:schemeClr val="tx1"/>
              </a:solidFill>
            </a:endParaRPr>
          </a:p>
        </p:txBody>
      </p:sp>
      <p:sp>
        <p:nvSpPr>
          <p:cNvPr id="19" name="Rectangle 18"/>
          <p:cNvSpPr/>
          <p:nvPr/>
        </p:nvSpPr>
        <p:spPr>
          <a:xfrm>
            <a:off x="4780429" y="4543001"/>
            <a:ext cx="3982065"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Chemistry (classical, statistical, organic, materials science)</a:t>
            </a:r>
            <a:endParaRPr lang="en-US" sz="1400" b="1">
              <a:solidFill>
                <a:schemeClr val="tx1"/>
              </a:solidFill>
            </a:endParaRPr>
          </a:p>
        </p:txBody>
      </p:sp>
      <p:sp>
        <p:nvSpPr>
          <p:cNvPr id="20" name="Rectangle 19"/>
          <p:cNvSpPr/>
          <p:nvPr/>
        </p:nvSpPr>
        <p:spPr>
          <a:xfrm>
            <a:off x="4780427" y="5248767"/>
            <a:ext cx="3982065" cy="717149"/>
          </a:xfrm>
          <a:prstGeom prst="rect">
            <a:avLst/>
          </a:prstGeom>
          <a:solidFill>
            <a:schemeClr val="bg2">
              <a:lumMod val="90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smtClean="0">
                <a:solidFill>
                  <a:schemeClr val="tx1"/>
                </a:solidFill>
              </a:rPr>
              <a:t> Classical physics, thermodynamics, Newtonian mechanics, statistical mechanics, quantum mechanics, relativistic mechanics</a:t>
            </a:r>
            <a:endParaRPr lang="en-US" sz="1400" b="1" dirty="0">
              <a:solidFill>
                <a:schemeClr val="tx1"/>
              </a:solidFill>
            </a:endParaRPr>
          </a:p>
        </p:txBody>
      </p:sp>
      <p:sp>
        <p:nvSpPr>
          <p:cNvPr id="22" name="Rectangle 21"/>
          <p:cNvSpPr/>
          <p:nvPr/>
        </p:nvSpPr>
        <p:spPr>
          <a:xfrm>
            <a:off x="2164086" y="1027154"/>
            <a:ext cx="2616357" cy="71714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smtClean="0">
                <a:solidFill>
                  <a:schemeClr val="tx1"/>
                </a:solidFill>
              </a:rPr>
              <a:t>Hierarchic Level</a:t>
            </a:r>
            <a:endParaRPr lang="en-US" b="1">
              <a:solidFill>
                <a:schemeClr val="tx1"/>
              </a:solidFill>
            </a:endParaRPr>
          </a:p>
        </p:txBody>
      </p:sp>
      <p:sp>
        <p:nvSpPr>
          <p:cNvPr id="23" name="Rectangle 22"/>
          <p:cNvSpPr/>
          <p:nvPr/>
        </p:nvSpPr>
        <p:spPr>
          <a:xfrm>
            <a:off x="4780437" y="1021080"/>
            <a:ext cx="3982065" cy="717149"/>
          </a:xfrm>
          <a:prstGeom prst="rect">
            <a:avLst/>
          </a:prstGeom>
          <a:solidFill>
            <a:schemeClr val="accent6"/>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Associated academic Discipline (and examples of sub-disciplines)</a:t>
            </a:r>
            <a:endParaRPr lang="en-US" sz="1400" b="1">
              <a:solidFill>
                <a:schemeClr val="tx1"/>
              </a:solidFill>
            </a:endParaRPr>
          </a:p>
        </p:txBody>
      </p:sp>
      <p:sp>
        <p:nvSpPr>
          <p:cNvPr id="25" name="Right Arrow 24"/>
          <p:cNvSpPr/>
          <p:nvPr/>
        </p:nvSpPr>
        <p:spPr>
          <a:xfrm rot="16200000">
            <a:off x="-647890" y="3490003"/>
            <a:ext cx="4217812" cy="137564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t>INCREASING COMPLEXITY</a:t>
            </a:r>
            <a:endParaRPr lang="en-US" sz="2800" b="1"/>
          </a:p>
        </p:txBody>
      </p:sp>
      <p:cxnSp>
        <p:nvCxnSpPr>
          <p:cNvPr id="27" name="Straight Connector 26"/>
          <p:cNvCxnSpPr/>
          <p:nvPr/>
        </p:nvCxnSpPr>
        <p:spPr>
          <a:xfrm>
            <a:off x="640081" y="6286734"/>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651270" y="2062615"/>
            <a:ext cx="1508760" cy="0"/>
          </a:xfrm>
          <a:prstGeom prst="line">
            <a:avLst/>
          </a:prstGeom>
          <a:ln w="38100">
            <a:solidFill>
              <a:schemeClr val="tx2">
                <a:lumMod val="60000"/>
                <a:lumOff val="40000"/>
              </a:schemeClr>
            </a:solidFill>
            <a:prstDash val="sysDot"/>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164094" y="5974107"/>
            <a:ext cx="2616357" cy="717149"/>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700" b="1" smtClean="0">
                <a:solidFill>
                  <a:schemeClr val="tx1"/>
                </a:solidFill>
              </a:rPr>
              <a:t> Semantic, Logical and Mathematical Constraints</a:t>
            </a:r>
            <a:endParaRPr lang="en-US" sz="1700" b="1">
              <a:solidFill>
                <a:schemeClr val="tx1"/>
              </a:solidFill>
            </a:endParaRPr>
          </a:p>
        </p:txBody>
      </p:sp>
      <p:sp>
        <p:nvSpPr>
          <p:cNvPr id="29" name="Rectangle 28"/>
          <p:cNvSpPr/>
          <p:nvPr/>
        </p:nvSpPr>
        <p:spPr>
          <a:xfrm>
            <a:off x="4780445" y="5974106"/>
            <a:ext cx="3982065" cy="717149"/>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smtClean="0">
                <a:solidFill>
                  <a:schemeClr val="tx1"/>
                </a:solidFill>
              </a:rPr>
              <a:t> Probability distributions, symmetries and broken symmetries, universal dynamics</a:t>
            </a:r>
            <a:endParaRPr lang="en-US" sz="1400" b="1">
              <a:solidFill>
                <a:schemeClr val="tx1"/>
              </a:solidFill>
            </a:endParaRPr>
          </a:p>
        </p:txBody>
      </p:sp>
      <p:sp>
        <p:nvSpPr>
          <p:cNvPr id="26" name="Right Arrow 25"/>
          <p:cNvSpPr/>
          <p:nvPr/>
        </p:nvSpPr>
        <p:spPr>
          <a:xfrm rot="16200000">
            <a:off x="5988726" y="3616054"/>
            <a:ext cx="4255514" cy="1085847"/>
          </a:xfrm>
          <a:prstGeom prst="rightArrow">
            <a:avLst>
              <a:gd name="adj1" fmla="val 50000"/>
              <a:gd name="adj2" fmla="val 45648"/>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Generation, preservation and accretion of complexities</a:t>
            </a:r>
            <a:endParaRPr lang="en-US" sz="2000" b="1" dirty="0">
              <a:solidFill>
                <a:schemeClr val="tx1"/>
              </a:solidFill>
            </a:endParaRPr>
          </a:p>
        </p:txBody>
      </p:sp>
      <p:sp>
        <p:nvSpPr>
          <p:cNvPr id="33" name="TextBox 32"/>
          <p:cNvSpPr txBox="1"/>
          <p:nvPr/>
        </p:nvSpPr>
        <p:spPr>
          <a:xfrm>
            <a:off x="655320" y="18812"/>
            <a:ext cx="8107190" cy="1077218"/>
          </a:xfrm>
          <a:prstGeom prst="rect">
            <a:avLst/>
          </a:prstGeom>
          <a:noFill/>
        </p:spPr>
        <p:txBody>
          <a:bodyPr wrap="square" rtlCol="0">
            <a:spAutoFit/>
          </a:bodyPr>
          <a:lstStyle/>
          <a:p>
            <a:pPr algn="ctr"/>
            <a:r>
              <a:rPr lang="en-US" sz="3200" b="1" smtClean="0"/>
              <a:t>Hierarchy of Sciences</a:t>
            </a:r>
          </a:p>
          <a:p>
            <a:pPr algn="ctr"/>
            <a:r>
              <a:rPr lang="en-US" sz="3200" b="1" smtClean="0"/>
              <a:t>From “Natural Sciences” to “Social Sciences”</a:t>
            </a:r>
            <a:endParaRPr lang="en-US" sz="3200" b="1"/>
          </a:p>
        </p:txBody>
      </p:sp>
      <p:grpSp>
        <p:nvGrpSpPr>
          <p:cNvPr id="10" name="Group 9"/>
          <p:cNvGrpSpPr/>
          <p:nvPr/>
        </p:nvGrpSpPr>
        <p:grpSpPr>
          <a:xfrm>
            <a:off x="6329875" y="2065211"/>
            <a:ext cx="1375649" cy="4276141"/>
            <a:chOff x="4798559" y="2056539"/>
            <a:chExt cx="1375649" cy="4276141"/>
          </a:xfrm>
        </p:grpSpPr>
        <p:sp>
          <p:nvSpPr>
            <p:cNvPr id="24" name="Right Arrow 23"/>
            <p:cNvSpPr/>
            <p:nvPr/>
          </p:nvSpPr>
          <p:spPr>
            <a:xfrm rot="16200000">
              <a:off x="4753845" y="2101253"/>
              <a:ext cx="1465078" cy="1375649"/>
            </a:xfrm>
            <a:prstGeom prst="rightArrow">
              <a:avLst>
                <a:gd name="adj1" fmla="val 50000"/>
                <a:gd name="adj2" fmla="val 32223"/>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Carrying Capacity</a:t>
              </a:r>
              <a:endParaRPr lang="en-US" sz="2000" b="1" dirty="0">
                <a:solidFill>
                  <a:schemeClr val="tx1"/>
                </a:solidFill>
              </a:endParaRPr>
            </a:p>
          </p:txBody>
        </p:sp>
        <p:sp>
          <p:nvSpPr>
            <p:cNvPr id="2" name="Rectangle 1"/>
            <p:cNvSpPr/>
            <p:nvPr/>
          </p:nvSpPr>
          <p:spPr>
            <a:xfrm>
              <a:off x="5149170" y="3521617"/>
              <a:ext cx="677698" cy="2811063"/>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3" name="Group 2"/>
          <p:cNvGrpSpPr/>
          <p:nvPr/>
        </p:nvGrpSpPr>
        <p:grpSpPr>
          <a:xfrm>
            <a:off x="5553071" y="2068923"/>
            <a:ext cx="908760" cy="4276146"/>
            <a:chOff x="6060560" y="2056535"/>
            <a:chExt cx="908760" cy="4276146"/>
          </a:xfrm>
        </p:grpSpPr>
        <p:sp>
          <p:nvSpPr>
            <p:cNvPr id="21" name="Right Arrow 20"/>
            <p:cNvSpPr/>
            <p:nvPr/>
          </p:nvSpPr>
          <p:spPr>
            <a:xfrm rot="16200000">
              <a:off x="4734597" y="3382498"/>
              <a:ext cx="3560685" cy="90876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smtClean="0">
                  <a:solidFill>
                    <a:schemeClr val="tx1"/>
                  </a:solidFill>
                </a:rPr>
                <a:t>Thermodynamics</a:t>
              </a:r>
              <a:endParaRPr lang="en-US" sz="2800" b="1" dirty="0">
                <a:solidFill>
                  <a:schemeClr val="tx1"/>
                </a:solidFill>
              </a:endParaRPr>
            </a:p>
          </p:txBody>
        </p:sp>
        <p:sp>
          <p:nvSpPr>
            <p:cNvPr id="30" name="Rectangle 29"/>
            <p:cNvSpPr/>
            <p:nvPr/>
          </p:nvSpPr>
          <p:spPr>
            <a:xfrm>
              <a:off x="6314941" y="5623300"/>
              <a:ext cx="419888" cy="709381"/>
            </a:xfrm>
            <a:prstGeom prst="rect">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sp>
        <p:nvSpPr>
          <p:cNvPr id="34" name="Right Arrow 33"/>
          <p:cNvSpPr/>
          <p:nvPr/>
        </p:nvSpPr>
        <p:spPr>
          <a:xfrm rot="16200000">
            <a:off x="3027115" y="3723244"/>
            <a:ext cx="4255514" cy="871470"/>
          </a:xfrm>
          <a:prstGeom prst="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smtClean="0">
                <a:solidFill>
                  <a:schemeClr val="tx1"/>
                </a:solidFill>
              </a:rPr>
              <a:t>Entropy (destroys complexities)</a:t>
            </a:r>
            <a:endParaRPr lang="en-US" sz="2000" b="1" dirty="0">
              <a:solidFill>
                <a:schemeClr val="tx1"/>
              </a:solidFill>
            </a:endParaRPr>
          </a:p>
        </p:txBody>
      </p:sp>
    </p:spTree>
    <p:custDataLst>
      <p:tags r:id="rId1"/>
    </p:custDataLst>
    <p:extLst>
      <p:ext uri="{BB962C8B-B14F-4D97-AF65-F5344CB8AC3E}">
        <p14:creationId xmlns:p14="http://schemas.microsoft.com/office/powerpoint/2010/main" val="14647617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1000"/>
                                        <p:tgtEl>
                                          <p:spTgt spid="34"/>
                                        </p:tgtEl>
                                      </p:cBhvr>
                                    </p:animEffect>
                                    <p:anim calcmode="lin" valueType="num">
                                      <p:cBhvr>
                                        <p:cTn id="8" dur="1000" fill="hold"/>
                                        <p:tgtEl>
                                          <p:spTgt spid="34"/>
                                        </p:tgtEl>
                                        <p:attrNameLst>
                                          <p:attrName>ppt_x</p:attrName>
                                        </p:attrNameLst>
                                      </p:cBhvr>
                                      <p:tavLst>
                                        <p:tav tm="0">
                                          <p:val>
                                            <p:strVal val="#ppt_x"/>
                                          </p:val>
                                        </p:tav>
                                        <p:tav tm="100000">
                                          <p:val>
                                            <p:strVal val="#ppt_x"/>
                                          </p:val>
                                        </p:tav>
                                      </p:tavLst>
                                    </p:anim>
                                    <p:anim calcmode="lin" valueType="num">
                                      <p:cBhvr>
                                        <p:cTn id="9"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1000"/>
                                        <p:tgtEl>
                                          <p:spTgt spid="3"/>
                                        </p:tgtEl>
                                      </p:cBhvr>
                                    </p:animEffect>
                                    <p:anim calcmode="lin" valueType="num">
                                      <p:cBhvr>
                                        <p:cTn id="15" dur="1000" fill="hold"/>
                                        <p:tgtEl>
                                          <p:spTgt spid="3"/>
                                        </p:tgtEl>
                                        <p:attrNameLst>
                                          <p:attrName>ppt_x</p:attrName>
                                        </p:attrNameLst>
                                      </p:cBhvr>
                                      <p:tavLst>
                                        <p:tav tm="0">
                                          <p:val>
                                            <p:strVal val="#ppt_x"/>
                                          </p:val>
                                        </p:tav>
                                        <p:tav tm="100000">
                                          <p:val>
                                            <p:strVal val="#ppt_x"/>
                                          </p:val>
                                        </p:tav>
                                      </p:tavLst>
                                    </p:anim>
                                    <p:anim calcmode="lin" valueType="num">
                                      <p:cBhvr>
                                        <p:cTn id="16"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3453" y="1502873"/>
            <a:ext cx="3384973" cy="4669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noAutofit/>
          </a:bodyPr>
          <a:lstStyle/>
          <a:p>
            <a:r>
              <a:rPr lang="en-US" sz="3200" b="1" smtClean="0"/>
              <a:t>PART </a:t>
            </a:r>
            <a:r>
              <a:rPr lang="en-US" sz="3200" b="1"/>
              <a:t>C – HIERARCHIC SYMMETRY </a:t>
            </a:r>
            <a:endParaRPr lang="en-CA" sz="3200"/>
          </a:p>
        </p:txBody>
      </p:sp>
      <p:sp>
        <p:nvSpPr>
          <p:cNvPr id="3" name="Content Placeholder 2"/>
          <p:cNvSpPr>
            <a:spLocks noGrp="1"/>
          </p:cNvSpPr>
          <p:nvPr>
            <p:ph idx="1"/>
          </p:nvPr>
        </p:nvSpPr>
        <p:spPr>
          <a:xfrm>
            <a:off x="457199" y="1600200"/>
            <a:ext cx="4776253" cy="4525963"/>
          </a:xfrm>
        </p:spPr>
        <p:txBody>
          <a:bodyPr>
            <a:normAutofit fontScale="92500" lnSpcReduction="20000"/>
          </a:bodyPr>
          <a:lstStyle/>
          <a:p>
            <a:pPr marL="0" indent="0">
              <a:buNone/>
            </a:pPr>
            <a:r>
              <a:rPr lang="en-CA" b="1" u="sng" smtClean="0"/>
              <a:t>Implicit Research </a:t>
            </a:r>
            <a:r>
              <a:rPr lang="en-CA" b="1" u="sng" dirty="0"/>
              <a:t>Question:</a:t>
            </a:r>
          </a:p>
          <a:p>
            <a:r>
              <a:rPr lang="en-CA" dirty="0" smtClean="0"/>
              <a:t>If the same dynamic is functional in some general systems at lower levels (   ),</a:t>
            </a:r>
          </a:p>
          <a:p>
            <a:r>
              <a:rPr lang="en-CA" b="1" dirty="0" smtClean="0">
                <a:solidFill>
                  <a:schemeClr val="accent6">
                    <a:lumMod val="50000"/>
                  </a:schemeClr>
                </a:solidFill>
              </a:rPr>
              <a:t>And, if these are nested systems,</a:t>
            </a:r>
          </a:p>
          <a:p>
            <a:r>
              <a:rPr lang="en-CA" dirty="0" smtClean="0"/>
              <a:t>When can we assume that they also operate in the more specific nested systems contained in them at higher levels?</a:t>
            </a:r>
            <a:endParaRPr lang="en-CA" dirty="0"/>
          </a:p>
        </p:txBody>
      </p:sp>
      <p:sp>
        <p:nvSpPr>
          <p:cNvPr id="4" name="Explosion 2 3"/>
          <p:cNvSpPr/>
          <p:nvPr/>
        </p:nvSpPr>
        <p:spPr>
          <a:xfrm>
            <a:off x="6491627" y="5549774"/>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Explosion 2 6"/>
          <p:cNvSpPr/>
          <p:nvPr/>
        </p:nvSpPr>
        <p:spPr>
          <a:xfrm>
            <a:off x="6491627" y="5113729"/>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Explosion 2 7"/>
          <p:cNvSpPr/>
          <p:nvPr/>
        </p:nvSpPr>
        <p:spPr>
          <a:xfrm>
            <a:off x="6491627" y="4541889"/>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Explosion 2 8"/>
          <p:cNvSpPr/>
          <p:nvPr/>
        </p:nvSpPr>
        <p:spPr>
          <a:xfrm>
            <a:off x="6491627" y="3960996"/>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Explosion 2 9"/>
          <p:cNvSpPr/>
          <p:nvPr/>
        </p:nvSpPr>
        <p:spPr>
          <a:xfrm>
            <a:off x="6491626" y="2096814"/>
            <a:ext cx="697449" cy="56755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mtClean="0">
                <a:solidFill>
                  <a:schemeClr val="tx1"/>
                </a:solidFill>
              </a:rPr>
              <a:t>?</a:t>
            </a:r>
            <a:endParaRPr lang="en-US" sz="2800" b="1">
              <a:solidFill>
                <a:schemeClr val="tx1"/>
              </a:solidFill>
            </a:endParaRPr>
          </a:p>
        </p:txBody>
      </p:sp>
      <p:sp>
        <p:nvSpPr>
          <p:cNvPr id="11" name="Explosion 2 10"/>
          <p:cNvSpPr/>
          <p:nvPr/>
        </p:nvSpPr>
        <p:spPr>
          <a:xfrm>
            <a:off x="4606843" y="2871368"/>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Explosion 2 12"/>
          <p:cNvSpPr/>
          <p:nvPr/>
        </p:nvSpPr>
        <p:spPr>
          <a:xfrm>
            <a:off x="6507244" y="3388184"/>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Explosion 2 13"/>
          <p:cNvSpPr/>
          <p:nvPr/>
        </p:nvSpPr>
        <p:spPr>
          <a:xfrm>
            <a:off x="6491329" y="2815372"/>
            <a:ext cx="301522" cy="307818"/>
          </a:xfrm>
          <a:prstGeom prst="irregularSeal2">
            <a:avLst/>
          </a:prstGeom>
          <a:solidFill>
            <a:srgbClr val="FFFF00"/>
          </a:solidFill>
          <a:ln w="31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009066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145">
                                          <p:stCondLst>
                                            <p:cond delay="0"/>
                                          </p:stCondLst>
                                        </p:cTn>
                                        <p:tgtEl>
                                          <p:spTgt spid="4"/>
                                        </p:tgtEl>
                                      </p:cBhvr>
                                    </p:animEffect>
                                    <p:anim calcmode="lin" valueType="num">
                                      <p:cBhvr>
                                        <p:cTn id="8" dur="455"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11"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12"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13" dur="7">
                                          <p:stCondLst>
                                            <p:cond delay="163"/>
                                          </p:stCondLst>
                                        </p:cTn>
                                        <p:tgtEl>
                                          <p:spTgt spid="4"/>
                                        </p:tgtEl>
                                      </p:cBhvr>
                                      <p:to x="100000" y="60000"/>
                                    </p:animScale>
                                    <p:animScale>
                                      <p:cBhvr>
                                        <p:cTn id="14" dur="41" decel="50000">
                                          <p:stCondLst>
                                            <p:cond delay="169"/>
                                          </p:stCondLst>
                                        </p:cTn>
                                        <p:tgtEl>
                                          <p:spTgt spid="4"/>
                                        </p:tgtEl>
                                      </p:cBhvr>
                                      <p:to x="100000" y="100000"/>
                                    </p:animScale>
                                    <p:animScale>
                                      <p:cBhvr>
                                        <p:cTn id="15" dur="7">
                                          <p:stCondLst>
                                            <p:cond delay="328"/>
                                          </p:stCondLst>
                                        </p:cTn>
                                        <p:tgtEl>
                                          <p:spTgt spid="4"/>
                                        </p:tgtEl>
                                      </p:cBhvr>
                                      <p:to x="100000" y="80000"/>
                                    </p:animScale>
                                    <p:animScale>
                                      <p:cBhvr>
                                        <p:cTn id="16" dur="41" decel="50000">
                                          <p:stCondLst>
                                            <p:cond delay="335"/>
                                          </p:stCondLst>
                                        </p:cTn>
                                        <p:tgtEl>
                                          <p:spTgt spid="4"/>
                                        </p:tgtEl>
                                      </p:cBhvr>
                                      <p:to x="100000" y="100000"/>
                                    </p:animScale>
                                    <p:animScale>
                                      <p:cBhvr>
                                        <p:cTn id="17" dur="7">
                                          <p:stCondLst>
                                            <p:cond delay="411"/>
                                          </p:stCondLst>
                                        </p:cTn>
                                        <p:tgtEl>
                                          <p:spTgt spid="4"/>
                                        </p:tgtEl>
                                      </p:cBhvr>
                                      <p:to x="100000" y="90000"/>
                                    </p:animScale>
                                    <p:animScale>
                                      <p:cBhvr>
                                        <p:cTn id="18" dur="41" decel="50000">
                                          <p:stCondLst>
                                            <p:cond delay="417"/>
                                          </p:stCondLst>
                                        </p:cTn>
                                        <p:tgtEl>
                                          <p:spTgt spid="4"/>
                                        </p:tgtEl>
                                      </p:cBhvr>
                                      <p:to x="100000" y="100000"/>
                                    </p:animScale>
                                    <p:animScale>
                                      <p:cBhvr>
                                        <p:cTn id="19" dur="7">
                                          <p:stCondLst>
                                            <p:cond delay="452"/>
                                          </p:stCondLst>
                                        </p:cTn>
                                        <p:tgtEl>
                                          <p:spTgt spid="4"/>
                                        </p:tgtEl>
                                      </p:cBhvr>
                                      <p:to x="100000" y="95000"/>
                                    </p:animScale>
                                    <p:animScale>
                                      <p:cBhvr>
                                        <p:cTn id="20" dur="41" decel="50000">
                                          <p:stCondLst>
                                            <p:cond delay="459"/>
                                          </p:stCondLst>
                                        </p:cTn>
                                        <p:tgtEl>
                                          <p:spTgt spid="4"/>
                                        </p:tgtEl>
                                      </p:cBhvr>
                                      <p:to x="100000" y="100000"/>
                                    </p:animScale>
                                  </p:childTnLst>
                                </p:cTn>
                              </p:par>
                            </p:childTnLst>
                          </p:cTn>
                        </p:par>
                        <p:par>
                          <p:cTn id="21" fill="hold">
                            <p:stCondLst>
                              <p:cond delay="500"/>
                            </p:stCondLst>
                            <p:childTnLst>
                              <p:par>
                                <p:cTn id="22" presetID="26"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down)">
                                      <p:cBhvr>
                                        <p:cTn id="24" dur="145">
                                          <p:stCondLst>
                                            <p:cond delay="0"/>
                                          </p:stCondLst>
                                        </p:cTn>
                                        <p:tgtEl>
                                          <p:spTgt spid="7"/>
                                        </p:tgtEl>
                                      </p:cBhvr>
                                    </p:animEffect>
                                    <p:anim calcmode="lin" valueType="num">
                                      <p:cBhvr>
                                        <p:cTn id="25" dur="455"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26" dur="166"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27" dur="166" tmFilter="0, 0; 0.125,0.2665; 0.25,0.4; 0.375,0.465; 0.5,0.5;  0.625,0.535; 0.75,0.6; 0.875,0.7335; 1,1">
                                          <p:stCondLst>
                                            <p:cond delay="166"/>
                                          </p:stCondLst>
                                        </p:cTn>
                                        <p:tgtEl>
                                          <p:spTgt spid="7"/>
                                        </p:tgtEl>
                                        <p:attrNameLst>
                                          <p:attrName>ppt_y</p:attrName>
                                        </p:attrNameLst>
                                      </p:cBhvr>
                                      <p:tavLst>
                                        <p:tav tm="0" fmla="#ppt_y-sin(pi*$)/9">
                                          <p:val>
                                            <p:fltVal val="0"/>
                                          </p:val>
                                        </p:tav>
                                        <p:tav tm="100000">
                                          <p:val>
                                            <p:fltVal val="1"/>
                                          </p:val>
                                        </p:tav>
                                      </p:tavLst>
                                    </p:anim>
                                    <p:anim calcmode="lin" valueType="num">
                                      <p:cBhvr>
                                        <p:cTn id="28" dur="83" tmFilter="0, 0; 0.125,0.2665; 0.25,0.4; 0.375,0.465; 0.5,0.5;  0.625,0.535; 0.75,0.6; 0.875,0.7335; 1,1">
                                          <p:stCondLst>
                                            <p:cond delay="331"/>
                                          </p:stCondLst>
                                        </p:cTn>
                                        <p:tgtEl>
                                          <p:spTgt spid="7"/>
                                        </p:tgtEl>
                                        <p:attrNameLst>
                                          <p:attrName>ppt_y</p:attrName>
                                        </p:attrNameLst>
                                      </p:cBhvr>
                                      <p:tavLst>
                                        <p:tav tm="0" fmla="#ppt_y-sin(pi*$)/27">
                                          <p:val>
                                            <p:fltVal val="0"/>
                                          </p:val>
                                        </p:tav>
                                        <p:tav tm="100000">
                                          <p:val>
                                            <p:fltVal val="1"/>
                                          </p:val>
                                        </p:tav>
                                      </p:tavLst>
                                    </p:anim>
                                    <p:anim calcmode="lin" valueType="num">
                                      <p:cBhvr>
                                        <p:cTn id="29" dur="41" tmFilter="0, 0; 0.125,0.2665; 0.25,0.4; 0.375,0.465; 0.5,0.5;  0.625,0.535; 0.75,0.6; 0.875,0.7335; 1,1">
                                          <p:stCondLst>
                                            <p:cond delay="414"/>
                                          </p:stCondLst>
                                        </p:cTn>
                                        <p:tgtEl>
                                          <p:spTgt spid="7"/>
                                        </p:tgtEl>
                                        <p:attrNameLst>
                                          <p:attrName>ppt_y</p:attrName>
                                        </p:attrNameLst>
                                      </p:cBhvr>
                                      <p:tavLst>
                                        <p:tav tm="0" fmla="#ppt_y-sin(pi*$)/81">
                                          <p:val>
                                            <p:fltVal val="0"/>
                                          </p:val>
                                        </p:tav>
                                        <p:tav tm="100000">
                                          <p:val>
                                            <p:fltVal val="1"/>
                                          </p:val>
                                        </p:tav>
                                      </p:tavLst>
                                    </p:anim>
                                    <p:animScale>
                                      <p:cBhvr>
                                        <p:cTn id="30" dur="7">
                                          <p:stCondLst>
                                            <p:cond delay="163"/>
                                          </p:stCondLst>
                                        </p:cTn>
                                        <p:tgtEl>
                                          <p:spTgt spid="7"/>
                                        </p:tgtEl>
                                      </p:cBhvr>
                                      <p:to x="100000" y="60000"/>
                                    </p:animScale>
                                    <p:animScale>
                                      <p:cBhvr>
                                        <p:cTn id="31" dur="41" decel="50000">
                                          <p:stCondLst>
                                            <p:cond delay="169"/>
                                          </p:stCondLst>
                                        </p:cTn>
                                        <p:tgtEl>
                                          <p:spTgt spid="7"/>
                                        </p:tgtEl>
                                      </p:cBhvr>
                                      <p:to x="100000" y="100000"/>
                                    </p:animScale>
                                    <p:animScale>
                                      <p:cBhvr>
                                        <p:cTn id="32" dur="7">
                                          <p:stCondLst>
                                            <p:cond delay="328"/>
                                          </p:stCondLst>
                                        </p:cTn>
                                        <p:tgtEl>
                                          <p:spTgt spid="7"/>
                                        </p:tgtEl>
                                      </p:cBhvr>
                                      <p:to x="100000" y="80000"/>
                                    </p:animScale>
                                    <p:animScale>
                                      <p:cBhvr>
                                        <p:cTn id="33" dur="41" decel="50000">
                                          <p:stCondLst>
                                            <p:cond delay="335"/>
                                          </p:stCondLst>
                                        </p:cTn>
                                        <p:tgtEl>
                                          <p:spTgt spid="7"/>
                                        </p:tgtEl>
                                      </p:cBhvr>
                                      <p:to x="100000" y="100000"/>
                                    </p:animScale>
                                    <p:animScale>
                                      <p:cBhvr>
                                        <p:cTn id="34" dur="7">
                                          <p:stCondLst>
                                            <p:cond delay="411"/>
                                          </p:stCondLst>
                                        </p:cTn>
                                        <p:tgtEl>
                                          <p:spTgt spid="7"/>
                                        </p:tgtEl>
                                      </p:cBhvr>
                                      <p:to x="100000" y="90000"/>
                                    </p:animScale>
                                    <p:animScale>
                                      <p:cBhvr>
                                        <p:cTn id="35" dur="41" decel="50000">
                                          <p:stCondLst>
                                            <p:cond delay="417"/>
                                          </p:stCondLst>
                                        </p:cTn>
                                        <p:tgtEl>
                                          <p:spTgt spid="7"/>
                                        </p:tgtEl>
                                      </p:cBhvr>
                                      <p:to x="100000" y="100000"/>
                                    </p:animScale>
                                    <p:animScale>
                                      <p:cBhvr>
                                        <p:cTn id="36" dur="7">
                                          <p:stCondLst>
                                            <p:cond delay="452"/>
                                          </p:stCondLst>
                                        </p:cTn>
                                        <p:tgtEl>
                                          <p:spTgt spid="7"/>
                                        </p:tgtEl>
                                      </p:cBhvr>
                                      <p:to x="100000" y="95000"/>
                                    </p:animScale>
                                    <p:animScale>
                                      <p:cBhvr>
                                        <p:cTn id="37" dur="41" decel="50000">
                                          <p:stCondLst>
                                            <p:cond delay="459"/>
                                          </p:stCondLst>
                                        </p:cTn>
                                        <p:tgtEl>
                                          <p:spTgt spid="7"/>
                                        </p:tgtEl>
                                      </p:cBhvr>
                                      <p:to x="100000" y="100000"/>
                                    </p:animScale>
                                  </p:childTnLst>
                                </p:cTn>
                              </p:par>
                            </p:childTnLst>
                          </p:cTn>
                        </p:par>
                        <p:par>
                          <p:cTn id="38" fill="hold">
                            <p:stCondLst>
                              <p:cond delay="1000"/>
                            </p:stCondLst>
                            <p:childTnLst>
                              <p:par>
                                <p:cTn id="39" presetID="26" presetClass="entr" presetSubtype="0"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down)">
                                      <p:cBhvr>
                                        <p:cTn id="41" dur="145">
                                          <p:stCondLst>
                                            <p:cond delay="0"/>
                                          </p:stCondLst>
                                        </p:cTn>
                                        <p:tgtEl>
                                          <p:spTgt spid="8"/>
                                        </p:tgtEl>
                                      </p:cBhvr>
                                    </p:animEffect>
                                    <p:anim calcmode="lin" valueType="num">
                                      <p:cBhvr>
                                        <p:cTn id="42" dur="455"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43" dur="166"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44" dur="166" tmFilter="0, 0; 0.125,0.2665; 0.25,0.4; 0.375,0.465; 0.5,0.5;  0.625,0.535; 0.75,0.6; 0.875,0.7335; 1,1">
                                          <p:stCondLst>
                                            <p:cond delay="166"/>
                                          </p:stCondLst>
                                        </p:cTn>
                                        <p:tgtEl>
                                          <p:spTgt spid="8"/>
                                        </p:tgtEl>
                                        <p:attrNameLst>
                                          <p:attrName>ppt_y</p:attrName>
                                        </p:attrNameLst>
                                      </p:cBhvr>
                                      <p:tavLst>
                                        <p:tav tm="0" fmla="#ppt_y-sin(pi*$)/9">
                                          <p:val>
                                            <p:fltVal val="0"/>
                                          </p:val>
                                        </p:tav>
                                        <p:tav tm="100000">
                                          <p:val>
                                            <p:fltVal val="1"/>
                                          </p:val>
                                        </p:tav>
                                      </p:tavLst>
                                    </p:anim>
                                    <p:anim calcmode="lin" valueType="num">
                                      <p:cBhvr>
                                        <p:cTn id="45" dur="83" tmFilter="0, 0; 0.125,0.2665; 0.25,0.4; 0.375,0.465; 0.5,0.5;  0.625,0.535; 0.75,0.6; 0.875,0.7335; 1,1">
                                          <p:stCondLst>
                                            <p:cond delay="331"/>
                                          </p:stCondLst>
                                        </p:cTn>
                                        <p:tgtEl>
                                          <p:spTgt spid="8"/>
                                        </p:tgtEl>
                                        <p:attrNameLst>
                                          <p:attrName>ppt_y</p:attrName>
                                        </p:attrNameLst>
                                      </p:cBhvr>
                                      <p:tavLst>
                                        <p:tav tm="0" fmla="#ppt_y-sin(pi*$)/27">
                                          <p:val>
                                            <p:fltVal val="0"/>
                                          </p:val>
                                        </p:tav>
                                        <p:tav tm="100000">
                                          <p:val>
                                            <p:fltVal val="1"/>
                                          </p:val>
                                        </p:tav>
                                      </p:tavLst>
                                    </p:anim>
                                    <p:anim calcmode="lin" valueType="num">
                                      <p:cBhvr>
                                        <p:cTn id="46" dur="41" tmFilter="0, 0; 0.125,0.2665; 0.25,0.4; 0.375,0.465; 0.5,0.5;  0.625,0.535; 0.75,0.6; 0.875,0.7335; 1,1">
                                          <p:stCondLst>
                                            <p:cond delay="414"/>
                                          </p:stCondLst>
                                        </p:cTn>
                                        <p:tgtEl>
                                          <p:spTgt spid="8"/>
                                        </p:tgtEl>
                                        <p:attrNameLst>
                                          <p:attrName>ppt_y</p:attrName>
                                        </p:attrNameLst>
                                      </p:cBhvr>
                                      <p:tavLst>
                                        <p:tav tm="0" fmla="#ppt_y-sin(pi*$)/81">
                                          <p:val>
                                            <p:fltVal val="0"/>
                                          </p:val>
                                        </p:tav>
                                        <p:tav tm="100000">
                                          <p:val>
                                            <p:fltVal val="1"/>
                                          </p:val>
                                        </p:tav>
                                      </p:tavLst>
                                    </p:anim>
                                    <p:animScale>
                                      <p:cBhvr>
                                        <p:cTn id="47" dur="7">
                                          <p:stCondLst>
                                            <p:cond delay="163"/>
                                          </p:stCondLst>
                                        </p:cTn>
                                        <p:tgtEl>
                                          <p:spTgt spid="8"/>
                                        </p:tgtEl>
                                      </p:cBhvr>
                                      <p:to x="100000" y="60000"/>
                                    </p:animScale>
                                    <p:animScale>
                                      <p:cBhvr>
                                        <p:cTn id="48" dur="41" decel="50000">
                                          <p:stCondLst>
                                            <p:cond delay="169"/>
                                          </p:stCondLst>
                                        </p:cTn>
                                        <p:tgtEl>
                                          <p:spTgt spid="8"/>
                                        </p:tgtEl>
                                      </p:cBhvr>
                                      <p:to x="100000" y="100000"/>
                                    </p:animScale>
                                    <p:animScale>
                                      <p:cBhvr>
                                        <p:cTn id="49" dur="7">
                                          <p:stCondLst>
                                            <p:cond delay="328"/>
                                          </p:stCondLst>
                                        </p:cTn>
                                        <p:tgtEl>
                                          <p:spTgt spid="8"/>
                                        </p:tgtEl>
                                      </p:cBhvr>
                                      <p:to x="100000" y="80000"/>
                                    </p:animScale>
                                    <p:animScale>
                                      <p:cBhvr>
                                        <p:cTn id="50" dur="41" decel="50000">
                                          <p:stCondLst>
                                            <p:cond delay="335"/>
                                          </p:stCondLst>
                                        </p:cTn>
                                        <p:tgtEl>
                                          <p:spTgt spid="8"/>
                                        </p:tgtEl>
                                      </p:cBhvr>
                                      <p:to x="100000" y="100000"/>
                                    </p:animScale>
                                    <p:animScale>
                                      <p:cBhvr>
                                        <p:cTn id="51" dur="7">
                                          <p:stCondLst>
                                            <p:cond delay="411"/>
                                          </p:stCondLst>
                                        </p:cTn>
                                        <p:tgtEl>
                                          <p:spTgt spid="8"/>
                                        </p:tgtEl>
                                      </p:cBhvr>
                                      <p:to x="100000" y="90000"/>
                                    </p:animScale>
                                    <p:animScale>
                                      <p:cBhvr>
                                        <p:cTn id="52" dur="41" decel="50000">
                                          <p:stCondLst>
                                            <p:cond delay="417"/>
                                          </p:stCondLst>
                                        </p:cTn>
                                        <p:tgtEl>
                                          <p:spTgt spid="8"/>
                                        </p:tgtEl>
                                      </p:cBhvr>
                                      <p:to x="100000" y="100000"/>
                                    </p:animScale>
                                    <p:animScale>
                                      <p:cBhvr>
                                        <p:cTn id="53" dur="7">
                                          <p:stCondLst>
                                            <p:cond delay="452"/>
                                          </p:stCondLst>
                                        </p:cTn>
                                        <p:tgtEl>
                                          <p:spTgt spid="8"/>
                                        </p:tgtEl>
                                      </p:cBhvr>
                                      <p:to x="100000" y="95000"/>
                                    </p:animScale>
                                    <p:animScale>
                                      <p:cBhvr>
                                        <p:cTn id="54" dur="41" decel="50000">
                                          <p:stCondLst>
                                            <p:cond delay="459"/>
                                          </p:stCondLst>
                                        </p:cTn>
                                        <p:tgtEl>
                                          <p:spTgt spid="8"/>
                                        </p:tgtEl>
                                      </p:cBhvr>
                                      <p:to x="100000" y="100000"/>
                                    </p:animScale>
                                  </p:childTnLst>
                                </p:cTn>
                              </p:par>
                            </p:childTnLst>
                          </p:cTn>
                        </p:par>
                        <p:par>
                          <p:cTn id="55" fill="hold">
                            <p:stCondLst>
                              <p:cond delay="1500"/>
                            </p:stCondLst>
                            <p:childTnLst>
                              <p:par>
                                <p:cTn id="56" presetID="26" presetClass="entr" presetSubtype="0" fill="hold" grpId="0"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145">
                                          <p:stCondLst>
                                            <p:cond delay="0"/>
                                          </p:stCondLst>
                                        </p:cTn>
                                        <p:tgtEl>
                                          <p:spTgt spid="9"/>
                                        </p:tgtEl>
                                      </p:cBhvr>
                                    </p:animEffect>
                                    <p:anim calcmode="lin" valueType="num">
                                      <p:cBhvr>
                                        <p:cTn id="59" dur="455"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9"/>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9"/>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9"/>
                                        </p:tgtEl>
                                        <p:attrNameLst>
                                          <p:attrName>ppt_y</p:attrName>
                                        </p:attrNameLst>
                                      </p:cBhvr>
                                      <p:tavLst>
                                        <p:tav tm="0" fmla="#ppt_y-sin(pi*$)/81">
                                          <p:val>
                                            <p:fltVal val="0"/>
                                          </p:val>
                                        </p:tav>
                                        <p:tav tm="100000">
                                          <p:val>
                                            <p:fltVal val="1"/>
                                          </p:val>
                                        </p:tav>
                                      </p:tavLst>
                                    </p:anim>
                                    <p:animScale>
                                      <p:cBhvr>
                                        <p:cTn id="64" dur="7">
                                          <p:stCondLst>
                                            <p:cond delay="163"/>
                                          </p:stCondLst>
                                        </p:cTn>
                                        <p:tgtEl>
                                          <p:spTgt spid="9"/>
                                        </p:tgtEl>
                                      </p:cBhvr>
                                      <p:to x="100000" y="60000"/>
                                    </p:animScale>
                                    <p:animScale>
                                      <p:cBhvr>
                                        <p:cTn id="65" dur="41" decel="50000">
                                          <p:stCondLst>
                                            <p:cond delay="169"/>
                                          </p:stCondLst>
                                        </p:cTn>
                                        <p:tgtEl>
                                          <p:spTgt spid="9"/>
                                        </p:tgtEl>
                                      </p:cBhvr>
                                      <p:to x="100000" y="100000"/>
                                    </p:animScale>
                                    <p:animScale>
                                      <p:cBhvr>
                                        <p:cTn id="66" dur="7">
                                          <p:stCondLst>
                                            <p:cond delay="328"/>
                                          </p:stCondLst>
                                        </p:cTn>
                                        <p:tgtEl>
                                          <p:spTgt spid="9"/>
                                        </p:tgtEl>
                                      </p:cBhvr>
                                      <p:to x="100000" y="80000"/>
                                    </p:animScale>
                                    <p:animScale>
                                      <p:cBhvr>
                                        <p:cTn id="67" dur="41" decel="50000">
                                          <p:stCondLst>
                                            <p:cond delay="335"/>
                                          </p:stCondLst>
                                        </p:cTn>
                                        <p:tgtEl>
                                          <p:spTgt spid="9"/>
                                        </p:tgtEl>
                                      </p:cBhvr>
                                      <p:to x="100000" y="100000"/>
                                    </p:animScale>
                                    <p:animScale>
                                      <p:cBhvr>
                                        <p:cTn id="68" dur="7">
                                          <p:stCondLst>
                                            <p:cond delay="411"/>
                                          </p:stCondLst>
                                        </p:cTn>
                                        <p:tgtEl>
                                          <p:spTgt spid="9"/>
                                        </p:tgtEl>
                                      </p:cBhvr>
                                      <p:to x="100000" y="90000"/>
                                    </p:animScale>
                                    <p:animScale>
                                      <p:cBhvr>
                                        <p:cTn id="69" dur="41" decel="50000">
                                          <p:stCondLst>
                                            <p:cond delay="417"/>
                                          </p:stCondLst>
                                        </p:cTn>
                                        <p:tgtEl>
                                          <p:spTgt spid="9"/>
                                        </p:tgtEl>
                                      </p:cBhvr>
                                      <p:to x="100000" y="100000"/>
                                    </p:animScale>
                                    <p:animScale>
                                      <p:cBhvr>
                                        <p:cTn id="70" dur="7">
                                          <p:stCondLst>
                                            <p:cond delay="452"/>
                                          </p:stCondLst>
                                        </p:cTn>
                                        <p:tgtEl>
                                          <p:spTgt spid="9"/>
                                        </p:tgtEl>
                                      </p:cBhvr>
                                      <p:to x="100000" y="95000"/>
                                    </p:animScale>
                                    <p:animScale>
                                      <p:cBhvr>
                                        <p:cTn id="71" dur="41" decel="50000">
                                          <p:stCondLst>
                                            <p:cond delay="459"/>
                                          </p:stCondLst>
                                        </p:cTn>
                                        <p:tgtEl>
                                          <p:spTgt spid="9"/>
                                        </p:tgtEl>
                                      </p:cBhvr>
                                      <p:to x="100000" y="100000"/>
                                    </p:animScale>
                                  </p:childTnLst>
                                </p:cTn>
                              </p:par>
                            </p:childTnLst>
                          </p:cTn>
                        </p:par>
                        <p:par>
                          <p:cTn id="72" fill="hold">
                            <p:stCondLst>
                              <p:cond delay="2000"/>
                            </p:stCondLst>
                            <p:childTnLst>
                              <p:par>
                                <p:cTn id="73" presetID="26" presetClass="entr" presetSubtype="0"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down)">
                                      <p:cBhvr>
                                        <p:cTn id="75" dur="145">
                                          <p:stCondLst>
                                            <p:cond delay="0"/>
                                          </p:stCondLst>
                                        </p:cTn>
                                        <p:tgtEl>
                                          <p:spTgt spid="13"/>
                                        </p:tgtEl>
                                      </p:cBhvr>
                                    </p:animEffect>
                                    <p:anim calcmode="lin" valueType="num">
                                      <p:cBhvr>
                                        <p:cTn id="76" dur="455"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77" dur="166"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78" dur="166" tmFilter="0, 0; 0.125,0.2665; 0.25,0.4; 0.375,0.465; 0.5,0.5;  0.625,0.535; 0.75,0.6; 0.875,0.7335; 1,1">
                                          <p:stCondLst>
                                            <p:cond delay="166"/>
                                          </p:stCondLst>
                                        </p:cTn>
                                        <p:tgtEl>
                                          <p:spTgt spid="13"/>
                                        </p:tgtEl>
                                        <p:attrNameLst>
                                          <p:attrName>ppt_y</p:attrName>
                                        </p:attrNameLst>
                                      </p:cBhvr>
                                      <p:tavLst>
                                        <p:tav tm="0" fmla="#ppt_y-sin(pi*$)/9">
                                          <p:val>
                                            <p:fltVal val="0"/>
                                          </p:val>
                                        </p:tav>
                                        <p:tav tm="100000">
                                          <p:val>
                                            <p:fltVal val="1"/>
                                          </p:val>
                                        </p:tav>
                                      </p:tavLst>
                                    </p:anim>
                                    <p:anim calcmode="lin" valueType="num">
                                      <p:cBhvr>
                                        <p:cTn id="79" dur="83" tmFilter="0, 0; 0.125,0.2665; 0.25,0.4; 0.375,0.465; 0.5,0.5;  0.625,0.535; 0.75,0.6; 0.875,0.7335; 1,1">
                                          <p:stCondLst>
                                            <p:cond delay="331"/>
                                          </p:stCondLst>
                                        </p:cTn>
                                        <p:tgtEl>
                                          <p:spTgt spid="13"/>
                                        </p:tgtEl>
                                        <p:attrNameLst>
                                          <p:attrName>ppt_y</p:attrName>
                                        </p:attrNameLst>
                                      </p:cBhvr>
                                      <p:tavLst>
                                        <p:tav tm="0" fmla="#ppt_y-sin(pi*$)/27">
                                          <p:val>
                                            <p:fltVal val="0"/>
                                          </p:val>
                                        </p:tav>
                                        <p:tav tm="100000">
                                          <p:val>
                                            <p:fltVal val="1"/>
                                          </p:val>
                                        </p:tav>
                                      </p:tavLst>
                                    </p:anim>
                                    <p:anim calcmode="lin" valueType="num">
                                      <p:cBhvr>
                                        <p:cTn id="80" dur="41" tmFilter="0, 0; 0.125,0.2665; 0.25,0.4; 0.375,0.465; 0.5,0.5;  0.625,0.535; 0.75,0.6; 0.875,0.7335; 1,1">
                                          <p:stCondLst>
                                            <p:cond delay="414"/>
                                          </p:stCondLst>
                                        </p:cTn>
                                        <p:tgtEl>
                                          <p:spTgt spid="13"/>
                                        </p:tgtEl>
                                        <p:attrNameLst>
                                          <p:attrName>ppt_y</p:attrName>
                                        </p:attrNameLst>
                                      </p:cBhvr>
                                      <p:tavLst>
                                        <p:tav tm="0" fmla="#ppt_y-sin(pi*$)/81">
                                          <p:val>
                                            <p:fltVal val="0"/>
                                          </p:val>
                                        </p:tav>
                                        <p:tav tm="100000">
                                          <p:val>
                                            <p:fltVal val="1"/>
                                          </p:val>
                                        </p:tav>
                                      </p:tavLst>
                                    </p:anim>
                                    <p:animScale>
                                      <p:cBhvr>
                                        <p:cTn id="81" dur="7">
                                          <p:stCondLst>
                                            <p:cond delay="163"/>
                                          </p:stCondLst>
                                        </p:cTn>
                                        <p:tgtEl>
                                          <p:spTgt spid="13"/>
                                        </p:tgtEl>
                                      </p:cBhvr>
                                      <p:to x="100000" y="60000"/>
                                    </p:animScale>
                                    <p:animScale>
                                      <p:cBhvr>
                                        <p:cTn id="82" dur="41" decel="50000">
                                          <p:stCondLst>
                                            <p:cond delay="169"/>
                                          </p:stCondLst>
                                        </p:cTn>
                                        <p:tgtEl>
                                          <p:spTgt spid="13"/>
                                        </p:tgtEl>
                                      </p:cBhvr>
                                      <p:to x="100000" y="100000"/>
                                    </p:animScale>
                                    <p:animScale>
                                      <p:cBhvr>
                                        <p:cTn id="83" dur="7">
                                          <p:stCondLst>
                                            <p:cond delay="328"/>
                                          </p:stCondLst>
                                        </p:cTn>
                                        <p:tgtEl>
                                          <p:spTgt spid="13"/>
                                        </p:tgtEl>
                                      </p:cBhvr>
                                      <p:to x="100000" y="80000"/>
                                    </p:animScale>
                                    <p:animScale>
                                      <p:cBhvr>
                                        <p:cTn id="84" dur="41" decel="50000">
                                          <p:stCondLst>
                                            <p:cond delay="335"/>
                                          </p:stCondLst>
                                        </p:cTn>
                                        <p:tgtEl>
                                          <p:spTgt spid="13"/>
                                        </p:tgtEl>
                                      </p:cBhvr>
                                      <p:to x="100000" y="100000"/>
                                    </p:animScale>
                                    <p:animScale>
                                      <p:cBhvr>
                                        <p:cTn id="85" dur="7">
                                          <p:stCondLst>
                                            <p:cond delay="411"/>
                                          </p:stCondLst>
                                        </p:cTn>
                                        <p:tgtEl>
                                          <p:spTgt spid="13"/>
                                        </p:tgtEl>
                                      </p:cBhvr>
                                      <p:to x="100000" y="90000"/>
                                    </p:animScale>
                                    <p:animScale>
                                      <p:cBhvr>
                                        <p:cTn id="86" dur="41" decel="50000">
                                          <p:stCondLst>
                                            <p:cond delay="417"/>
                                          </p:stCondLst>
                                        </p:cTn>
                                        <p:tgtEl>
                                          <p:spTgt spid="13"/>
                                        </p:tgtEl>
                                      </p:cBhvr>
                                      <p:to x="100000" y="100000"/>
                                    </p:animScale>
                                    <p:animScale>
                                      <p:cBhvr>
                                        <p:cTn id="87" dur="7">
                                          <p:stCondLst>
                                            <p:cond delay="452"/>
                                          </p:stCondLst>
                                        </p:cTn>
                                        <p:tgtEl>
                                          <p:spTgt spid="13"/>
                                        </p:tgtEl>
                                      </p:cBhvr>
                                      <p:to x="100000" y="95000"/>
                                    </p:animScale>
                                    <p:animScale>
                                      <p:cBhvr>
                                        <p:cTn id="88" dur="41" decel="50000">
                                          <p:stCondLst>
                                            <p:cond delay="459"/>
                                          </p:stCondLst>
                                        </p:cTn>
                                        <p:tgtEl>
                                          <p:spTgt spid="13"/>
                                        </p:tgtEl>
                                      </p:cBhvr>
                                      <p:to x="100000" y="100000"/>
                                    </p:animScale>
                                  </p:childTnLst>
                                </p:cTn>
                              </p:par>
                            </p:childTnLst>
                          </p:cTn>
                        </p:par>
                        <p:par>
                          <p:cTn id="89" fill="hold">
                            <p:stCondLst>
                              <p:cond delay="2500"/>
                            </p:stCondLst>
                            <p:childTnLst>
                              <p:par>
                                <p:cTn id="90" presetID="26" presetClass="entr" presetSubtype="0" fill="hold" grpId="0" nodeType="afterEffect">
                                  <p:stCondLst>
                                    <p:cond delay="0"/>
                                  </p:stCondLst>
                                  <p:childTnLst>
                                    <p:set>
                                      <p:cBhvr>
                                        <p:cTn id="91" dur="1" fill="hold">
                                          <p:stCondLst>
                                            <p:cond delay="0"/>
                                          </p:stCondLst>
                                        </p:cTn>
                                        <p:tgtEl>
                                          <p:spTgt spid="14"/>
                                        </p:tgtEl>
                                        <p:attrNameLst>
                                          <p:attrName>style.visibility</p:attrName>
                                        </p:attrNameLst>
                                      </p:cBhvr>
                                      <p:to>
                                        <p:strVal val="visible"/>
                                      </p:to>
                                    </p:set>
                                    <p:animEffect transition="in" filter="wipe(down)">
                                      <p:cBhvr>
                                        <p:cTn id="92" dur="145">
                                          <p:stCondLst>
                                            <p:cond delay="0"/>
                                          </p:stCondLst>
                                        </p:cTn>
                                        <p:tgtEl>
                                          <p:spTgt spid="14"/>
                                        </p:tgtEl>
                                      </p:cBhvr>
                                    </p:animEffect>
                                    <p:anim calcmode="lin" valueType="num">
                                      <p:cBhvr>
                                        <p:cTn id="93" dur="455" tmFilter="0,0; 0.14,0.36; 0.43,0.73; 0.71,0.91; 1.0,1.0">
                                          <p:stCondLst>
                                            <p:cond delay="0"/>
                                          </p:stCondLst>
                                        </p:cTn>
                                        <p:tgtEl>
                                          <p:spTgt spid="14"/>
                                        </p:tgtEl>
                                        <p:attrNameLst>
                                          <p:attrName>ppt_x</p:attrName>
                                        </p:attrNameLst>
                                      </p:cBhvr>
                                      <p:tavLst>
                                        <p:tav tm="0">
                                          <p:val>
                                            <p:strVal val="#ppt_x-0.25"/>
                                          </p:val>
                                        </p:tav>
                                        <p:tav tm="100000">
                                          <p:val>
                                            <p:strVal val="#ppt_x"/>
                                          </p:val>
                                        </p:tav>
                                      </p:tavLst>
                                    </p:anim>
                                    <p:anim calcmode="lin" valueType="num">
                                      <p:cBhvr>
                                        <p:cTn id="94" dur="166" tmFilter="0.0,0.0; 0.25,0.07; 0.50,0.2; 0.75,0.467; 1.0,1.0">
                                          <p:stCondLst>
                                            <p:cond delay="0"/>
                                          </p:stCondLst>
                                        </p:cTn>
                                        <p:tgtEl>
                                          <p:spTgt spid="14"/>
                                        </p:tgtEl>
                                        <p:attrNameLst>
                                          <p:attrName>ppt_y</p:attrName>
                                        </p:attrNameLst>
                                      </p:cBhvr>
                                      <p:tavLst>
                                        <p:tav tm="0" fmla="#ppt_y-sin(pi*$)/3">
                                          <p:val>
                                            <p:fltVal val="0.5"/>
                                          </p:val>
                                        </p:tav>
                                        <p:tav tm="100000">
                                          <p:val>
                                            <p:fltVal val="1"/>
                                          </p:val>
                                        </p:tav>
                                      </p:tavLst>
                                    </p:anim>
                                    <p:anim calcmode="lin" valueType="num">
                                      <p:cBhvr>
                                        <p:cTn id="95" dur="166" tmFilter="0, 0; 0.125,0.2665; 0.25,0.4; 0.375,0.465; 0.5,0.5;  0.625,0.535; 0.75,0.6; 0.875,0.7335; 1,1">
                                          <p:stCondLst>
                                            <p:cond delay="166"/>
                                          </p:stCondLst>
                                        </p:cTn>
                                        <p:tgtEl>
                                          <p:spTgt spid="14"/>
                                        </p:tgtEl>
                                        <p:attrNameLst>
                                          <p:attrName>ppt_y</p:attrName>
                                        </p:attrNameLst>
                                      </p:cBhvr>
                                      <p:tavLst>
                                        <p:tav tm="0" fmla="#ppt_y-sin(pi*$)/9">
                                          <p:val>
                                            <p:fltVal val="0"/>
                                          </p:val>
                                        </p:tav>
                                        <p:tav tm="100000">
                                          <p:val>
                                            <p:fltVal val="1"/>
                                          </p:val>
                                        </p:tav>
                                      </p:tavLst>
                                    </p:anim>
                                    <p:anim calcmode="lin" valueType="num">
                                      <p:cBhvr>
                                        <p:cTn id="96" dur="83" tmFilter="0, 0; 0.125,0.2665; 0.25,0.4; 0.375,0.465; 0.5,0.5;  0.625,0.535; 0.75,0.6; 0.875,0.7335; 1,1">
                                          <p:stCondLst>
                                            <p:cond delay="331"/>
                                          </p:stCondLst>
                                        </p:cTn>
                                        <p:tgtEl>
                                          <p:spTgt spid="14"/>
                                        </p:tgtEl>
                                        <p:attrNameLst>
                                          <p:attrName>ppt_y</p:attrName>
                                        </p:attrNameLst>
                                      </p:cBhvr>
                                      <p:tavLst>
                                        <p:tav tm="0" fmla="#ppt_y-sin(pi*$)/27">
                                          <p:val>
                                            <p:fltVal val="0"/>
                                          </p:val>
                                        </p:tav>
                                        <p:tav tm="100000">
                                          <p:val>
                                            <p:fltVal val="1"/>
                                          </p:val>
                                        </p:tav>
                                      </p:tavLst>
                                    </p:anim>
                                    <p:anim calcmode="lin" valueType="num">
                                      <p:cBhvr>
                                        <p:cTn id="97" dur="41" tmFilter="0, 0; 0.125,0.2665; 0.25,0.4; 0.375,0.465; 0.5,0.5;  0.625,0.535; 0.75,0.6; 0.875,0.7335; 1,1">
                                          <p:stCondLst>
                                            <p:cond delay="414"/>
                                          </p:stCondLst>
                                        </p:cTn>
                                        <p:tgtEl>
                                          <p:spTgt spid="14"/>
                                        </p:tgtEl>
                                        <p:attrNameLst>
                                          <p:attrName>ppt_y</p:attrName>
                                        </p:attrNameLst>
                                      </p:cBhvr>
                                      <p:tavLst>
                                        <p:tav tm="0" fmla="#ppt_y-sin(pi*$)/81">
                                          <p:val>
                                            <p:fltVal val="0"/>
                                          </p:val>
                                        </p:tav>
                                        <p:tav tm="100000">
                                          <p:val>
                                            <p:fltVal val="1"/>
                                          </p:val>
                                        </p:tav>
                                      </p:tavLst>
                                    </p:anim>
                                    <p:animScale>
                                      <p:cBhvr>
                                        <p:cTn id="98" dur="7">
                                          <p:stCondLst>
                                            <p:cond delay="163"/>
                                          </p:stCondLst>
                                        </p:cTn>
                                        <p:tgtEl>
                                          <p:spTgt spid="14"/>
                                        </p:tgtEl>
                                      </p:cBhvr>
                                      <p:to x="100000" y="60000"/>
                                    </p:animScale>
                                    <p:animScale>
                                      <p:cBhvr>
                                        <p:cTn id="99" dur="41" decel="50000">
                                          <p:stCondLst>
                                            <p:cond delay="169"/>
                                          </p:stCondLst>
                                        </p:cTn>
                                        <p:tgtEl>
                                          <p:spTgt spid="14"/>
                                        </p:tgtEl>
                                      </p:cBhvr>
                                      <p:to x="100000" y="100000"/>
                                    </p:animScale>
                                    <p:animScale>
                                      <p:cBhvr>
                                        <p:cTn id="100" dur="7">
                                          <p:stCondLst>
                                            <p:cond delay="328"/>
                                          </p:stCondLst>
                                        </p:cTn>
                                        <p:tgtEl>
                                          <p:spTgt spid="14"/>
                                        </p:tgtEl>
                                      </p:cBhvr>
                                      <p:to x="100000" y="80000"/>
                                    </p:animScale>
                                    <p:animScale>
                                      <p:cBhvr>
                                        <p:cTn id="101" dur="41" decel="50000">
                                          <p:stCondLst>
                                            <p:cond delay="335"/>
                                          </p:stCondLst>
                                        </p:cTn>
                                        <p:tgtEl>
                                          <p:spTgt spid="14"/>
                                        </p:tgtEl>
                                      </p:cBhvr>
                                      <p:to x="100000" y="100000"/>
                                    </p:animScale>
                                    <p:animScale>
                                      <p:cBhvr>
                                        <p:cTn id="102" dur="7">
                                          <p:stCondLst>
                                            <p:cond delay="411"/>
                                          </p:stCondLst>
                                        </p:cTn>
                                        <p:tgtEl>
                                          <p:spTgt spid="14"/>
                                        </p:tgtEl>
                                      </p:cBhvr>
                                      <p:to x="100000" y="90000"/>
                                    </p:animScale>
                                    <p:animScale>
                                      <p:cBhvr>
                                        <p:cTn id="103" dur="41" decel="50000">
                                          <p:stCondLst>
                                            <p:cond delay="417"/>
                                          </p:stCondLst>
                                        </p:cTn>
                                        <p:tgtEl>
                                          <p:spTgt spid="14"/>
                                        </p:tgtEl>
                                      </p:cBhvr>
                                      <p:to x="100000" y="100000"/>
                                    </p:animScale>
                                    <p:animScale>
                                      <p:cBhvr>
                                        <p:cTn id="104" dur="7">
                                          <p:stCondLst>
                                            <p:cond delay="452"/>
                                          </p:stCondLst>
                                        </p:cTn>
                                        <p:tgtEl>
                                          <p:spTgt spid="14"/>
                                        </p:tgtEl>
                                      </p:cBhvr>
                                      <p:to x="100000" y="95000"/>
                                    </p:animScale>
                                    <p:animScale>
                                      <p:cBhvr>
                                        <p:cTn id="105" dur="41" decel="50000">
                                          <p:stCondLst>
                                            <p:cond delay="459"/>
                                          </p:stCondLst>
                                        </p:cTn>
                                        <p:tgtEl>
                                          <p:spTgt spid="14"/>
                                        </p:tgtEl>
                                      </p:cBhvr>
                                      <p:to x="100000" y="100000"/>
                                    </p:animScale>
                                  </p:childTnLst>
                                </p:cTn>
                              </p:par>
                            </p:childTnLst>
                          </p:cTn>
                        </p:par>
                        <p:par>
                          <p:cTn id="106" fill="hold">
                            <p:stCondLst>
                              <p:cond delay="3000"/>
                            </p:stCondLst>
                            <p:childTnLst>
                              <p:par>
                                <p:cTn id="107" presetID="10" presetClass="entr" presetSubtype="0" fill="hold" nodeType="afterEffect">
                                  <p:stCondLst>
                                    <p:cond delay="0"/>
                                  </p:stCondLst>
                                  <p:childTnLst>
                                    <p:set>
                                      <p:cBhvr>
                                        <p:cTn id="108" dur="1" fill="hold">
                                          <p:stCondLst>
                                            <p:cond delay="0"/>
                                          </p:stCondLst>
                                        </p:cTn>
                                        <p:tgtEl>
                                          <p:spTgt spid="3">
                                            <p:txEl>
                                              <p:pRg st="2" end="2"/>
                                            </p:txEl>
                                          </p:spTgt>
                                        </p:tgtEl>
                                        <p:attrNameLst>
                                          <p:attrName>style.visibility</p:attrName>
                                        </p:attrNameLst>
                                      </p:cBhvr>
                                      <p:to>
                                        <p:strVal val="visible"/>
                                      </p:to>
                                    </p:set>
                                    <p:animEffect transition="in" filter="fade">
                                      <p:cBhvr>
                                        <p:cTn id="109" dur="500"/>
                                        <p:tgtEl>
                                          <p:spTgt spid="3">
                                            <p:txEl>
                                              <p:pRg st="2" end="2"/>
                                            </p:txEl>
                                          </p:spTgt>
                                        </p:tgtEl>
                                      </p:cBhvr>
                                    </p:animEffect>
                                  </p:childTnLst>
                                </p:cTn>
                              </p:par>
                            </p:childTnLst>
                          </p:cTn>
                        </p:par>
                        <p:par>
                          <p:cTn id="110" fill="hold">
                            <p:stCondLst>
                              <p:cond delay="3500"/>
                            </p:stCondLst>
                            <p:childTnLst>
                              <p:par>
                                <p:cTn id="111" presetID="10" presetClass="entr" presetSubtype="0" fill="hold" nodeType="afterEffect">
                                  <p:stCondLst>
                                    <p:cond delay="500"/>
                                  </p:stCondLst>
                                  <p:childTnLst>
                                    <p:set>
                                      <p:cBhvr>
                                        <p:cTn id="112" dur="1" fill="hold">
                                          <p:stCondLst>
                                            <p:cond delay="0"/>
                                          </p:stCondLst>
                                        </p:cTn>
                                        <p:tgtEl>
                                          <p:spTgt spid="3">
                                            <p:txEl>
                                              <p:pRg st="3" end="3"/>
                                            </p:txEl>
                                          </p:spTgt>
                                        </p:tgtEl>
                                        <p:attrNameLst>
                                          <p:attrName>style.visibility</p:attrName>
                                        </p:attrNameLst>
                                      </p:cBhvr>
                                      <p:to>
                                        <p:strVal val="visible"/>
                                      </p:to>
                                    </p:set>
                                    <p:animEffect transition="in" filter="fade">
                                      <p:cBhvr>
                                        <p:cTn id="113" dur="500"/>
                                        <p:tgtEl>
                                          <p:spTgt spid="3">
                                            <p:txEl>
                                              <p:pRg st="3" end="3"/>
                                            </p:txEl>
                                          </p:spTgt>
                                        </p:tgtEl>
                                      </p:cBhvr>
                                    </p:animEffect>
                                  </p:childTnLst>
                                </p:cTn>
                              </p:par>
                            </p:childTnLst>
                          </p:cTn>
                        </p:par>
                        <p:par>
                          <p:cTn id="114" fill="hold">
                            <p:stCondLst>
                              <p:cond delay="4500"/>
                            </p:stCondLst>
                            <p:childTnLst>
                              <p:par>
                                <p:cTn id="115" presetID="26" presetClass="entr" presetSubtype="0" fill="hold" grpId="0" nodeType="afterEffect">
                                  <p:stCondLst>
                                    <p:cond delay="0"/>
                                  </p:stCondLst>
                                  <p:childTnLst>
                                    <p:set>
                                      <p:cBhvr>
                                        <p:cTn id="116" dur="1" fill="hold">
                                          <p:stCondLst>
                                            <p:cond delay="0"/>
                                          </p:stCondLst>
                                        </p:cTn>
                                        <p:tgtEl>
                                          <p:spTgt spid="10"/>
                                        </p:tgtEl>
                                        <p:attrNameLst>
                                          <p:attrName>style.visibility</p:attrName>
                                        </p:attrNameLst>
                                      </p:cBhvr>
                                      <p:to>
                                        <p:strVal val="visible"/>
                                      </p:to>
                                    </p:set>
                                    <p:animEffect transition="in" filter="wipe(down)">
                                      <p:cBhvr>
                                        <p:cTn id="117" dur="289">
                                          <p:stCondLst>
                                            <p:cond delay="0"/>
                                          </p:stCondLst>
                                        </p:cTn>
                                        <p:tgtEl>
                                          <p:spTgt spid="10"/>
                                        </p:tgtEl>
                                      </p:cBhvr>
                                    </p:animEffect>
                                    <p:anim calcmode="lin" valueType="num">
                                      <p:cBhvr>
                                        <p:cTn id="118" dur="911" tmFilter="0,0; 0.14,0.36; 0.43,0.73; 0.71,0.91; 1.0,1.0">
                                          <p:stCondLst>
                                            <p:cond delay="0"/>
                                          </p:stCondLst>
                                        </p:cTn>
                                        <p:tgtEl>
                                          <p:spTgt spid="10"/>
                                        </p:tgtEl>
                                        <p:attrNameLst>
                                          <p:attrName>ppt_x</p:attrName>
                                        </p:attrNameLst>
                                      </p:cBhvr>
                                      <p:tavLst>
                                        <p:tav tm="0">
                                          <p:val>
                                            <p:strVal val="#ppt_x-0.25"/>
                                          </p:val>
                                        </p:tav>
                                        <p:tav tm="100000">
                                          <p:val>
                                            <p:strVal val="#ppt_x"/>
                                          </p:val>
                                        </p:tav>
                                      </p:tavLst>
                                    </p:anim>
                                    <p:anim calcmode="lin" valueType="num">
                                      <p:cBhvr>
                                        <p:cTn id="119" dur="332" tmFilter="0.0,0.0; 0.25,0.07; 0.50,0.2; 0.75,0.467; 1.0,1.0">
                                          <p:stCondLst>
                                            <p:cond delay="0"/>
                                          </p:stCondLst>
                                        </p:cTn>
                                        <p:tgtEl>
                                          <p:spTgt spid="10"/>
                                        </p:tgtEl>
                                        <p:attrNameLst>
                                          <p:attrName>ppt_y</p:attrName>
                                        </p:attrNameLst>
                                      </p:cBhvr>
                                      <p:tavLst>
                                        <p:tav tm="0" fmla="#ppt_y-sin(pi*$)/3">
                                          <p:val>
                                            <p:fltVal val="0.5"/>
                                          </p:val>
                                        </p:tav>
                                        <p:tav tm="100000">
                                          <p:val>
                                            <p:fltVal val="1"/>
                                          </p:val>
                                        </p:tav>
                                      </p:tavLst>
                                    </p:anim>
                                    <p:anim calcmode="lin" valueType="num">
                                      <p:cBhvr>
                                        <p:cTn id="120" dur="332" tmFilter="0, 0; 0.125,0.2665; 0.25,0.4; 0.375,0.465; 0.5,0.5;  0.625,0.535; 0.75,0.6; 0.875,0.7335; 1,1">
                                          <p:stCondLst>
                                            <p:cond delay="332"/>
                                          </p:stCondLst>
                                        </p:cTn>
                                        <p:tgtEl>
                                          <p:spTgt spid="10"/>
                                        </p:tgtEl>
                                        <p:attrNameLst>
                                          <p:attrName>ppt_y</p:attrName>
                                        </p:attrNameLst>
                                      </p:cBhvr>
                                      <p:tavLst>
                                        <p:tav tm="0" fmla="#ppt_y-sin(pi*$)/9">
                                          <p:val>
                                            <p:fltVal val="0"/>
                                          </p:val>
                                        </p:tav>
                                        <p:tav tm="100000">
                                          <p:val>
                                            <p:fltVal val="1"/>
                                          </p:val>
                                        </p:tav>
                                      </p:tavLst>
                                    </p:anim>
                                    <p:anim calcmode="lin" valueType="num">
                                      <p:cBhvr>
                                        <p:cTn id="121" dur="165" tmFilter="0, 0; 0.125,0.2665; 0.25,0.4; 0.375,0.465; 0.5,0.5;  0.625,0.535; 0.75,0.6; 0.875,0.7335; 1,1">
                                          <p:stCondLst>
                                            <p:cond delay="663"/>
                                          </p:stCondLst>
                                        </p:cTn>
                                        <p:tgtEl>
                                          <p:spTgt spid="10"/>
                                        </p:tgtEl>
                                        <p:attrNameLst>
                                          <p:attrName>ppt_y</p:attrName>
                                        </p:attrNameLst>
                                      </p:cBhvr>
                                      <p:tavLst>
                                        <p:tav tm="0" fmla="#ppt_y-sin(pi*$)/27">
                                          <p:val>
                                            <p:fltVal val="0"/>
                                          </p:val>
                                        </p:tav>
                                        <p:tav tm="100000">
                                          <p:val>
                                            <p:fltVal val="1"/>
                                          </p:val>
                                        </p:tav>
                                      </p:tavLst>
                                    </p:anim>
                                    <p:anim calcmode="lin" valueType="num">
                                      <p:cBhvr>
                                        <p:cTn id="122" dur="83" tmFilter="0, 0; 0.125,0.2665; 0.25,0.4; 0.375,0.465; 0.5,0.5;  0.625,0.535; 0.75,0.6; 0.875,0.7335; 1,1">
                                          <p:stCondLst>
                                            <p:cond delay="828"/>
                                          </p:stCondLst>
                                        </p:cTn>
                                        <p:tgtEl>
                                          <p:spTgt spid="10"/>
                                        </p:tgtEl>
                                        <p:attrNameLst>
                                          <p:attrName>ppt_y</p:attrName>
                                        </p:attrNameLst>
                                      </p:cBhvr>
                                      <p:tavLst>
                                        <p:tav tm="0" fmla="#ppt_y-sin(pi*$)/81">
                                          <p:val>
                                            <p:fltVal val="0"/>
                                          </p:val>
                                        </p:tav>
                                        <p:tav tm="100000">
                                          <p:val>
                                            <p:fltVal val="1"/>
                                          </p:val>
                                        </p:tav>
                                      </p:tavLst>
                                    </p:anim>
                                    <p:animScale>
                                      <p:cBhvr>
                                        <p:cTn id="123" dur="13">
                                          <p:stCondLst>
                                            <p:cond delay="325"/>
                                          </p:stCondLst>
                                        </p:cTn>
                                        <p:tgtEl>
                                          <p:spTgt spid="10"/>
                                        </p:tgtEl>
                                      </p:cBhvr>
                                      <p:to x="100000" y="60000"/>
                                    </p:animScale>
                                    <p:animScale>
                                      <p:cBhvr>
                                        <p:cTn id="124" dur="83" decel="50000">
                                          <p:stCondLst>
                                            <p:cond delay="339"/>
                                          </p:stCondLst>
                                        </p:cTn>
                                        <p:tgtEl>
                                          <p:spTgt spid="10"/>
                                        </p:tgtEl>
                                      </p:cBhvr>
                                      <p:to x="100000" y="100000"/>
                                    </p:animScale>
                                    <p:animScale>
                                      <p:cBhvr>
                                        <p:cTn id="125" dur="13">
                                          <p:stCondLst>
                                            <p:cond delay="656"/>
                                          </p:stCondLst>
                                        </p:cTn>
                                        <p:tgtEl>
                                          <p:spTgt spid="10"/>
                                        </p:tgtEl>
                                      </p:cBhvr>
                                      <p:to x="100000" y="80000"/>
                                    </p:animScale>
                                    <p:animScale>
                                      <p:cBhvr>
                                        <p:cTn id="126" dur="83" decel="50000">
                                          <p:stCondLst>
                                            <p:cond delay="669"/>
                                          </p:stCondLst>
                                        </p:cTn>
                                        <p:tgtEl>
                                          <p:spTgt spid="10"/>
                                        </p:tgtEl>
                                      </p:cBhvr>
                                      <p:to x="100000" y="100000"/>
                                    </p:animScale>
                                    <p:animScale>
                                      <p:cBhvr>
                                        <p:cTn id="127" dur="13">
                                          <p:stCondLst>
                                            <p:cond delay="821"/>
                                          </p:stCondLst>
                                        </p:cTn>
                                        <p:tgtEl>
                                          <p:spTgt spid="10"/>
                                        </p:tgtEl>
                                      </p:cBhvr>
                                      <p:to x="100000" y="90000"/>
                                    </p:animScale>
                                    <p:animScale>
                                      <p:cBhvr>
                                        <p:cTn id="128" dur="83" decel="50000">
                                          <p:stCondLst>
                                            <p:cond delay="833"/>
                                          </p:stCondLst>
                                        </p:cTn>
                                        <p:tgtEl>
                                          <p:spTgt spid="10"/>
                                        </p:tgtEl>
                                      </p:cBhvr>
                                      <p:to x="100000" y="100000"/>
                                    </p:animScale>
                                    <p:animScale>
                                      <p:cBhvr>
                                        <p:cTn id="129" dur="13">
                                          <p:stCondLst>
                                            <p:cond delay="904"/>
                                          </p:stCondLst>
                                        </p:cTn>
                                        <p:tgtEl>
                                          <p:spTgt spid="10"/>
                                        </p:tgtEl>
                                      </p:cBhvr>
                                      <p:to x="100000" y="95000"/>
                                    </p:animScale>
                                    <p:animScale>
                                      <p:cBhvr>
                                        <p:cTn id="130" dur="83" decel="50000">
                                          <p:stCondLst>
                                            <p:cond delay="917"/>
                                          </p:stCondLst>
                                        </p:cTn>
                                        <p:tgtEl>
                                          <p:spTgt spid="1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9" grpId="0" animBg="1"/>
      <p:bldP spid="10" grpId="0" animBg="1"/>
      <p:bldP spid="13" grpId="0" animBg="1"/>
      <p:bldP spid="1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47931" y="235424"/>
            <a:ext cx="8534400" cy="1470025"/>
          </a:xfrm>
        </p:spPr>
        <p:txBody>
          <a:bodyPr>
            <a:noAutofit/>
          </a:bodyPr>
          <a:lstStyle/>
          <a:p>
            <a:r>
              <a:rPr lang="en-US" sz="2800" b="1" dirty="0"/>
              <a:t>PROPOSED </a:t>
            </a:r>
            <a:r>
              <a:rPr lang="en-US" sz="2800" b="1" dirty="0" smtClean="0"/>
              <a:t>PRINCIPLES OF </a:t>
            </a:r>
            <a:r>
              <a:rPr lang="en-US" sz="2800" b="1" dirty="0"/>
              <a:t>ECONOMICS: </a:t>
            </a:r>
            <a:r>
              <a:rPr lang="en-US" sz="2800" b="1" dirty="0" smtClean="0"/>
              <a:t/>
            </a:r>
            <a:br>
              <a:rPr lang="en-US" sz="2800" b="1" dirty="0" smtClean="0"/>
            </a:br>
            <a:r>
              <a:rPr lang="en-US" sz="2800" b="1" dirty="0" smtClean="0"/>
              <a:t>BIOSYMMETRY </a:t>
            </a:r>
            <a:r>
              <a:rPr lang="en-US" sz="2800" b="1" dirty="0"/>
              <a:t>AND </a:t>
            </a:r>
            <a:r>
              <a:rPr lang="en-US" sz="2800" b="1" dirty="0" smtClean="0"/>
              <a:t>HIERARCHIC SYMMETRY</a:t>
            </a:r>
            <a:endParaRPr lang="en-US" sz="2800" b="1" dirty="0"/>
          </a:p>
        </p:txBody>
      </p:sp>
      <p:sp>
        <p:nvSpPr>
          <p:cNvPr id="3" name="Subtitle 2"/>
          <p:cNvSpPr>
            <a:spLocks noGrp="1"/>
          </p:cNvSpPr>
          <p:nvPr>
            <p:ph type="subTitle" idx="1"/>
          </p:nvPr>
        </p:nvSpPr>
        <p:spPr>
          <a:xfrm>
            <a:off x="685798" y="1984612"/>
            <a:ext cx="7918807" cy="2667000"/>
          </a:xfrm>
        </p:spPr>
        <p:txBody>
          <a:bodyPr>
            <a:normAutofit fontScale="92500" lnSpcReduction="20000"/>
          </a:bodyPr>
          <a:lstStyle/>
          <a:p>
            <a:r>
              <a:rPr lang="en-US" sz="6000" b="1" smtClean="0">
                <a:solidFill>
                  <a:schemeClr val="tx1"/>
                </a:solidFill>
              </a:rPr>
              <a:t>THE END!</a:t>
            </a:r>
          </a:p>
          <a:p>
            <a:endParaRPr lang="en-US" sz="6000" b="1">
              <a:solidFill>
                <a:srgbClr val="FF0000"/>
              </a:solidFill>
            </a:endParaRPr>
          </a:p>
          <a:p>
            <a:r>
              <a:rPr lang="en-US" sz="6000" b="1" smtClean="0">
                <a:solidFill>
                  <a:srgbClr val="FF0000"/>
                </a:solidFill>
              </a:rPr>
              <a:t>Any Questions?</a:t>
            </a:r>
            <a:endParaRPr lang="en-US" sz="6000" b="1" dirty="0" smtClean="0">
              <a:solidFill>
                <a:srgbClr val="FF0000"/>
              </a:solidFill>
            </a:endParaRPr>
          </a:p>
          <a:p>
            <a:endParaRPr lang="en-US" sz="6000" b="1" dirty="0">
              <a:solidFill>
                <a:srgbClr val="FF0000"/>
              </a:solidFill>
            </a:endParaRPr>
          </a:p>
        </p:txBody>
      </p:sp>
      <p:sp>
        <p:nvSpPr>
          <p:cNvPr id="4" name="TextBox 3"/>
          <p:cNvSpPr txBox="1"/>
          <p:nvPr/>
        </p:nvSpPr>
        <p:spPr>
          <a:xfrm>
            <a:off x="247930" y="5312348"/>
            <a:ext cx="2272045" cy="646331"/>
          </a:xfrm>
          <a:prstGeom prst="rect">
            <a:avLst/>
          </a:prstGeom>
          <a:noFill/>
        </p:spPr>
        <p:txBody>
          <a:bodyPr wrap="square" rtlCol="0">
            <a:spAutoFit/>
          </a:bodyPr>
          <a:lstStyle/>
          <a:p>
            <a:r>
              <a:rPr lang="en-US" b="1" smtClean="0"/>
              <a:t>Garvin H Boyle</a:t>
            </a:r>
          </a:p>
          <a:p>
            <a:r>
              <a:rPr lang="en-US" b="1" smtClean="0"/>
              <a:t>Orrery@Rogers.Com</a:t>
            </a:r>
            <a:endParaRPr lang="en-US" dirty="0"/>
          </a:p>
        </p:txBody>
      </p:sp>
      <p:sp>
        <p:nvSpPr>
          <p:cNvPr id="5" name="TextBox 4"/>
          <p:cNvSpPr txBox="1"/>
          <p:nvPr/>
        </p:nvSpPr>
        <p:spPr>
          <a:xfrm>
            <a:off x="3434316" y="5274607"/>
            <a:ext cx="5559557" cy="1477328"/>
          </a:xfrm>
          <a:prstGeom prst="rect">
            <a:avLst/>
          </a:prstGeom>
          <a:noFill/>
        </p:spPr>
        <p:txBody>
          <a:bodyPr wrap="square" rtlCol="0">
            <a:spAutoFit/>
          </a:bodyPr>
          <a:lstStyle/>
          <a:p>
            <a:r>
              <a:rPr lang="en-US" b="1" dirty="0" smtClean="0"/>
              <a:t>This presentation is based on my Diary Notes:</a:t>
            </a:r>
          </a:p>
          <a:p>
            <a:r>
              <a:rPr lang="en-US" dirty="0" smtClean="0"/>
              <a:t>  140904 </a:t>
            </a:r>
            <a:r>
              <a:rPr lang="en-US" dirty="0"/>
              <a:t>PPR Principles of </a:t>
            </a:r>
            <a:r>
              <a:rPr lang="en-US" dirty="0" err="1"/>
              <a:t>BioEco</a:t>
            </a:r>
            <a:r>
              <a:rPr lang="en-US" dirty="0"/>
              <a:t> </a:t>
            </a:r>
            <a:r>
              <a:rPr lang="en-US" dirty="0" smtClean="0"/>
              <a:t>R3.1.PDF</a:t>
            </a:r>
            <a:endParaRPr lang="en-US" dirty="0"/>
          </a:p>
          <a:p>
            <a:r>
              <a:rPr lang="en-US" dirty="0" smtClean="0"/>
              <a:t>  191130 </a:t>
            </a:r>
            <a:r>
              <a:rPr lang="en-US" dirty="0"/>
              <a:t>NTF Principles of EE and BPE Part 1 </a:t>
            </a:r>
            <a:r>
              <a:rPr lang="en-US" dirty="0" smtClean="0"/>
              <a:t>R4.PDF</a:t>
            </a:r>
          </a:p>
          <a:p>
            <a:r>
              <a:rPr lang="en-US" dirty="0" smtClean="0"/>
              <a:t>  191201 </a:t>
            </a:r>
            <a:r>
              <a:rPr lang="en-US" dirty="0"/>
              <a:t>NTF Principles of EE and BPE Part 2 </a:t>
            </a:r>
            <a:r>
              <a:rPr lang="en-US" dirty="0" smtClean="0"/>
              <a:t>R4.PDF</a:t>
            </a:r>
          </a:p>
          <a:p>
            <a:r>
              <a:rPr lang="en-US" dirty="0" smtClean="0"/>
              <a:t>  191203 </a:t>
            </a:r>
            <a:r>
              <a:rPr lang="en-US" dirty="0"/>
              <a:t>NTF Principles of EE and BPE Part 3 </a:t>
            </a:r>
            <a:r>
              <a:rPr lang="en-US" dirty="0" smtClean="0"/>
              <a:t>R2.PDF</a:t>
            </a:r>
            <a:endParaRPr lang="en-US" dirty="0"/>
          </a:p>
        </p:txBody>
      </p:sp>
    </p:spTree>
    <p:extLst>
      <p:ext uri="{BB962C8B-B14F-4D97-AF65-F5344CB8AC3E}">
        <p14:creationId xmlns:p14="http://schemas.microsoft.com/office/powerpoint/2010/main" val="27361890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71.7"/>
</p:tagLst>
</file>

<file path=ppt/tags/tag2.xml><?xml version="1.0" encoding="utf-8"?>
<p:tagLst xmlns:a="http://schemas.openxmlformats.org/drawingml/2006/main" xmlns:r="http://schemas.openxmlformats.org/officeDocument/2006/relationships" xmlns:p="http://schemas.openxmlformats.org/presentationml/2006/main">
  <p:tag name="TIMING" val="|24.4"/>
</p:tagLst>
</file>

<file path=ppt/tags/tag3.xml><?xml version="1.0" encoding="utf-8"?>
<p:tagLst xmlns:a="http://schemas.openxmlformats.org/drawingml/2006/main" xmlns:r="http://schemas.openxmlformats.org/officeDocument/2006/relationships" xmlns:p="http://schemas.openxmlformats.org/presentationml/2006/main">
  <p:tag name="TIMING" val="|49"/>
</p:tagLst>
</file>

<file path=ppt/tags/tag4.xml><?xml version="1.0" encoding="utf-8"?>
<p:tagLst xmlns:a="http://schemas.openxmlformats.org/drawingml/2006/main" xmlns:r="http://schemas.openxmlformats.org/officeDocument/2006/relationships" xmlns:p="http://schemas.openxmlformats.org/presentationml/2006/main">
  <p:tag name="TIMING" val="|16.6"/>
</p:tagLst>
</file>

<file path=ppt/tags/tag5.xml><?xml version="1.0" encoding="utf-8"?>
<p:tagLst xmlns:a="http://schemas.openxmlformats.org/drawingml/2006/main" xmlns:r="http://schemas.openxmlformats.org/officeDocument/2006/relationships" xmlns:p="http://schemas.openxmlformats.org/presentationml/2006/main">
  <p:tag name="TIMING" val="|17.4"/>
</p:tagLst>
</file>

<file path=ppt/tags/tag6.xml><?xml version="1.0" encoding="utf-8"?>
<p:tagLst xmlns:a="http://schemas.openxmlformats.org/drawingml/2006/main" xmlns:r="http://schemas.openxmlformats.org/officeDocument/2006/relationships" xmlns:p="http://schemas.openxmlformats.org/presentationml/2006/main">
  <p:tag name="TIMING" val="|19"/>
</p:tagLst>
</file>

<file path=ppt/tags/tag7.xml><?xml version="1.0" encoding="utf-8"?>
<p:tagLst xmlns:a="http://schemas.openxmlformats.org/drawingml/2006/main" xmlns:r="http://schemas.openxmlformats.org/officeDocument/2006/relationships" xmlns:p="http://schemas.openxmlformats.org/presentationml/2006/main">
  <p:tag name="TIMING" val="|16.3|16.2"/>
</p:tagLst>
</file>

<file path=ppt/tags/tag8.xml><?xml version="1.0" encoding="utf-8"?>
<p:tagLst xmlns:a="http://schemas.openxmlformats.org/drawingml/2006/main" xmlns:r="http://schemas.openxmlformats.org/officeDocument/2006/relationships" xmlns:p="http://schemas.openxmlformats.org/presentationml/2006/main">
  <p:tag name="TIMING" val="|37.7"/>
</p:tagLst>
</file>

<file path=ppt/tags/tag9.xml><?xml version="1.0" encoding="utf-8"?>
<p:tagLst xmlns:a="http://schemas.openxmlformats.org/drawingml/2006/main" xmlns:r="http://schemas.openxmlformats.org/officeDocument/2006/relationships" xmlns:p="http://schemas.openxmlformats.org/presentationml/2006/main">
  <p:tag name="TIMING" val="|18.5"/>
</p:tagLst>
</file>

<file path=ppt/tags/tag10.xml><?xml version="1.0" encoding="utf-8"?>
<p:tagLst xmlns:a="http://schemas.openxmlformats.org/drawingml/2006/main" xmlns:r="http://schemas.openxmlformats.org/officeDocument/2006/relationships" xmlns:p="http://schemas.openxmlformats.org/presentationml/2006/main">
  <p:tag name="TIMING" val="|8.9|11.8|19|12.7|5.1"/>
</p:tagLst>
</file>

<file path=ppt/tags/tag11.xml><?xml version="1.0" encoding="utf-8"?>
<p:tagLst xmlns:a="http://schemas.openxmlformats.org/drawingml/2006/main" xmlns:r="http://schemas.openxmlformats.org/officeDocument/2006/relationships" xmlns:p="http://schemas.openxmlformats.org/presentationml/2006/main">
  <p:tag name="TIMING" val="|8.9|11.8|19|12.7|5.1"/>
</p:tagLst>
</file>

<file path=ppt/tags/tag12.xml><?xml version="1.0" encoding="utf-8"?>
<p:tagLst xmlns:a="http://schemas.openxmlformats.org/drawingml/2006/main" xmlns:r="http://schemas.openxmlformats.org/officeDocument/2006/relationships" xmlns:p="http://schemas.openxmlformats.org/presentationml/2006/main">
  <p:tag name="TIMING" val="|1.2|6|5.6|5.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10946</TotalTime>
  <Words>5142</Words>
  <Application>Microsoft Office PowerPoint</Application>
  <PresentationFormat>On-screen Show (4:3)</PresentationFormat>
  <Paragraphs>551</Paragraphs>
  <Slides>31</Slides>
  <Notes>31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Office Theme</vt:lpstr>
      <vt:lpstr>PROPOSED PRINCIPLES OF ECONOMICS:  BIOSYMMETRY AND HIERARCHIC SYMMETRY</vt:lpstr>
      <vt:lpstr>BIOSYMMETRY AND HIERARCHIC SYMMETRY</vt:lpstr>
      <vt:lpstr>PART A – INTRODUCTION</vt:lpstr>
      <vt:lpstr>PART A – INTRODUCTION</vt:lpstr>
      <vt:lpstr>PART A – INTRODUCTION</vt:lpstr>
      <vt:lpstr>PART A – INTRODUCTION</vt:lpstr>
      <vt:lpstr>PART A – INTRODUCTION</vt:lpstr>
      <vt:lpstr>PART A - INTRODUCTION</vt:lpstr>
      <vt:lpstr>PART A – INTRODUCTION</vt:lpstr>
      <vt:lpstr>PART A – INTRODUCTION</vt:lpstr>
      <vt:lpstr>PART A – INTRODUCTION</vt:lpstr>
      <vt:lpstr>BIOSYMMETRY AND HIERARCHIC SYMMETRY</vt:lpstr>
      <vt:lpstr>PART B – BIOSYMMETRY </vt:lpstr>
      <vt:lpstr>PART B – BIOSYMMETRY </vt:lpstr>
      <vt:lpstr>PART B – BIOSYMMETRY </vt:lpstr>
      <vt:lpstr>PART B – BIOSYMMETRY </vt:lpstr>
      <vt:lpstr>PART B – BIOSYMMETRY </vt:lpstr>
      <vt:lpstr>PART B – BIOSYMMETRY </vt:lpstr>
      <vt:lpstr>PART B – BIOSYMMETRY </vt:lpstr>
      <vt:lpstr>PART B – BIOSYMMETRY </vt:lpstr>
      <vt:lpstr>PART B – BIOSYMMETRY </vt:lpstr>
      <vt:lpstr>Changing the Mandate of Economics as a Science! Scope of control/interest/influence?</vt:lpstr>
      <vt:lpstr>PART B – BIOSYMMETRY </vt:lpstr>
      <vt:lpstr>PART B – BIOSYMMETRY </vt:lpstr>
      <vt:lpstr>BIOSYMMETRY AND HIERARCHIC SYMMETRY</vt:lpstr>
      <vt:lpstr>PART C – HIERARCHIC SYMMETRY </vt:lpstr>
      <vt:lpstr>A Framework Of Universal Dynamics</vt:lpstr>
      <vt:lpstr>A Framework Of Universal Dynamics</vt:lpstr>
      <vt:lpstr>PowerPoint Presentation</vt:lpstr>
      <vt:lpstr>PART C – HIERARCHIC SYMMETRY </vt:lpstr>
      <vt:lpstr>PROPOSED PRINCIPLES OF ECONOMICS:  BIOSYMMETRY AND HIERARCHIC SYMMETRY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Garvin H Boyle</cp:lastModifiedBy>
  <cp:revision>196</cp:revision>
  <cp:lastPrinted>2020-06-16T14:19:49Z</cp:lastPrinted>
  <dcterms:created xsi:type="dcterms:W3CDTF">2006-08-16T00:00:00Z</dcterms:created>
  <dcterms:modified xsi:type="dcterms:W3CDTF">2020-06-18T13:59:54Z</dcterms:modified>
</cp:coreProperties>
</file>