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49"/>
  </p:notesMasterIdLst>
  <p:sldIdLst>
    <p:sldId id="256" r:id="rId2"/>
    <p:sldId id="309" r:id="rId3"/>
    <p:sldId id="328" r:id="rId4"/>
    <p:sldId id="329" r:id="rId5"/>
    <p:sldId id="330" r:id="rId6"/>
    <p:sldId id="331" r:id="rId7"/>
    <p:sldId id="334" r:id="rId8"/>
    <p:sldId id="335" r:id="rId9"/>
    <p:sldId id="338" r:id="rId10"/>
    <p:sldId id="339" r:id="rId11"/>
    <p:sldId id="325" r:id="rId12"/>
    <p:sldId id="332" r:id="rId13"/>
    <p:sldId id="326" r:id="rId14"/>
    <p:sldId id="327" r:id="rId15"/>
    <p:sldId id="336" r:id="rId16"/>
    <p:sldId id="337" r:id="rId17"/>
    <p:sldId id="333" r:id="rId18"/>
    <p:sldId id="288" r:id="rId19"/>
    <p:sldId id="289" r:id="rId20"/>
    <p:sldId id="290" r:id="rId21"/>
    <p:sldId id="292" r:id="rId22"/>
    <p:sldId id="293" r:id="rId23"/>
    <p:sldId id="294" r:id="rId24"/>
    <p:sldId id="310" r:id="rId25"/>
    <p:sldId id="311" r:id="rId26"/>
    <p:sldId id="312" r:id="rId27"/>
    <p:sldId id="313" r:id="rId28"/>
    <p:sldId id="296" r:id="rId29"/>
    <p:sldId id="299" r:id="rId30"/>
    <p:sldId id="285" r:id="rId31"/>
    <p:sldId id="286" r:id="rId32"/>
    <p:sldId id="257" r:id="rId33"/>
    <p:sldId id="307" r:id="rId34"/>
    <p:sldId id="316" r:id="rId35"/>
    <p:sldId id="272" r:id="rId36"/>
    <p:sldId id="308" r:id="rId37"/>
    <p:sldId id="321" r:id="rId38"/>
    <p:sldId id="317" r:id="rId39"/>
    <p:sldId id="343" r:id="rId40"/>
    <p:sldId id="323" r:id="rId41"/>
    <p:sldId id="344" r:id="rId42"/>
    <p:sldId id="318" r:id="rId43"/>
    <p:sldId id="324" r:id="rId44"/>
    <p:sldId id="319" r:id="rId45"/>
    <p:sldId id="342" r:id="rId46"/>
    <p:sldId id="320" r:id="rId47"/>
    <p:sldId id="341" r:id="rId48"/>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46D85A2-A38D-48F5-9366-7692B17B2A71}">
          <p14:sldIdLst>
            <p14:sldId id="256"/>
            <p14:sldId id="309"/>
            <p14:sldId id="328"/>
            <p14:sldId id="329"/>
            <p14:sldId id="330"/>
            <p14:sldId id="331"/>
            <p14:sldId id="334"/>
            <p14:sldId id="335"/>
            <p14:sldId id="338"/>
            <p14:sldId id="339"/>
            <p14:sldId id="325"/>
            <p14:sldId id="332"/>
            <p14:sldId id="326"/>
            <p14:sldId id="327"/>
            <p14:sldId id="336"/>
            <p14:sldId id="337"/>
            <p14:sldId id="333"/>
            <p14:sldId id="288"/>
            <p14:sldId id="289"/>
            <p14:sldId id="290"/>
            <p14:sldId id="292"/>
            <p14:sldId id="293"/>
            <p14:sldId id="294"/>
            <p14:sldId id="310"/>
            <p14:sldId id="311"/>
            <p14:sldId id="312"/>
            <p14:sldId id="313"/>
            <p14:sldId id="296"/>
            <p14:sldId id="299"/>
            <p14:sldId id="285"/>
            <p14:sldId id="286"/>
            <p14:sldId id="257"/>
            <p14:sldId id="307"/>
            <p14:sldId id="316"/>
            <p14:sldId id="272"/>
            <p14:sldId id="308"/>
            <p14:sldId id="321"/>
            <p14:sldId id="317"/>
            <p14:sldId id="343"/>
            <p14:sldId id="323"/>
            <p14:sldId id="344"/>
            <p14:sldId id="318"/>
            <p14:sldId id="324"/>
            <p14:sldId id="319"/>
            <p14:sldId id="342"/>
            <p14:sldId id="320"/>
            <p14:sldId id="34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0C0E"/>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1" autoAdjust="0"/>
    <p:restoredTop sz="94655" autoAdjust="0"/>
  </p:normalViewPr>
  <p:slideViewPr>
    <p:cSldViewPr snapToGrid="0">
      <p:cViewPr varScale="1">
        <p:scale>
          <a:sx n="114" d="100"/>
          <a:sy n="114" d="100"/>
        </p:scale>
        <p:origin x="87" y="141"/>
      </p:cViewPr>
      <p:guideLst/>
    </p:cSldViewPr>
  </p:slideViewPr>
  <p:outlineViewPr>
    <p:cViewPr>
      <p:scale>
        <a:sx n="33" d="100"/>
        <a:sy n="33" d="100"/>
      </p:scale>
      <p:origin x="0" y="-40734"/>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1200"/>
            </a:lvl1pPr>
          </a:lstStyle>
          <a:p>
            <a:fld id="{E0FF4425-0E3C-4FE8-9227-428912309EB1}" type="datetimeFigureOut">
              <a:rPr lang="en-GB" smtClean="0"/>
              <a:t>22/06/2020</a:t>
            </a:fld>
            <a:endParaRPr lang="en-GB"/>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1200"/>
            </a:lvl1pPr>
          </a:lstStyle>
          <a:p>
            <a:fld id="{65142CF3-5C25-4873-80A2-8E9F4A9E7060}" type="slidenum">
              <a:rPr lang="en-GB" smtClean="0"/>
              <a:t>‹#›</a:t>
            </a:fld>
            <a:endParaRPr lang="en-GB"/>
          </a:p>
        </p:txBody>
      </p:sp>
    </p:spTree>
    <p:extLst>
      <p:ext uri="{BB962C8B-B14F-4D97-AF65-F5344CB8AC3E}">
        <p14:creationId xmlns:p14="http://schemas.microsoft.com/office/powerpoint/2010/main" val="3369326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jpg"/><Relationship Id="rId7" Type="http://schemas.openxmlformats.org/officeDocument/2006/relationships/image" Target="../media/image3.png"/><Relationship Id="rId2" Type="http://schemas.openxmlformats.org/officeDocument/2006/relationships/hyperlink" Target="https://www.patreon.com/ProfSteveKeen" TargetMode="External"/><Relationship Id="rId1" Type="http://schemas.openxmlformats.org/officeDocument/2006/relationships/slideMaster" Target="../slideMasters/slideMaster1.xml"/><Relationship Id="rId6" Type="http://schemas.openxmlformats.org/officeDocument/2006/relationships/hyperlink" Target="https://www.amazon.com/Another-Financial-Crisis-Future-Capitalism/dp/1509513736/ref=sr_1_1?s=books&amp;ie=UTF8&amp;qid=1493099369&amp;sr=1-1" TargetMode="External"/><Relationship Id="rId5" Type="http://schemas.openxmlformats.org/officeDocument/2006/relationships/image" Target="../media/image2.jpeg"/><Relationship Id="rId4" Type="http://schemas.openxmlformats.org/officeDocument/2006/relationships/hyperlink" Target="https://www.amazon.com/Debunking-Economics-Revised-Expanded-Dethroned/dp/1848139926/ref=pd_bxgy_14_img_2?_encoding=UTF8&amp;pd_rd_i=1848139926&amp;pd_rd_r=988QFT7VT3HKH2KXBVX4&amp;pd_rd_w=s8ti5&amp;pd_rd_wg=f3lgm&amp;psc=1&amp;refRID=988QFT7VT3HKH2KXBVX4" TargetMode="Externa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723745"/>
            <a:ext cx="9144000" cy="786217"/>
          </a:xfrm>
        </p:spPr>
        <p:txBody>
          <a:bodyPr anchor="b">
            <a:noAutofit/>
          </a:bodyPr>
          <a:lstStyle>
            <a:lvl1pPr algn="l">
              <a:defRPr sz="4000"/>
            </a:lvl1pPr>
          </a:lstStyle>
          <a:p>
            <a:r>
              <a:rPr lang="en-US" dirty="0"/>
              <a:t>Click to edit Master title style</a:t>
            </a:r>
            <a:endParaRPr lang="en-GB" dirty="0"/>
          </a:p>
        </p:txBody>
      </p:sp>
      <p:sp>
        <p:nvSpPr>
          <p:cNvPr id="3" name="Subtitle 2"/>
          <p:cNvSpPr>
            <a:spLocks noGrp="1"/>
          </p:cNvSpPr>
          <p:nvPr>
            <p:ph type="subTitle" idx="1"/>
          </p:nvPr>
        </p:nvSpPr>
        <p:spPr>
          <a:xfrm>
            <a:off x="1524000" y="3602038"/>
            <a:ext cx="9144000" cy="105751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4" name="Date Placeholder 3"/>
          <p:cNvSpPr>
            <a:spLocks noGrp="1"/>
          </p:cNvSpPr>
          <p:nvPr>
            <p:ph type="dt" sz="half" idx="10"/>
          </p:nvPr>
        </p:nvSpPr>
        <p:spPr>
          <a:xfrm>
            <a:off x="8221450" y="6365402"/>
            <a:ext cx="1554848" cy="365125"/>
          </a:xfrm>
        </p:spPr>
        <p:txBody>
          <a:bodyPr/>
          <a:lstStyle/>
          <a:p>
            <a:fld id="{003B0458-225C-41F0-9D2A-14AAC253E22E}" type="datetimeFigureOut">
              <a:rPr lang="en-GB" smtClean="0"/>
              <a:t>22/06/2020</a:t>
            </a:fld>
            <a:endParaRPr lang="en-GB"/>
          </a:p>
        </p:txBody>
      </p:sp>
      <p:sp>
        <p:nvSpPr>
          <p:cNvPr id="5" name="Footer Placeholder 4"/>
          <p:cNvSpPr>
            <a:spLocks noGrp="1"/>
          </p:cNvSpPr>
          <p:nvPr>
            <p:ph type="ftr" sz="quarter" idx="11"/>
          </p:nvPr>
        </p:nvSpPr>
        <p:spPr/>
        <p:txBody>
          <a:bodyPr/>
          <a:lstStyle/>
          <a:p>
            <a:r>
              <a:rPr lang="en-GB" dirty="0"/>
              <a:t>www.profstevekeen.com</a:t>
            </a:r>
          </a:p>
        </p:txBody>
      </p:sp>
      <p:sp>
        <p:nvSpPr>
          <p:cNvPr id="6" name="Slide Number Placeholder 5"/>
          <p:cNvSpPr>
            <a:spLocks noGrp="1"/>
          </p:cNvSpPr>
          <p:nvPr>
            <p:ph type="sldNum" sz="quarter" idx="12"/>
          </p:nvPr>
        </p:nvSpPr>
        <p:spPr>
          <a:xfrm>
            <a:off x="9776298" y="6356350"/>
            <a:ext cx="1577502" cy="365125"/>
          </a:xfrm>
        </p:spPr>
        <p:txBody>
          <a:bodyPr/>
          <a:lstStyle/>
          <a:p>
            <a:fld id="{CF6CB006-4B30-425E-A366-C49B0FD4DF97}" type="slidenum">
              <a:rPr lang="en-GB" smtClean="0"/>
              <a:t>‹#›</a:t>
            </a:fld>
            <a:endParaRPr lang="en-GB"/>
          </a:p>
        </p:txBody>
      </p:sp>
      <p:pic>
        <p:nvPicPr>
          <p:cNvPr id="10" name="Picture 9">
            <a:hlinkClick r:id="rId2"/>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4865077" cy="2736606"/>
          </a:xfrm>
          <a:prstGeom prst="rect">
            <a:avLst/>
          </a:prstGeom>
        </p:spPr>
      </p:pic>
      <p:pic>
        <p:nvPicPr>
          <p:cNvPr id="12" name="Picture 11">
            <a:hlinkClick r:id="rId4"/>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709999" y="0"/>
            <a:ext cx="1740378" cy="2723745"/>
          </a:xfrm>
          <a:prstGeom prst="rect">
            <a:avLst/>
          </a:prstGeom>
        </p:spPr>
      </p:pic>
      <p:pic>
        <p:nvPicPr>
          <p:cNvPr id="13" name="Picture 12">
            <a:hlinkClick r:id="rId6"/>
          </p:cNvPr>
          <p:cNvPicPr>
            <a:picLocks noChangeAspect="1"/>
          </p:cNvPicPr>
          <p:nvPr userDrawn="1"/>
        </p:nvPicPr>
        <p:blipFill>
          <a:blip r:embed="rId7"/>
          <a:stretch>
            <a:fillRect/>
          </a:stretch>
        </p:blipFill>
        <p:spPr>
          <a:xfrm>
            <a:off x="8448531" y="0"/>
            <a:ext cx="1894780" cy="2723745"/>
          </a:xfrm>
          <a:prstGeom prst="rect">
            <a:avLst/>
          </a:prstGeom>
        </p:spPr>
      </p:pic>
      <p:pic>
        <p:nvPicPr>
          <p:cNvPr id="8" name="Picture 7">
            <a:extLst>
              <a:ext uri="{FF2B5EF4-FFF2-40B4-BE49-F238E27FC236}">
                <a16:creationId xmlns:a16="http://schemas.microsoft.com/office/drawing/2014/main" id="{F9EE0D7A-B76C-45E8-BB52-532883839AA0}"/>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343311" y="0"/>
            <a:ext cx="1848689" cy="2723745"/>
          </a:xfrm>
          <a:prstGeom prst="rect">
            <a:avLst/>
          </a:prstGeom>
        </p:spPr>
      </p:pic>
    </p:spTree>
    <p:extLst>
      <p:ext uri="{BB962C8B-B14F-4D97-AF65-F5344CB8AC3E}">
        <p14:creationId xmlns:p14="http://schemas.microsoft.com/office/powerpoint/2010/main" val="3493968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up)">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22" presetClass="entr" presetSubtype="1"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up)">
                      <p:cBhvr>
                        <p:cTn dur="500"/>
                        <p:tgtEl>
                          <p:spTgt spid="3"/>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05313"/>
          </a:xfrm>
        </p:spPr>
        <p:txBody>
          <a:bodyPr/>
          <a:lstStyle>
            <a:lvl1pPr>
              <a:defRPr sz="3600"/>
            </a:lvl1pPr>
          </a:lstStyle>
          <a:p>
            <a:r>
              <a:rPr lang="en-US" dirty="0"/>
              <a:t>Click to edit Master title style</a:t>
            </a:r>
            <a:endParaRPr lang="en-GB" dirty="0"/>
          </a:p>
        </p:txBody>
      </p:sp>
      <p:sp>
        <p:nvSpPr>
          <p:cNvPr id="3" name="Content Placeholder 2"/>
          <p:cNvSpPr>
            <a:spLocks noGrp="1"/>
          </p:cNvSpPr>
          <p:nvPr>
            <p:ph idx="1"/>
          </p:nvPr>
        </p:nvSpPr>
        <p:spPr>
          <a:xfrm>
            <a:off x="838200" y="870439"/>
            <a:ext cx="10515600" cy="4776468"/>
          </a:xfrm>
        </p:spPr>
        <p:txBody>
          <a:bodyPr>
            <a:normAutofit/>
          </a:bodyPr>
          <a:lstStyle>
            <a:lvl1pPr>
              <a:defRPr sz="2200"/>
            </a:lvl1pPr>
            <a:lvl2pPr>
              <a:defRPr sz="2200"/>
            </a:lvl2pPr>
            <a:lvl3pPr>
              <a:defRPr sz="2200"/>
            </a:lvl3pPr>
            <a:lvl4pPr>
              <a:defRPr sz="2200"/>
            </a:lvl4pPr>
            <a:lvl5pPr>
              <a:defRPr sz="2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Date Placeholder 9"/>
          <p:cNvSpPr>
            <a:spLocks noGrp="1"/>
          </p:cNvSpPr>
          <p:nvPr>
            <p:ph type="dt" sz="half" idx="10"/>
          </p:nvPr>
        </p:nvSpPr>
        <p:spPr>
          <a:xfrm>
            <a:off x="8619011" y="6356350"/>
            <a:ext cx="1579089" cy="365125"/>
          </a:xfrm>
        </p:spPr>
        <p:txBody>
          <a:bodyPr/>
          <a:lstStyle/>
          <a:p>
            <a:fld id="{003B0458-225C-41F0-9D2A-14AAC253E22E}" type="datetimeFigureOut">
              <a:rPr lang="en-GB" smtClean="0"/>
              <a:t>22/06/2020</a:t>
            </a:fld>
            <a:endParaRPr lang="en-GB"/>
          </a:p>
        </p:txBody>
      </p:sp>
      <p:sp>
        <p:nvSpPr>
          <p:cNvPr id="11" name="Footer Placeholder 10"/>
          <p:cNvSpPr>
            <a:spLocks noGrp="1"/>
          </p:cNvSpPr>
          <p:nvPr>
            <p:ph type="ftr" sz="quarter" idx="11"/>
          </p:nvPr>
        </p:nvSpPr>
        <p:spPr/>
        <p:txBody>
          <a:bodyPr/>
          <a:lstStyle/>
          <a:p>
            <a:endParaRPr lang="en-GB"/>
          </a:p>
        </p:txBody>
      </p:sp>
      <p:sp>
        <p:nvSpPr>
          <p:cNvPr id="12" name="Slide Number Placeholder 11"/>
          <p:cNvSpPr>
            <a:spLocks noGrp="1"/>
          </p:cNvSpPr>
          <p:nvPr>
            <p:ph type="sldNum" sz="quarter" idx="12"/>
          </p:nvPr>
        </p:nvSpPr>
        <p:spPr>
          <a:xfrm>
            <a:off x="10198100" y="6356350"/>
            <a:ext cx="1155700" cy="365125"/>
          </a:xfrm>
        </p:spPr>
        <p:txBody>
          <a:bodyPr/>
          <a:lstStyle/>
          <a:p>
            <a:fld id="{CF6CB006-4B30-425E-A366-C49B0FD4DF97}" type="slidenum">
              <a:rPr lang="en-GB" smtClean="0"/>
              <a:t>‹#›</a:t>
            </a:fld>
            <a:endParaRPr lang="en-GB"/>
          </a:p>
        </p:txBody>
      </p:sp>
    </p:spTree>
    <p:extLst>
      <p:ext uri="{BB962C8B-B14F-4D97-AF65-F5344CB8AC3E}">
        <p14:creationId xmlns:p14="http://schemas.microsoft.com/office/powerpoint/2010/main" val="156445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up)">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tmplLst>
          <p:tmpl lvl="1">
            <p:tnLst>
              <p:par>
                <p:cTn presetID="22" presetClass="entr" presetSubtype="1"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up)">
                      <p:cBhvr>
                        <p:cTn dur="500"/>
                        <p:tgtEl>
                          <p:spTgt spid="3"/>
                        </p:tgtEl>
                      </p:cBhvr>
                    </p:animEffect>
                  </p:childTnLst>
                </p:cTn>
              </p:par>
            </p:tnLst>
          </p:tmpl>
          <p:tmpl lvl="2">
            <p:tnLst>
              <p:par>
                <p:cTn presetID="22" presetClass="entr" presetSubtype="1"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up)">
                      <p:cBhvr>
                        <p:cTn dur="500"/>
                        <p:tgtEl>
                          <p:spTgt spid="3"/>
                        </p:tgtEl>
                      </p:cBhvr>
                    </p:animEffect>
                  </p:childTnLst>
                </p:cTn>
              </p:par>
            </p:tnLst>
          </p:tmpl>
          <p:tmpl lvl="3">
            <p:tnLst>
              <p:par>
                <p:cTn presetID="22" presetClass="entr" presetSubtype="1"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up)">
                      <p:cBhvr>
                        <p:cTn dur="500"/>
                        <p:tgtEl>
                          <p:spTgt spid="3"/>
                        </p:tgtEl>
                      </p:cBhvr>
                    </p:animEffect>
                  </p:childTnLst>
                </p:cTn>
              </p:par>
            </p:tnLst>
          </p:tmpl>
          <p:tmpl lvl="4">
            <p:tnLst>
              <p:par>
                <p:cTn presetID="22" presetClass="entr" presetSubtype="1"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up)">
                      <p:cBhvr>
                        <p:cTn dur="500"/>
                        <p:tgtEl>
                          <p:spTgt spid="3"/>
                        </p:tgtEl>
                      </p:cBhvr>
                    </p:animEffect>
                  </p:childTnLst>
                </p:cTn>
              </p:par>
            </p:tnLst>
          </p:tmpl>
          <p:tmpl lvl="5">
            <p:tnLst>
              <p:par>
                <p:cTn presetID="22" presetClass="entr" presetSubtype="1"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up)">
                      <p:cBhvr>
                        <p:cTn dur="500"/>
                        <p:tgtEl>
                          <p:spTgt spid="3"/>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3B0458-225C-41F0-9D2A-14AAC253E22E}" type="datetimeFigureOut">
              <a:rPr lang="en-GB" smtClean="0"/>
              <a:t>22/06/2020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6CB006-4B30-425E-A366-C49B0FD4DF97}" type="slidenum">
              <a:rPr lang="en-GB" smtClean="0"/>
              <a:t>‹#›</a:t>
            </a:fld>
            <a:endParaRPr lang="en-GB"/>
          </a:p>
        </p:txBody>
      </p:sp>
    </p:spTree>
    <p:extLst>
      <p:ext uri="{BB962C8B-B14F-4D97-AF65-F5344CB8AC3E}">
        <p14:creationId xmlns:p14="http://schemas.microsoft.com/office/powerpoint/2010/main" val="327570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865762"/>
            <a:ext cx="5181600" cy="53112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72200" y="865762"/>
            <a:ext cx="5181600" cy="531120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003B0458-225C-41F0-9D2A-14AAC253E22E}" type="datetimeFigureOut">
              <a:rPr lang="en-GB" smtClean="0"/>
              <a:t>22/06/2020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F6CB006-4B30-425E-A366-C49B0FD4DF97}" type="slidenum">
              <a:rPr lang="en-GB" smtClean="0"/>
              <a:t>‹#›</a:t>
            </a:fld>
            <a:endParaRPr lang="en-GB"/>
          </a:p>
        </p:txBody>
      </p:sp>
    </p:spTree>
    <p:extLst>
      <p:ext uri="{BB962C8B-B14F-4D97-AF65-F5344CB8AC3E}">
        <p14:creationId xmlns:p14="http://schemas.microsoft.com/office/powerpoint/2010/main" val="1930943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471454"/>
          </a:xfrm>
        </p:spPr>
        <p:txBody>
          <a:bodyPr/>
          <a:lstStyle/>
          <a:p>
            <a:r>
              <a:rPr lang="en-US"/>
              <a:t>Click to edit Master title style</a:t>
            </a:r>
            <a:endParaRPr lang="en-GB"/>
          </a:p>
        </p:txBody>
      </p:sp>
      <p:sp>
        <p:nvSpPr>
          <p:cNvPr id="3" name="Text Placeholder 2"/>
          <p:cNvSpPr>
            <a:spLocks noGrp="1"/>
          </p:cNvSpPr>
          <p:nvPr>
            <p:ph type="body" idx="1"/>
          </p:nvPr>
        </p:nvSpPr>
        <p:spPr>
          <a:xfrm>
            <a:off x="838200" y="857251"/>
            <a:ext cx="5157787" cy="38788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245140"/>
            <a:ext cx="5157787" cy="494452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72200" y="849452"/>
            <a:ext cx="5183188" cy="35677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219102"/>
            <a:ext cx="5183188" cy="497056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e Placeholder 6"/>
          <p:cNvSpPr>
            <a:spLocks noGrp="1"/>
          </p:cNvSpPr>
          <p:nvPr>
            <p:ph type="dt" sz="half" idx="10"/>
          </p:nvPr>
        </p:nvSpPr>
        <p:spPr/>
        <p:txBody>
          <a:bodyPr/>
          <a:lstStyle/>
          <a:p>
            <a:fld id="{003B0458-225C-41F0-9D2A-14AAC253E22E}" type="datetimeFigureOut">
              <a:rPr lang="en-GB" smtClean="0"/>
              <a:t>22/06/2020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F6CB006-4B30-425E-A366-C49B0FD4DF97}" type="slidenum">
              <a:rPr lang="en-GB" smtClean="0"/>
              <a:t>‹#›</a:t>
            </a:fld>
            <a:endParaRPr lang="en-GB"/>
          </a:p>
        </p:txBody>
      </p:sp>
    </p:spTree>
    <p:extLst>
      <p:ext uri="{BB962C8B-B14F-4D97-AF65-F5344CB8AC3E}">
        <p14:creationId xmlns:p14="http://schemas.microsoft.com/office/powerpoint/2010/main" val="2934712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a:xfrm>
            <a:off x="8625144" y="6356350"/>
            <a:ext cx="1462439" cy="365125"/>
          </a:xfrm>
        </p:spPr>
        <p:txBody>
          <a:bodyPr/>
          <a:lstStyle/>
          <a:p>
            <a:fld id="{003B0458-225C-41F0-9D2A-14AAC253E22E}" type="datetimeFigureOut">
              <a:rPr lang="en-GB" smtClean="0"/>
              <a:t>22/06/2020</a:t>
            </a:fld>
            <a:endParaRPr lang="en-GB"/>
          </a:p>
        </p:txBody>
      </p:sp>
      <p:sp>
        <p:nvSpPr>
          <p:cNvPr id="4" name="Footer Placeholder 3"/>
          <p:cNvSpPr>
            <a:spLocks noGrp="1"/>
          </p:cNvSpPr>
          <p:nvPr>
            <p:ph type="ftr" sz="quarter" idx="11"/>
          </p:nvPr>
        </p:nvSpPr>
        <p:spPr/>
        <p:txBody>
          <a:bodyPr/>
          <a:lstStyle/>
          <a:p>
            <a:r>
              <a:rPr lang="en-GB" dirty="0"/>
              <a:t>www.profstevekeen.com</a:t>
            </a:r>
          </a:p>
        </p:txBody>
      </p:sp>
      <p:sp>
        <p:nvSpPr>
          <p:cNvPr id="5" name="Slide Number Placeholder 4"/>
          <p:cNvSpPr>
            <a:spLocks noGrp="1"/>
          </p:cNvSpPr>
          <p:nvPr>
            <p:ph type="sldNum" sz="quarter" idx="12"/>
          </p:nvPr>
        </p:nvSpPr>
        <p:spPr>
          <a:xfrm>
            <a:off x="10087582" y="6356350"/>
            <a:ext cx="1266217" cy="365125"/>
          </a:xfrm>
        </p:spPr>
        <p:txBody>
          <a:bodyPr/>
          <a:lstStyle/>
          <a:p>
            <a:fld id="{CF6CB006-4B30-425E-A366-C49B0FD4DF97}" type="slidenum">
              <a:rPr lang="en-GB" smtClean="0"/>
              <a:t>‹#›</a:t>
            </a:fld>
            <a:endParaRPr lang="en-GB"/>
          </a:p>
        </p:txBody>
      </p:sp>
    </p:spTree>
    <p:extLst>
      <p:ext uri="{BB962C8B-B14F-4D97-AF65-F5344CB8AC3E}">
        <p14:creationId xmlns:p14="http://schemas.microsoft.com/office/powerpoint/2010/main" val="4109236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3B0458-225C-41F0-9D2A-14AAC253E22E}" type="datetimeFigureOut">
              <a:rPr lang="en-GB" smtClean="0"/>
              <a:t>22/06/2020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F6CB006-4B30-425E-A366-C49B0FD4DF97}" type="slidenum">
              <a:rPr lang="en-GB" smtClean="0"/>
              <a:t>‹#›</a:t>
            </a:fld>
            <a:endParaRPr lang="en-GB"/>
          </a:p>
        </p:txBody>
      </p:sp>
    </p:spTree>
    <p:extLst>
      <p:ext uri="{BB962C8B-B14F-4D97-AF65-F5344CB8AC3E}">
        <p14:creationId xmlns:p14="http://schemas.microsoft.com/office/powerpoint/2010/main" val="135186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578796"/>
          </a:xfrm>
        </p:spPr>
        <p:txBody>
          <a:bodyPr anchor="b"/>
          <a:lstStyle>
            <a:lvl1pPr>
              <a:defRPr sz="3200"/>
            </a:lvl1pPr>
          </a:lstStyle>
          <a:p>
            <a:r>
              <a:rPr lang="en-US" dirty="0"/>
              <a:t>Click to edit Master title style</a:t>
            </a:r>
            <a:endParaRPr lang="en-GB" dirty="0"/>
          </a:p>
        </p:txBody>
      </p:sp>
      <p:sp>
        <p:nvSpPr>
          <p:cNvPr id="3" name="Content Placeholder 2"/>
          <p:cNvSpPr>
            <a:spLocks noGrp="1"/>
          </p:cNvSpPr>
          <p:nvPr>
            <p:ph idx="1"/>
          </p:nvPr>
        </p:nvSpPr>
        <p:spPr>
          <a:xfrm>
            <a:off x="5183188" y="184827"/>
            <a:ext cx="6172200" cy="6133288"/>
          </a:xfrm>
        </p:spPr>
        <p:txBody>
          <a:bodyPr>
            <a:normAutofit/>
          </a:bodyPr>
          <a:lstStyle>
            <a:lvl1pPr>
              <a:defRPr sz="2200"/>
            </a:lvl1pPr>
            <a:lvl2pPr>
              <a:defRPr sz="2200"/>
            </a:lvl2pPr>
            <a:lvl3pPr>
              <a:defRPr sz="2200"/>
            </a:lvl3pPr>
            <a:lvl4pPr>
              <a:defRPr sz="2200"/>
            </a:lvl4pPr>
            <a:lvl5pPr>
              <a:defRPr sz="22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839788" y="1035995"/>
            <a:ext cx="3932237" cy="5282119"/>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03B0458-225C-41F0-9D2A-14AAC253E22E}" type="datetimeFigureOut">
              <a:rPr lang="en-GB" smtClean="0"/>
              <a:t>22/06/2020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F6CB006-4B30-425E-A366-C49B0FD4DF97}" type="slidenum">
              <a:rPr lang="en-GB" smtClean="0"/>
              <a:t>‹#›</a:t>
            </a:fld>
            <a:endParaRPr lang="en-GB"/>
          </a:p>
        </p:txBody>
      </p:sp>
    </p:spTree>
    <p:extLst>
      <p:ext uri="{BB962C8B-B14F-4D97-AF65-F5344CB8AC3E}">
        <p14:creationId xmlns:p14="http://schemas.microsoft.com/office/powerpoint/2010/main" val="3172702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03B0458-225C-41F0-9D2A-14AAC253E22E}" type="datetimeFigureOut">
              <a:rPr lang="en-GB" smtClean="0"/>
              <a:t>22/06/2020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F6CB006-4B30-425E-A366-C49B0FD4DF97}" type="slidenum">
              <a:rPr lang="en-GB" smtClean="0"/>
              <a:t>‹#›</a:t>
            </a:fld>
            <a:endParaRPr lang="en-GB"/>
          </a:p>
        </p:txBody>
      </p:sp>
    </p:spTree>
    <p:extLst>
      <p:ext uri="{BB962C8B-B14F-4D97-AF65-F5344CB8AC3E}">
        <p14:creationId xmlns:p14="http://schemas.microsoft.com/office/powerpoint/2010/main" val="768196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03B0458-225C-41F0-9D2A-14AAC253E22E}" type="datetimeFigureOut">
              <a:rPr lang="en-GB" smtClean="0"/>
              <a:t>22/06/2020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6CB006-4B30-425E-A366-C49B0FD4DF97}" type="slidenum">
              <a:rPr lang="en-GB" smtClean="0"/>
              <a:t>‹#›</a:t>
            </a:fld>
            <a:endParaRPr lang="en-GB"/>
          </a:p>
        </p:txBody>
      </p:sp>
    </p:spTree>
    <p:extLst>
      <p:ext uri="{BB962C8B-B14F-4D97-AF65-F5344CB8AC3E}">
        <p14:creationId xmlns:p14="http://schemas.microsoft.com/office/powerpoint/2010/main" val="1516699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03B0458-225C-41F0-9D2A-14AAC253E22E}" type="datetimeFigureOut">
              <a:rPr lang="en-GB" smtClean="0"/>
              <a:t>22/06/2020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6CB006-4B30-425E-A366-C49B0FD4DF97}" type="slidenum">
              <a:rPr lang="en-GB" smtClean="0"/>
              <a:t>‹#›</a:t>
            </a:fld>
            <a:endParaRPr lang="en-GB"/>
          </a:p>
        </p:txBody>
      </p:sp>
    </p:spTree>
    <p:extLst>
      <p:ext uri="{BB962C8B-B14F-4D97-AF65-F5344CB8AC3E}">
        <p14:creationId xmlns:p14="http://schemas.microsoft.com/office/powerpoint/2010/main" val="2661370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500637"/>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865762"/>
            <a:ext cx="10515600" cy="53112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3B0458-225C-41F0-9D2A-14AAC253E22E}" type="datetimeFigureOut">
              <a:rPr lang="en-GB" smtClean="0"/>
              <a:t>22/06/2020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6CB006-4B30-425E-A366-C49B0FD4DF97}" type="slidenum">
              <a:rPr lang="en-GB" smtClean="0"/>
              <a:t>‹#›</a:t>
            </a:fld>
            <a:endParaRPr lang="en-GB"/>
          </a:p>
        </p:txBody>
      </p:sp>
    </p:spTree>
    <p:extLst>
      <p:ext uri="{BB962C8B-B14F-4D97-AF65-F5344CB8AC3E}">
        <p14:creationId xmlns:p14="http://schemas.microsoft.com/office/powerpoint/2010/main" val="1569557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profstevekeen.com/" TargetMode="External"/><Relationship Id="rId2" Type="http://schemas.openxmlformats.org/officeDocument/2006/relationships/hyperlink" Target="http://www.patreon.com/profstevekeen" TargetMode="External"/><Relationship Id="rId1" Type="http://schemas.openxmlformats.org/officeDocument/2006/relationships/slideLayout" Target="../slideLayouts/slideLayout1.xml"/><Relationship Id="rId4" Type="http://schemas.openxmlformats.org/officeDocument/2006/relationships/hyperlink" Target="http://www.isrs.org.uk/"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ft.com/content/1e31e76f-aeba-35fa-a1bb-b6967fc4f40b" TargetMode="External"/><Relationship Id="rId2" Type="http://schemas.openxmlformats.org/officeDocument/2006/relationships/hyperlink" Target="https://sourceforge.net/projects/minsky/"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dx.doi.org/10.1093/oxrep/grx045" TargetMode="External"/><Relationship Id="rId2" Type="http://schemas.openxmlformats.org/officeDocument/2006/relationships/hyperlink" Target="http://www.gpo.gov/fdsys/pkg/CHRG-111hhrg57604/pdf/CHRG-111hhrg57604.pd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wmf"/></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4.png"/><Relationship Id="rId5" Type="http://schemas.openxmlformats.org/officeDocument/2006/relationships/image" Target="../media/image6.wmf"/><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7"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hyperlink" Target="https://projecteuclid.org/download/pdf_1/euclid.cmp/1103907981" TargetMode="External"/><Relationship Id="rId5" Type="http://schemas.openxmlformats.org/officeDocument/2006/relationships/image" Target="../media/image7.wmf"/><Relationship Id="rId4"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1.wmf"/><Relationship Id="rId5" Type="http://schemas.openxmlformats.org/officeDocument/2006/relationships/oleObject" Target="../embeddings/oleObject5.bin"/><Relationship Id="rId4" Type="http://schemas.openxmlformats.org/officeDocument/2006/relationships/image" Target="../media/image10.wmf"/></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archive.org/details/natureofphysical00eddi"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2.wmf"/><Relationship Id="rId4" Type="http://schemas.openxmlformats.org/officeDocument/2006/relationships/oleObject" Target="../embeddings/oleObject6.bin"/></Relationships>
</file>

<file path=ppt/slides/_rels/slide1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oleObject" Target="../embeddings/oleObject7.bin"/><Relationship Id="rId7"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6.wmf"/><Relationship Id="rId5" Type="http://schemas.openxmlformats.org/officeDocument/2006/relationships/oleObject" Target="../embeddings/oleObject8.bin"/><Relationship Id="rId4" Type="http://schemas.openxmlformats.org/officeDocument/2006/relationships/image" Target="../media/image15.wmf"/><Relationship Id="rId9" Type="http://schemas.openxmlformats.org/officeDocument/2006/relationships/image" Target="../media/image10.png"/></Relationships>
</file>

<file path=ppt/slides/_rels/slide16.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21.emf"/><Relationship Id="rId7" Type="http://schemas.openxmlformats.org/officeDocument/2006/relationships/image" Target="../media/image19.w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1.bin"/><Relationship Id="rId5" Type="http://schemas.openxmlformats.org/officeDocument/2006/relationships/image" Target="../media/image18.wmf"/><Relationship Id="rId10" Type="http://schemas.openxmlformats.org/officeDocument/2006/relationships/image" Target="../media/image20.wmf"/><Relationship Id="rId4" Type="http://schemas.openxmlformats.org/officeDocument/2006/relationships/oleObject" Target="../embeddings/oleObject10.bin"/><Relationship Id="rId9" Type="http://schemas.openxmlformats.org/officeDocument/2006/relationships/oleObject" Target="../embeddings/oleObject12.bin"/></Relationships>
</file>

<file path=ppt/slides/_rels/slide17.xml.rels><?xml version="1.0" encoding="UTF-8" standalone="yes"?>
<Relationships xmlns="http://schemas.openxmlformats.org/package/2006/relationships"><Relationship Id="rId3" Type="http://schemas.openxmlformats.org/officeDocument/2006/relationships/hyperlink" Target="https://www.friendsprovidentfoundation.org/grants/projects/isrs-of-ucl-bringing-realism-to-the-economics-of-climate-change/" TargetMode="External"/><Relationship Id="rId2" Type="http://schemas.openxmlformats.org/officeDocument/2006/relationships/hyperlink" Target="https://sourceforge.net/projects/minsky/files/beta%20builds/"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hyperlink" Target="https://www.amazon.co.uk/Our-Final-Warning-Degrees-Emergency-ebook/dp/B07YN9WSN8/ref=tmm_kin_swatch_0?_encoding=UTF8&amp;qid=&amp;sr="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apps.bea.gov/iTable/iTable.cfm?reqid=70&amp;step=1&amp;isuri=1&amp;acrdn=1#reqid=70&amp;step=1&amp;isuri=1&amp;acrdn=1" TargetMode="External"/><Relationship Id="rId7" Type="http://schemas.openxmlformats.org/officeDocument/2006/relationships/image" Target="../media/image26.wmf"/><Relationship Id="rId2" Type="http://schemas.openxmlformats.org/officeDocument/2006/relationships/hyperlink" Target="https://www.currentresults.com/Weather/US/average-annual-state-temperatures.php" TargetMode="External"/><Relationship Id="rId1" Type="http://schemas.openxmlformats.org/officeDocument/2006/relationships/slideLayout" Target="../slideLayouts/slideLayout2.xml"/><Relationship Id="rId6" Type="http://schemas.openxmlformats.org/officeDocument/2006/relationships/image" Target="../media/image100.png"/><Relationship Id="rId4" Type="http://schemas.openxmlformats.org/officeDocument/2006/relationships/image" Target="../media/image25.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twitter.com/RichardTol/status/1140928893878263808?s=20" TargetMode="Externa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120.png"/></Relationships>
</file>

<file path=ppt/slides/_rels/slide25.xml.rels><?xml version="1.0" encoding="UTF-8" standalone="yes"?>
<Relationships xmlns="http://schemas.openxmlformats.org/package/2006/relationships"><Relationship Id="rId2" Type="http://schemas.openxmlformats.org/officeDocument/2006/relationships/hyperlink" Target="https://doi.org/10.1023/A:1019111327619"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0.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hyperlink" Target="https://www.dallasfed.org/~/media/documents/institute/wpapers/2019/0365.pdf"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pnas.org/content/pnas/105/6/1786.full.pdf"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www.nobelprize.org/prizes/economic-sciences/2018/summary/"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dx.doi.org/10.1093/oxrep/grx045" TargetMode="External"/><Relationship Id="rId2" Type="http://schemas.openxmlformats.org/officeDocument/2006/relationships/hyperlink" Target="https://www.ipcc.ch/site/assets/uploads/2018/02/WGIIAR5-Chap10_FINAL.pdf"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henry.pha.jhu.edu/Eddington.2008.pdf" TargetMode="External"/><Relationship Id="rId2" Type="http://schemas.openxmlformats.org/officeDocument/2006/relationships/hyperlink" Target="https://www.palgrave.com/gp/book/9781403963352"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doi.org/10.24149/gwp365" TargetMode="External"/><Relationship Id="rId2" Type="http://schemas.openxmlformats.org/officeDocument/2006/relationships/hyperlink" Target="http://kimoon.co.kr/gmi/reading/friedman-1966.pdf" TargetMode="External"/><Relationship Id="rId1" Type="http://schemas.openxmlformats.org/officeDocument/2006/relationships/slideLayout" Target="../slideLayouts/slideLayout2.xml"/><Relationship Id="rId4" Type="http://schemas.openxmlformats.org/officeDocument/2006/relationships/hyperlink" Target="https://doi.org/10.1016/j.ecolecon.2018.11.002"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www.pnas.org/content/pnas/105/6/1786.full.pdf" TargetMode="External"/><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45.emf"/><Relationship Id="rId5" Type="http://schemas.openxmlformats.org/officeDocument/2006/relationships/oleObject" Target="../embeddings/oleObject13.bin"/><Relationship Id="rId4" Type="http://schemas.openxmlformats.org/officeDocument/2006/relationships/hyperlink" Target="https://www.amazon.co.uk/Our-Final-Warning-Degrees-Emergency-ebook/dp/B07YN9WSN8/"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link.springer.com/article/10.1023/A:1019111327619" TargetMode="External"/><Relationship Id="rId2" Type="http://schemas.openxmlformats.org/officeDocument/2006/relationships/hyperlink" Target="https://www.jstor.org/stable/2118029" TargetMode="External"/><Relationship Id="rId1" Type="http://schemas.openxmlformats.org/officeDocument/2006/relationships/slideLayout" Target="../slideLayouts/slideLayout2.xml"/><Relationship Id="rId5" Type="http://schemas.openxmlformats.org/officeDocument/2006/relationships/hyperlink" Target="https://www.jstor.org/stable/2233864?seq=1" TargetMode="External"/><Relationship Id="rId4" Type="http://schemas.openxmlformats.org/officeDocument/2006/relationships/hyperlink" Target="https://www.researchgate.net/publication/227705123_Kinds_of_Assumptions_and_Their_Truth_Shaking_an_Untwisted_F-Twist"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www.jstor.org/stable/27646843" TargetMode="External"/><Relationship Id="rId2" Type="http://schemas.openxmlformats.org/officeDocument/2006/relationships/hyperlink" Target="https://www.jstor.org/stable/29775100?seq=1" TargetMode="External"/><Relationship Id="rId1" Type="http://schemas.openxmlformats.org/officeDocument/2006/relationships/slideLayout" Target="../slideLayouts/slideLayout2.xml"/><Relationship Id="rId5" Type="http://schemas.openxmlformats.org/officeDocument/2006/relationships/hyperlink" Target="https://doi.org/10.1257/pol.20170046" TargetMode="External"/><Relationship Id="rId4" Type="http://schemas.openxmlformats.org/officeDocument/2006/relationships/hyperlink" Target="http://www.econ.yale.edu/~nordhaus/homepage/homepage/documents/DICE_Manual_100413r1.pdf"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projecteuclid.org/download/pdf_1/euclid.cmp/1103907981" TargetMode="External"/><Relationship Id="rId2" Type="http://schemas.openxmlformats.org/officeDocument/2006/relationships/hyperlink" Target="https://academic.oup.com/reep/article/11/1/100/3066301" TargetMode="Externa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hyperlink" Target="http://www.jstor.org/stable/2977928"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www.pnas.org/content/115/33/8252" TargetMode="External"/><Relationship Id="rId2" Type="http://schemas.openxmlformats.org/officeDocument/2006/relationships/hyperlink" Target="https://nepis.epa.gov/Exe/ZyPDF.cgi/50000WXR.PDF?Dockey=50000WXR.PDF" TargetMode="External"/><Relationship Id="rId1" Type="http://schemas.openxmlformats.org/officeDocument/2006/relationships/slideLayout" Target="../slideLayouts/slideLayout2.xml"/><Relationship Id="rId4" Type="http://schemas.openxmlformats.org/officeDocument/2006/relationships/image" Target="../media/image47.emf"/></Relationships>
</file>

<file path=ppt/slides/_rels/slide47.xml.rels><?xml version="1.0" encoding="UTF-8" standalone="yes"?>
<Relationships xmlns="http://schemas.openxmlformats.org/package/2006/relationships"><Relationship Id="rId3" Type="http://schemas.openxmlformats.org/officeDocument/2006/relationships/hyperlink" Target="https://academic.oup.com/reep/article-abstract/5/2/275/1565182?redirectedFrom=fulltext" TargetMode="External"/><Relationship Id="rId2" Type="http://schemas.openxmlformats.org/officeDocument/2006/relationships/hyperlink" Target="https://academic.oup.com/reep/article/12/1/4/4804315"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0550" y="2723745"/>
            <a:ext cx="10991849" cy="1073814"/>
          </a:xfrm>
        </p:spPr>
        <p:txBody>
          <a:bodyPr>
            <a:normAutofit fontScale="90000"/>
          </a:bodyPr>
          <a:lstStyle/>
          <a:p>
            <a:pPr algn="ctr"/>
            <a:r>
              <a:rPr lang="en-US" dirty="0"/>
              <a:t>System Dynamics Must Supplant Equilibrium Modelling in Economics</a:t>
            </a:r>
            <a:endParaRPr lang="en-GB" b="1" i="1" dirty="0">
              <a:solidFill>
                <a:srgbClr val="FFFF00"/>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437327" y="3945467"/>
            <a:ext cx="9144000" cy="1879833"/>
          </a:xfrm>
        </p:spPr>
        <p:txBody>
          <a:bodyPr>
            <a:normAutofit/>
          </a:bodyPr>
          <a:lstStyle/>
          <a:p>
            <a:r>
              <a:rPr lang="en-GB" sz="3600" b="1" dirty="0">
                <a:solidFill>
                  <a:srgbClr val="0C0C0E"/>
                </a:solidFill>
                <a:hlinkClick r:id="rId2"/>
              </a:rPr>
              <a:t>www.patreon.com/profstevekeen</a:t>
            </a:r>
            <a:endParaRPr lang="en-GB" sz="3600" b="1" dirty="0">
              <a:solidFill>
                <a:srgbClr val="0C0C0E"/>
              </a:solidFill>
            </a:endParaRPr>
          </a:p>
          <a:p>
            <a:r>
              <a:rPr lang="en-GB" sz="3600" b="1" dirty="0">
                <a:solidFill>
                  <a:srgbClr val="0C0C0E"/>
                </a:solidFill>
                <a:hlinkClick r:id="rId3"/>
              </a:rPr>
              <a:t>www.profstevekeen.com</a:t>
            </a:r>
            <a:endParaRPr lang="en-GB" sz="3600" b="1" dirty="0">
              <a:solidFill>
                <a:srgbClr val="0C0C0E"/>
              </a:solidFill>
            </a:endParaRPr>
          </a:p>
          <a:p>
            <a:r>
              <a:rPr lang="en-GB" sz="3600" b="1" dirty="0">
                <a:solidFill>
                  <a:srgbClr val="0C0C0E"/>
                </a:solidFill>
                <a:hlinkClick r:id="rId4"/>
              </a:rPr>
              <a:t>www.isrs.org.uk</a:t>
            </a:r>
            <a:endParaRPr lang="en-GB" sz="3600" b="1" dirty="0">
              <a:solidFill>
                <a:srgbClr val="0C0C0E"/>
              </a:solidFill>
            </a:endParaRPr>
          </a:p>
        </p:txBody>
      </p:sp>
    </p:spTree>
    <p:extLst>
      <p:ext uri="{BB962C8B-B14F-4D97-AF65-F5344CB8AC3E}">
        <p14:creationId xmlns:p14="http://schemas.microsoft.com/office/powerpoint/2010/main" val="3498958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79545-76B1-4FDF-824C-9735DC5977A7}"/>
              </a:ext>
            </a:extLst>
          </p:cNvPr>
          <p:cNvSpPr>
            <a:spLocks noGrp="1"/>
          </p:cNvSpPr>
          <p:nvPr>
            <p:ph type="title"/>
          </p:nvPr>
        </p:nvSpPr>
        <p:spPr/>
        <p:txBody>
          <a:bodyPr>
            <a:normAutofit fontScale="90000"/>
          </a:bodyPr>
          <a:lstStyle/>
          <a:p>
            <a:r>
              <a:rPr lang="en-GB" dirty="0"/>
              <a:t>Abstract</a:t>
            </a:r>
          </a:p>
        </p:txBody>
      </p:sp>
      <p:sp>
        <p:nvSpPr>
          <p:cNvPr id="3" name="Content Placeholder 2">
            <a:extLst>
              <a:ext uri="{FF2B5EF4-FFF2-40B4-BE49-F238E27FC236}">
                <a16:creationId xmlns:a16="http://schemas.microsoft.com/office/drawing/2014/main" id="{9AFD31AA-8FD6-42CB-8ABF-9B2896141407}"/>
              </a:ext>
            </a:extLst>
          </p:cNvPr>
          <p:cNvSpPr>
            <a:spLocks noGrp="1"/>
          </p:cNvSpPr>
          <p:nvPr>
            <p:ph idx="1"/>
          </p:nvPr>
        </p:nvSpPr>
        <p:spPr>
          <a:xfrm>
            <a:off x="838200" y="870439"/>
            <a:ext cx="10724662" cy="5152856"/>
          </a:xfrm>
        </p:spPr>
        <p:txBody>
          <a:bodyPr>
            <a:normAutofit/>
          </a:bodyPr>
          <a:lstStyle/>
          <a:p>
            <a:r>
              <a:rPr lang="en-GB" dirty="0"/>
              <a:t>“It takes a model to beat a model” is not enough. Instead “It takes a paradigm to beat a paradigm”. To beat Neoclassical economics, we need</a:t>
            </a:r>
          </a:p>
          <a:p>
            <a:pPr marL="1371600" lvl="2" indent="-457200">
              <a:buFont typeface="+mj-lt"/>
              <a:buAutoNum type="arabicParenR"/>
            </a:pPr>
            <a:r>
              <a:rPr lang="en-GB" dirty="0"/>
              <a:t>Alternative to seductive “</a:t>
            </a:r>
            <a:r>
              <a:rPr lang="en-GB" dirty="0" err="1"/>
              <a:t>microfoundations</a:t>
            </a:r>
            <a:r>
              <a:rPr lang="en-GB" dirty="0"/>
              <a:t>” method to derive models (A)</a:t>
            </a:r>
          </a:p>
          <a:p>
            <a:pPr marL="1371600" lvl="2" indent="-457200">
              <a:buFont typeface="+mj-lt"/>
              <a:buAutoNum type="arabicParenR"/>
            </a:pPr>
            <a:r>
              <a:rPr lang="en-GB" dirty="0"/>
              <a:t>Toolbox for extending the models</a:t>
            </a:r>
          </a:p>
          <a:p>
            <a:pPr marL="1371600" lvl="2" indent="-457200">
              <a:buFont typeface="+mj-lt"/>
              <a:buAutoNum type="arabicParenR"/>
            </a:pPr>
            <a:r>
              <a:rPr lang="en-GB" dirty="0"/>
              <a:t>Set of puzzles by which new researchers can extend the paradigm</a:t>
            </a:r>
          </a:p>
          <a:p>
            <a:pPr marL="1371600" lvl="2" indent="-457200">
              <a:buFont typeface="+mj-lt"/>
              <a:buAutoNum type="arabicParenR"/>
            </a:pPr>
            <a:r>
              <a:rPr lang="en-GB" dirty="0"/>
              <a:t>Foundations that conform to the Laws of Thermodynamics (B)</a:t>
            </a:r>
          </a:p>
          <a:p>
            <a:r>
              <a:rPr lang="en-GB" dirty="0">
                <a:hlinkClick r:id="rId2"/>
              </a:rPr>
              <a:t>Minsky</a:t>
            </a:r>
            <a:r>
              <a:rPr lang="en-GB" dirty="0"/>
              <a:t>: system dynamics (in general and) for economics (C)</a:t>
            </a:r>
          </a:p>
          <a:p>
            <a:r>
              <a:rPr lang="en-GB" dirty="0"/>
              <a:t>Bashing the old :the </a:t>
            </a:r>
            <a:r>
              <a:rPr lang="en-GB" b="1" i="1" dirty="0">
                <a:solidFill>
                  <a:srgbClr val="FF0000"/>
                </a:solidFill>
              </a:rPr>
              <a:t>appallingly bad </a:t>
            </a:r>
            <a:r>
              <a:rPr lang="en-GB" dirty="0"/>
              <a:t>Neoclassical climate change economics (D)</a:t>
            </a:r>
          </a:p>
          <a:p>
            <a:pPr lvl="1"/>
            <a:r>
              <a:rPr lang="en-GB" dirty="0"/>
              <a:t>That Nordhaus was given a </a:t>
            </a:r>
            <a:r>
              <a:rPr lang="en-GB" dirty="0">
                <a:hlinkClick r:id="rId3"/>
              </a:rPr>
              <a:t>“Nobel” Prize</a:t>
            </a:r>
            <a:r>
              <a:rPr lang="en-GB" dirty="0"/>
              <a:t> for this is reason to abolish the Prize</a:t>
            </a:r>
          </a:p>
          <a:p>
            <a:pPr lvl="1"/>
            <a:r>
              <a:rPr lang="en-GB" dirty="0"/>
              <a:t>If you haven’t read his papers in detail, they are </a:t>
            </a:r>
            <a:r>
              <a:rPr lang="en-GB" b="1" i="1" dirty="0"/>
              <a:t>far worse </a:t>
            </a:r>
            <a:r>
              <a:rPr lang="en-GB" dirty="0"/>
              <a:t>than you might expect</a:t>
            </a:r>
          </a:p>
          <a:p>
            <a:pPr lvl="2"/>
            <a:r>
              <a:rPr lang="en-GB" dirty="0"/>
              <a:t>Equating climate with weather; using </a:t>
            </a:r>
            <a:r>
              <a:rPr lang="en-GB" dirty="0" err="1"/>
              <a:t>temperature:GDP</a:t>
            </a:r>
            <a:r>
              <a:rPr lang="en-GB" dirty="0"/>
              <a:t> today as proxy for global warming; distorting scientific literature… (see embedded paper Keen 2020 for full details…)</a:t>
            </a:r>
          </a:p>
        </p:txBody>
      </p:sp>
    </p:spTree>
    <p:extLst>
      <p:ext uri="{BB962C8B-B14F-4D97-AF65-F5344CB8AC3E}">
        <p14:creationId xmlns:p14="http://schemas.microsoft.com/office/powerpoint/2010/main" val="3286576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E14B-0A55-4872-B750-E4B1F8176B87}"/>
              </a:ext>
            </a:extLst>
          </p:cNvPr>
          <p:cNvSpPr>
            <a:spLocks noGrp="1"/>
          </p:cNvSpPr>
          <p:nvPr>
            <p:ph type="title"/>
          </p:nvPr>
        </p:nvSpPr>
        <p:spPr/>
        <p:txBody>
          <a:bodyPr>
            <a:normAutofit fontScale="90000"/>
          </a:bodyPr>
          <a:lstStyle/>
          <a:p>
            <a:r>
              <a:rPr lang="en-GB" dirty="0"/>
              <a:t>(A) A </a:t>
            </a:r>
            <a:r>
              <a:rPr lang="en-GB" dirty="0" err="1"/>
              <a:t>macrofoundation</a:t>
            </a:r>
            <a:r>
              <a:rPr lang="en-GB" dirty="0"/>
              <a:t> for macroeconomics</a:t>
            </a:r>
          </a:p>
        </p:txBody>
      </p:sp>
      <p:sp>
        <p:nvSpPr>
          <p:cNvPr id="3" name="Content Placeholder 2">
            <a:extLst>
              <a:ext uri="{FF2B5EF4-FFF2-40B4-BE49-F238E27FC236}">
                <a16:creationId xmlns:a16="http://schemas.microsoft.com/office/drawing/2014/main" id="{8821CB76-A546-4E4B-9BFA-D40AFBCEDE29}"/>
              </a:ext>
            </a:extLst>
          </p:cNvPr>
          <p:cNvSpPr>
            <a:spLocks noGrp="1"/>
          </p:cNvSpPr>
          <p:nvPr>
            <p:ph idx="1"/>
          </p:nvPr>
        </p:nvSpPr>
        <p:spPr/>
        <p:txBody>
          <a:bodyPr>
            <a:normAutofit lnSpcReduction="10000"/>
          </a:bodyPr>
          <a:lstStyle/>
          <a:p>
            <a:r>
              <a:rPr lang="en-GB" dirty="0"/>
              <a:t>Economists won’t adopt system dynamics because they want “good foundations”</a:t>
            </a:r>
          </a:p>
          <a:p>
            <a:pPr lvl="1"/>
            <a:r>
              <a:rPr lang="en-GB" dirty="0"/>
              <a:t>See anything other than “derive macro from micro” as “bad foundations”</a:t>
            </a:r>
          </a:p>
          <a:p>
            <a:pPr lvl="2"/>
            <a:r>
              <a:rPr lang="en-GB" dirty="0"/>
              <a:t>“any interesting model must be a dynamic stochastic general equilibrium model. From this perspective, there is no other game in town…  A useful aphorism in macroeconomics is: "If you have an interesting and coherent story to tell, you can tell it in a DSGE model. If you cannot, your story is incoherent."” (</a:t>
            </a:r>
            <a:r>
              <a:rPr lang="en-GB" dirty="0">
                <a:hlinkClick r:id="rId2"/>
              </a:rPr>
              <a:t>Chari 2010, p. 2</a:t>
            </a:r>
            <a:r>
              <a:rPr lang="en-GB" dirty="0"/>
              <a:t>)</a:t>
            </a:r>
          </a:p>
          <a:p>
            <a:pPr lvl="2"/>
            <a:r>
              <a:rPr lang="en-GB" dirty="0"/>
              <a:t>“Starting from explicit </a:t>
            </a:r>
            <a:r>
              <a:rPr lang="en-GB" dirty="0" err="1"/>
              <a:t>microfoundations</a:t>
            </a:r>
            <a:r>
              <a:rPr lang="en-GB" dirty="0"/>
              <a:t> is clearly essential; where else to start from?” (</a:t>
            </a:r>
            <a:r>
              <a:rPr lang="en-GB" dirty="0">
                <a:hlinkClick r:id="rId3" tooltip="Blanchard, 2018 #5316"/>
              </a:rPr>
              <a:t>Blanchard 2018, p. 47</a:t>
            </a:r>
            <a:r>
              <a:rPr lang="en-GB" dirty="0"/>
              <a:t>)</a:t>
            </a:r>
          </a:p>
          <a:p>
            <a:r>
              <a:rPr lang="en-GB" dirty="0"/>
              <a:t>Counter: </a:t>
            </a:r>
            <a:r>
              <a:rPr lang="en-GB" b="1" i="1" dirty="0"/>
              <a:t>Macroeconomics can be derived directly from macroeconomics itself</a:t>
            </a:r>
          </a:p>
          <a:p>
            <a:pPr lvl="1"/>
            <a:r>
              <a:rPr lang="en-GB" dirty="0"/>
              <a:t>Start from macroeconomic definitions:</a:t>
            </a:r>
          </a:p>
          <a:p>
            <a:pPr lvl="2"/>
            <a:r>
              <a:rPr lang="en-GB" dirty="0"/>
              <a:t>Differentiate to convert definitions into </a:t>
            </a:r>
            <a:r>
              <a:rPr lang="en-GB" i="1" dirty="0"/>
              <a:t>true by definition </a:t>
            </a:r>
            <a:r>
              <a:rPr lang="en-GB" dirty="0"/>
              <a:t>dynamic statements</a:t>
            </a:r>
          </a:p>
          <a:p>
            <a:pPr lvl="1"/>
            <a:r>
              <a:rPr lang="en-GB" dirty="0"/>
              <a:t>Convert into model with simplest possible relations &amp; behavioural assumptions</a:t>
            </a:r>
          </a:p>
          <a:p>
            <a:pPr lvl="2"/>
            <a:r>
              <a:rPr lang="en-GB" dirty="0"/>
              <a:t>Add more definitions, more complicated functions to base structure later</a:t>
            </a:r>
          </a:p>
          <a:p>
            <a:pPr lvl="1"/>
            <a:r>
              <a:rPr lang="en-GB" b="1" i="1" dirty="0"/>
              <a:t>Neoclassicals can’t dispute without disputing indisputable definitions…</a:t>
            </a:r>
          </a:p>
        </p:txBody>
      </p:sp>
    </p:spTree>
    <p:extLst>
      <p:ext uri="{BB962C8B-B14F-4D97-AF65-F5344CB8AC3E}">
        <p14:creationId xmlns:p14="http://schemas.microsoft.com/office/powerpoint/2010/main" val="2949894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C67C9-B80E-4058-9771-B813446A0568}"/>
              </a:ext>
            </a:extLst>
          </p:cNvPr>
          <p:cNvSpPr>
            <a:spLocks noGrp="1"/>
          </p:cNvSpPr>
          <p:nvPr>
            <p:ph type="title"/>
          </p:nvPr>
        </p:nvSpPr>
        <p:spPr/>
        <p:txBody>
          <a:bodyPr>
            <a:normAutofit fontScale="90000"/>
          </a:bodyPr>
          <a:lstStyle/>
          <a:p>
            <a:r>
              <a:rPr lang="en-GB" dirty="0"/>
              <a:t>(A) A </a:t>
            </a:r>
            <a:r>
              <a:rPr lang="en-GB" dirty="0" err="1"/>
              <a:t>macrofoundation</a:t>
            </a:r>
            <a:r>
              <a:rPr lang="en-GB" dirty="0"/>
              <a:t> for macroeconomics</a:t>
            </a:r>
          </a:p>
        </p:txBody>
      </p:sp>
      <p:sp>
        <p:nvSpPr>
          <p:cNvPr id="3" name="Content Placeholder 2">
            <a:extLst>
              <a:ext uri="{FF2B5EF4-FFF2-40B4-BE49-F238E27FC236}">
                <a16:creationId xmlns:a16="http://schemas.microsoft.com/office/drawing/2014/main" id="{3A2F6F5A-FF89-4011-8586-11EFC8E105B8}"/>
              </a:ext>
            </a:extLst>
          </p:cNvPr>
          <p:cNvSpPr>
            <a:spLocks noGrp="1"/>
          </p:cNvSpPr>
          <p:nvPr>
            <p:ph idx="1"/>
          </p:nvPr>
        </p:nvSpPr>
        <p:spPr>
          <a:xfrm>
            <a:off x="838200" y="870438"/>
            <a:ext cx="7088179" cy="3459933"/>
          </a:xfrm>
        </p:spPr>
        <p:txBody>
          <a:bodyPr>
            <a:normAutofit/>
          </a:bodyPr>
          <a:lstStyle/>
          <a:p>
            <a:r>
              <a:rPr lang="en-GB" sz="3600" dirty="0"/>
              <a:t>Employment to Population Ratio</a:t>
            </a:r>
          </a:p>
          <a:p>
            <a:r>
              <a:rPr lang="en-GB" sz="3600" dirty="0"/>
              <a:t>Wages to Output Ratio</a:t>
            </a:r>
          </a:p>
          <a:p>
            <a:r>
              <a:rPr lang="en-GB" sz="3600" dirty="0"/>
              <a:t>Private debt to Output Ratio</a:t>
            </a:r>
          </a:p>
          <a:p>
            <a:r>
              <a:rPr lang="en-GB" sz="3600" dirty="0"/>
              <a:t>Output to Labour Ratio</a:t>
            </a:r>
          </a:p>
          <a:p>
            <a:r>
              <a:rPr lang="en-GB" sz="3600" dirty="0"/>
              <a:t>Capital to Output Ratio</a:t>
            </a:r>
          </a:p>
        </p:txBody>
      </p:sp>
      <p:sp>
        <p:nvSpPr>
          <p:cNvPr id="4" name="Rectangle 2">
            <a:extLst>
              <a:ext uri="{FF2B5EF4-FFF2-40B4-BE49-F238E27FC236}">
                <a16:creationId xmlns:a16="http://schemas.microsoft.com/office/drawing/2014/main" id="{171787C5-82FA-4B34-99D9-20A460BC7804}"/>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5" name="Object 4">
            <a:extLst>
              <a:ext uri="{FF2B5EF4-FFF2-40B4-BE49-F238E27FC236}">
                <a16:creationId xmlns:a16="http://schemas.microsoft.com/office/drawing/2014/main" id="{0A8537AB-7F21-4661-B316-2DD27292C23D}"/>
              </a:ext>
            </a:extLst>
          </p:cNvPr>
          <p:cNvGraphicFramePr>
            <a:graphicFrameLocks noChangeAspect="1"/>
          </p:cNvGraphicFramePr>
          <p:nvPr/>
        </p:nvGraphicFramePr>
        <p:xfrm>
          <a:off x="7850576" y="793334"/>
          <a:ext cx="843333" cy="3462531"/>
        </p:xfrm>
        <a:graphic>
          <a:graphicData uri="http://schemas.openxmlformats.org/presentationml/2006/ole">
            <mc:AlternateContent xmlns:mc="http://schemas.openxmlformats.org/markup-compatibility/2006">
              <mc:Choice xmlns:v="urn:schemas-microsoft-com:vml" Requires="v">
                <p:oleObj spid="_x0000_s9282" name="Equation" r:id="rId3" imgW="495300" imgH="2032000" progId="Equation.DSMT4">
                  <p:embed/>
                </p:oleObj>
              </mc:Choice>
              <mc:Fallback>
                <p:oleObj name="Equation" r:id="rId3" imgW="495300" imgH="2032000" progId="Equation.DSMT4">
                  <p:embed/>
                  <p:pic>
                    <p:nvPicPr>
                      <p:cNvPr id="5" name="Object 4">
                        <a:extLst>
                          <a:ext uri="{FF2B5EF4-FFF2-40B4-BE49-F238E27FC236}">
                            <a16:creationId xmlns:a16="http://schemas.microsoft.com/office/drawing/2014/main" id="{0A8537AB-7F21-4661-B316-2DD27292C2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0576" y="793334"/>
                        <a:ext cx="843333" cy="3462531"/>
                      </a:xfrm>
                      <a:prstGeom prst="rect">
                        <a:avLst/>
                      </a:prstGeom>
                      <a:noFill/>
                    </p:spPr>
                  </p:pic>
                </p:oleObj>
              </mc:Fallback>
            </mc:AlternateContent>
          </a:graphicData>
        </a:graphic>
      </p:graphicFrame>
      <p:sp>
        <p:nvSpPr>
          <p:cNvPr id="6" name="Rectangle 5">
            <a:extLst>
              <a:ext uri="{FF2B5EF4-FFF2-40B4-BE49-F238E27FC236}">
                <a16:creationId xmlns:a16="http://schemas.microsoft.com/office/drawing/2014/main" id="{3DD5C9CA-159A-4206-A750-FC187AC5246E}"/>
              </a:ext>
            </a:extLst>
          </p:cNvPr>
          <p:cNvSpPr/>
          <p:nvPr/>
        </p:nvSpPr>
        <p:spPr>
          <a:xfrm>
            <a:off x="7282035" y="543216"/>
            <a:ext cx="2207826" cy="2583747"/>
          </a:xfrm>
          <a:prstGeom prst="rect">
            <a:avLst/>
          </a:prstGeom>
          <a:gradFill flip="none" rotWithShape="1">
            <a:gsLst>
              <a:gs pos="71000">
                <a:schemeClr val="accent1">
                  <a:lumMod val="5000"/>
                  <a:lumOff val="95000"/>
                  <a:alpha val="0"/>
                </a:schemeClr>
              </a:gs>
              <a:gs pos="81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2800" b="1" dirty="0">
                <a:solidFill>
                  <a:srgbClr val="FF0000"/>
                </a:solidFill>
                <a:effectLst>
                  <a:outerShdw blurRad="38100" dist="38100" dir="2700000" algn="tl">
                    <a:srgbClr val="000000">
                      <a:alpha val="43137"/>
                    </a:srgbClr>
                  </a:outerShdw>
                </a:effectLst>
              </a:rPr>
              <a:t>Differentiate these three</a:t>
            </a:r>
          </a:p>
        </p:txBody>
      </p:sp>
      <p:sp>
        <p:nvSpPr>
          <p:cNvPr id="7" name="Content Placeholder 5">
            <a:extLst>
              <a:ext uri="{FF2B5EF4-FFF2-40B4-BE49-F238E27FC236}">
                <a16:creationId xmlns:a16="http://schemas.microsoft.com/office/drawing/2014/main" id="{B97EE129-7B6F-4E7B-AB62-A1707B02EFB8}"/>
              </a:ext>
            </a:extLst>
          </p:cNvPr>
          <p:cNvSpPr txBox="1">
            <a:spLocks/>
          </p:cNvSpPr>
          <p:nvPr/>
        </p:nvSpPr>
        <p:spPr>
          <a:xfrm>
            <a:off x="781742" y="3941871"/>
            <a:ext cx="10480065" cy="223509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Three true-by-definition dynamic statements:</a:t>
            </a:r>
          </a:p>
          <a:p>
            <a:pPr lvl="1"/>
            <a:r>
              <a:rPr lang="en-GB" dirty="0"/>
              <a:t>“The employment rate will rise if economic growth exceeds the sum of change in the output to labour ratio and population growth”;</a:t>
            </a:r>
          </a:p>
          <a:p>
            <a:pPr lvl="1"/>
            <a:r>
              <a:rPr lang="en-GB" dirty="0"/>
              <a:t>“The wages share of output will rise if the total wages grow faster than GDP”; &amp;</a:t>
            </a:r>
          </a:p>
          <a:p>
            <a:pPr lvl="1"/>
            <a:r>
              <a:rPr lang="en-GB" dirty="0"/>
              <a:t>“The private debt to GDP ratio will rise if private debt growth exceeds the rate of economic growth”…</a:t>
            </a:r>
          </a:p>
          <a:p>
            <a:pPr lvl="1"/>
            <a:endParaRPr lang="en-GB" dirty="0"/>
          </a:p>
        </p:txBody>
      </p:sp>
    </p:spTree>
    <p:extLst>
      <p:ext uri="{BB962C8B-B14F-4D97-AF65-F5344CB8AC3E}">
        <p14:creationId xmlns:p14="http://schemas.microsoft.com/office/powerpoint/2010/main" val="2367536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4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80">
                                          <p:stCondLst>
                                            <p:cond delay="0"/>
                                          </p:stCondLst>
                                        </p:cTn>
                                        <p:tgtEl>
                                          <p:spTgt spid="6"/>
                                        </p:tgtEl>
                                      </p:cBhvr>
                                    </p:animEffect>
                                    <p:anim calcmode="lin" valueType="num">
                                      <p:cBhvr>
                                        <p:cTn id="13"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8" dur="26">
                                          <p:stCondLst>
                                            <p:cond delay="650"/>
                                          </p:stCondLst>
                                        </p:cTn>
                                        <p:tgtEl>
                                          <p:spTgt spid="6"/>
                                        </p:tgtEl>
                                      </p:cBhvr>
                                      <p:to x="100000" y="60000"/>
                                    </p:animScale>
                                    <p:animScale>
                                      <p:cBhvr>
                                        <p:cTn id="19" dur="166" decel="50000">
                                          <p:stCondLst>
                                            <p:cond delay="676"/>
                                          </p:stCondLst>
                                        </p:cTn>
                                        <p:tgtEl>
                                          <p:spTgt spid="6"/>
                                        </p:tgtEl>
                                      </p:cBhvr>
                                      <p:to x="100000" y="100000"/>
                                    </p:animScale>
                                    <p:animScale>
                                      <p:cBhvr>
                                        <p:cTn id="20" dur="26">
                                          <p:stCondLst>
                                            <p:cond delay="1312"/>
                                          </p:stCondLst>
                                        </p:cTn>
                                        <p:tgtEl>
                                          <p:spTgt spid="6"/>
                                        </p:tgtEl>
                                      </p:cBhvr>
                                      <p:to x="100000" y="80000"/>
                                    </p:animScale>
                                    <p:animScale>
                                      <p:cBhvr>
                                        <p:cTn id="21" dur="166" decel="50000">
                                          <p:stCondLst>
                                            <p:cond delay="1338"/>
                                          </p:stCondLst>
                                        </p:cTn>
                                        <p:tgtEl>
                                          <p:spTgt spid="6"/>
                                        </p:tgtEl>
                                      </p:cBhvr>
                                      <p:to x="100000" y="100000"/>
                                    </p:animScale>
                                    <p:animScale>
                                      <p:cBhvr>
                                        <p:cTn id="22" dur="26">
                                          <p:stCondLst>
                                            <p:cond delay="1642"/>
                                          </p:stCondLst>
                                        </p:cTn>
                                        <p:tgtEl>
                                          <p:spTgt spid="6"/>
                                        </p:tgtEl>
                                      </p:cBhvr>
                                      <p:to x="100000" y="90000"/>
                                    </p:animScale>
                                    <p:animScale>
                                      <p:cBhvr>
                                        <p:cTn id="23" dur="166" decel="50000">
                                          <p:stCondLst>
                                            <p:cond delay="1668"/>
                                          </p:stCondLst>
                                        </p:cTn>
                                        <p:tgtEl>
                                          <p:spTgt spid="6"/>
                                        </p:tgtEl>
                                      </p:cBhvr>
                                      <p:to x="100000" y="100000"/>
                                    </p:animScale>
                                    <p:animScale>
                                      <p:cBhvr>
                                        <p:cTn id="24" dur="26">
                                          <p:stCondLst>
                                            <p:cond delay="1808"/>
                                          </p:stCondLst>
                                        </p:cTn>
                                        <p:tgtEl>
                                          <p:spTgt spid="6"/>
                                        </p:tgtEl>
                                      </p:cBhvr>
                                      <p:to x="100000" y="95000"/>
                                    </p:animScale>
                                    <p:animScale>
                                      <p:cBhvr>
                                        <p:cTn id="25" dur="166" decel="50000">
                                          <p:stCondLst>
                                            <p:cond delay="1834"/>
                                          </p:stCondLst>
                                        </p:cTn>
                                        <p:tgtEl>
                                          <p:spTgt spid="6"/>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7">
                                            <p:txEl>
                                              <p:pRg st="0" end="0"/>
                                            </p:txEl>
                                          </p:spTgt>
                                        </p:tgtEl>
                                        <p:attrNameLst>
                                          <p:attrName>style.visibility</p:attrName>
                                        </p:attrNameLst>
                                      </p:cBhvr>
                                      <p:to>
                                        <p:strVal val="visible"/>
                                      </p:to>
                                    </p:set>
                                    <p:animEffect transition="in" filter="wipe(up)">
                                      <p:cBhvr>
                                        <p:cTn id="30" dur="500"/>
                                        <p:tgtEl>
                                          <p:spTgt spid="7">
                                            <p:txEl>
                                              <p:pRg st="0" end="0"/>
                                            </p:txEl>
                                          </p:spTgt>
                                        </p:tgtEl>
                                      </p:cBhvr>
                                    </p:animEffect>
                                  </p:childTnLst>
                                </p:cTn>
                              </p:par>
                              <p:par>
                                <p:cTn id="31" presetID="10" presetClass="exit" presetSubtype="0" fill="hold" grpId="1" nodeType="withEffect">
                                  <p:stCondLst>
                                    <p:cond delay="0"/>
                                  </p:stCondLst>
                                  <p:childTnLst>
                                    <p:animEffect transition="out" filter="fade">
                                      <p:cBhvr>
                                        <p:cTn id="32" dur="500"/>
                                        <p:tgtEl>
                                          <p:spTgt spid="6"/>
                                        </p:tgtEl>
                                      </p:cBhvr>
                                    </p:animEffect>
                                    <p:set>
                                      <p:cBhvr>
                                        <p:cTn id="33" dur="1" fill="hold">
                                          <p:stCondLst>
                                            <p:cond delay="499"/>
                                          </p:stCondLst>
                                        </p:cTn>
                                        <p:tgtEl>
                                          <p:spTgt spid="6"/>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7">
                                            <p:txEl>
                                              <p:pRg st="1" end="1"/>
                                            </p:txEl>
                                          </p:spTgt>
                                        </p:tgtEl>
                                        <p:attrNameLst>
                                          <p:attrName>style.visibility</p:attrName>
                                        </p:attrNameLst>
                                      </p:cBhvr>
                                      <p:to>
                                        <p:strVal val="visible"/>
                                      </p:to>
                                    </p:set>
                                    <p:animEffect transition="in" filter="wipe(up)">
                                      <p:cBhvr>
                                        <p:cTn id="38" dur="500"/>
                                        <p:tgtEl>
                                          <p:spTgt spid="7">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7">
                                            <p:txEl>
                                              <p:pRg st="2" end="2"/>
                                            </p:txEl>
                                          </p:spTgt>
                                        </p:tgtEl>
                                        <p:attrNameLst>
                                          <p:attrName>style.visibility</p:attrName>
                                        </p:attrNameLst>
                                      </p:cBhvr>
                                      <p:to>
                                        <p:strVal val="visible"/>
                                      </p:to>
                                    </p:set>
                                    <p:animEffect transition="in" filter="wipe(up)">
                                      <p:cBhvr>
                                        <p:cTn id="43" dur="500"/>
                                        <p:tgtEl>
                                          <p:spTgt spid="7">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grpId="0" nodeType="clickEffect">
                                  <p:stCondLst>
                                    <p:cond delay="0"/>
                                  </p:stCondLst>
                                  <p:childTnLst>
                                    <p:set>
                                      <p:cBhvr>
                                        <p:cTn id="47" dur="1" fill="hold">
                                          <p:stCondLst>
                                            <p:cond delay="0"/>
                                          </p:stCondLst>
                                        </p:cTn>
                                        <p:tgtEl>
                                          <p:spTgt spid="7">
                                            <p:txEl>
                                              <p:pRg st="3" end="3"/>
                                            </p:txEl>
                                          </p:spTgt>
                                        </p:tgtEl>
                                        <p:attrNameLst>
                                          <p:attrName>style.visibility</p:attrName>
                                        </p:attrNameLst>
                                      </p:cBhvr>
                                      <p:to>
                                        <p:strVal val="visible"/>
                                      </p:to>
                                    </p:set>
                                    <p:animEffect transition="in" filter="wipe(up)">
                                      <p:cBhvr>
                                        <p:cTn id="48"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uiExpand="1" build="p" bldLvl="5"/>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4D671-25C8-48E9-8787-5D47CFDB24A6}"/>
              </a:ext>
            </a:extLst>
          </p:cNvPr>
          <p:cNvSpPr>
            <a:spLocks noGrp="1"/>
          </p:cNvSpPr>
          <p:nvPr>
            <p:ph type="title"/>
          </p:nvPr>
        </p:nvSpPr>
        <p:spPr/>
        <p:txBody>
          <a:bodyPr>
            <a:normAutofit fontScale="90000"/>
          </a:bodyPr>
          <a:lstStyle/>
          <a:p>
            <a:r>
              <a:rPr lang="en-GB" dirty="0"/>
              <a:t>(A) A </a:t>
            </a:r>
            <a:r>
              <a:rPr lang="en-GB" dirty="0" err="1"/>
              <a:t>macrofoundation</a:t>
            </a:r>
            <a:r>
              <a:rPr lang="en-GB" dirty="0"/>
              <a:t> for macroeconomics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34E4C4A-9091-4AA5-B445-B4730CC7763C}"/>
                  </a:ext>
                </a:extLst>
              </p:cNvPr>
              <p:cNvSpPr>
                <a:spLocks noGrp="1"/>
              </p:cNvSpPr>
              <p:nvPr>
                <p:ph idx="1"/>
              </p:nvPr>
            </p:nvSpPr>
            <p:spPr>
              <a:xfrm>
                <a:off x="838199" y="870439"/>
                <a:ext cx="2388259" cy="2682929"/>
              </a:xfrm>
            </p:spPr>
            <p:txBody>
              <a:bodyPr>
                <a:normAutofit/>
              </a:bodyPr>
              <a:lstStyle/>
              <a:p>
                <a:r>
                  <a:rPr lang="en-GB" dirty="0"/>
                  <a:t>In equations where </a:t>
                </a:r>
                <a14:m>
                  <m:oMath xmlns:m="http://schemas.openxmlformats.org/officeDocument/2006/math">
                    <m:acc>
                      <m:accPr>
                        <m:chr m:val="̂"/>
                        <m:ctrlPr>
                          <a:rPr lang="en-GB" i="1">
                            <a:latin typeface="Cambria Math" panose="02040503050406030204" pitchFamily="18" charset="0"/>
                          </a:rPr>
                        </m:ctrlPr>
                      </m:accPr>
                      <m:e>
                        <m:r>
                          <a:rPr lang="en-GB" i="1">
                            <a:latin typeface="Cambria Math" panose="02040503050406030204" pitchFamily="18" charset="0"/>
                          </a:rPr>
                          <m:t>𝑥</m:t>
                        </m:r>
                      </m:e>
                    </m:acc>
                    <m:r>
                      <a:rPr lang="en-GB" i="1">
                        <a:latin typeface="Cambria Math" panose="02040503050406030204" pitchFamily="18" charset="0"/>
                      </a:rPr>
                      <m:t> </m:t>
                    </m:r>
                  </m:oMath>
                </a14:m>
                <a:r>
                  <a:rPr lang="en-GB" dirty="0"/>
                  <a:t>is used to signify </a:t>
                </a:r>
                <a14:m>
                  <m:oMath xmlns:m="http://schemas.openxmlformats.org/officeDocument/2006/math">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𝑥</m:t>
                        </m:r>
                      </m:den>
                    </m:f>
                    <m:f>
                      <m:fPr>
                        <m:ctrlPr>
                          <a:rPr lang="en-GB" i="1">
                            <a:latin typeface="Cambria Math" panose="02040503050406030204" pitchFamily="18" charset="0"/>
                          </a:rPr>
                        </m:ctrlPr>
                      </m:fPr>
                      <m:num>
                        <m:r>
                          <a:rPr lang="en-GB" i="1">
                            <a:latin typeface="Cambria Math" panose="02040503050406030204" pitchFamily="18" charset="0"/>
                          </a:rPr>
                          <m:t>𝑑𝑥</m:t>
                        </m:r>
                      </m:num>
                      <m:den>
                        <m:r>
                          <a:rPr lang="en-GB" i="1">
                            <a:latin typeface="Cambria Math" panose="02040503050406030204" pitchFamily="18" charset="0"/>
                          </a:rPr>
                          <m:t>𝑑𝑡</m:t>
                        </m:r>
                      </m:den>
                    </m:f>
                  </m:oMath>
                </a14:m>
                <a:r>
                  <a:rPr lang="en-GB" dirty="0"/>
                  <a:t> (and N is population)</a:t>
                </a:r>
              </a:p>
            </p:txBody>
          </p:sp>
        </mc:Choice>
        <mc:Fallback xmlns="">
          <p:sp>
            <p:nvSpPr>
              <p:cNvPr id="3" name="Content Placeholder 2">
                <a:extLst>
                  <a:ext uri="{FF2B5EF4-FFF2-40B4-BE49-F238E27FC236}">
                    <a16:creationId xmlns:a16="http://schemas.microsoft.com/office/drawing/2014/main" id="{934E4C4A-9091-4AA5-B445-B4730CC7763C}"/>
                  </a:ext>
                </a:extLst>
              </p:cNvPr>
              <p:cNvSpPr>
                <a:spLocks noGrp="1" noRot="1" noChangeAspect="1" noMove="1" noResize="1" noEditPoints="1" noAdjustHandles="1" noChangeArrowheads="1" noChangeShapeType="1" noTextEdit="1"/>
              </p:cNvSpPr>
              <p:nvPr>
                <p:ph idx="1"/>
              </p:nvPr>
            </p:nvSpPr>
            <p:spPr>
              <a:xfrm>
                <a:off x="838199" y="870439"/>
                <a:ext cx="2388259" cy="2682929"/>
              </a:xfrm>
              <a:blipFill>
                <a:blip r:embed="rId3"/>
                <a:stretch>
                  <a:fillRect l="-2806" t="-2955"/>
                </a:stretch>
              </a:blipFill>
            </p:spPr>
            <p:txBody>
              <a:bodyPr/>
              <a:lstStyle/>
              <a:p>
                <a:r>
                  <a:rPr lang="en-GB">
                    <a:noFill/>
                  </a:rPr>
                  <a:t> </a:t>
                </a:r>
              </a:p>
            </p:txBody>
          </p:sp>
        </mc:Fallback>
      </mc:AlternateContent>
      <p:sp>
        <p:nvSpPr>
          <p:cNvPr id="4" name="Rectangle 2">
            <a:extLst>
              <a:ext uri="{FF2B5EF4-FFF2-40B4-BE49-F238E27FC236}">
                <a16:creationId xmlns:a16="http://schemas.microsoft.com/office/drawing/2014/main" id="{8ED30F89-4B4C-45F5-A81E-8345FFE86AA5}"/>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5" name="Object 4">
            <a:extLst>
              <a:ext uri="{FF2B5EF4-FFF2-40B4-BE49-F238E27FC236}">
                <a16:creationId xmlns:a16="http://schemas.microsoft.com/office/drawing/2014/main" id="{0BC26CFD-6FE4-41B9-8C54-46FD0F971AC5}"/>
              </a:ext>
            </a:extLst>
          </p:cNvPr>
          <p:cNvGraphicFramePr>
            <a:graphicFrameLocks noChangeAspect="1"/>
          </p:cNvGraphicFramePr>
          <p:nvPr/>
        </p:nvGraphicFramePr>
        <p:xfrm>
          <a:off x="1115702" y="2674654"/>
          <a:ext cx="1993939" cy="1890088"/>
        </p:xfrm>
        <a:graphic>
          <a:graphicData uri="http://schemas.openxmlformats.org/presentationml/2006/ole">
            <mc:AlternateContent xmlns:mc="http://schemas.openxmlformats.org/markup-compatibility/2006">
              <mc:Choice xmlns:v="urn:schemas-microsoft-com:vml" Requires="v">
                <p:oleObj spid="_x0000_s10306" name="Equation" r:id="rId4" imgW="914400" imgH="863600" progId="Equation.DSMT4">
                  <p:embed/>
                </p:oleObj>
              </mc:Choice>
              <mc:Fallback>
                <p:oleObj name="Equation" r:id="rId4" imgW="914400" imgH="863600" progId="Equation.DSMT4">
                  <p:embed/>
                  <p:pic>
                    <p:nvPicPr>
                      <p:cNvPr id="5" name="Object 4">
                        <a:extLst>
                          <a:ext uri="{FF2B5EF4-FFF2-40B4-BE49-F238E27FC236}">
                            <a16:creationId xmlns:a16="http://schemas.microsoft.com/office/drawing/2014/main" id="{0BC26CFD-6FE4-41B9-8C54-46FD0F971A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5702" y="2674654"/>
                        <a:ext cx="1993939" cy="1890088"/>
                      </a:xfrm>
                      <a:prstGeom prst="rect">
                        <a:avLst/>
                      </a:prstGeom>
                      <a:noFill/>
                    </p:spPr>
                  </p:pic>
                </p:oleObj>
              </mc:Fallback>
            </mc:AlternateContent>
          </a:graphicData>
        </a:graphic>
      </p:graphicFrame>
      <mc:AlternateContent xmlns:mc="http://schemas.openxmlformats.org/markup-compatibility/2006" xmlns:a14="http://schemas.microsoft.com/office/drawing/2010/main">
        <mc:Choice Requires="a14">
          <p:graphicFrame>
            <p:nvGraphicFramePr>
              <p:cNvPr id="10" name="Table 9">
                <a:extLst>
                  <a:ext uri="{FF2B5EF4-FFF2-40B4-BE49-F238E27FC236}">
                    <a16:creationId xmlns:a16="http://schemas.microsoft.com/office/drawing/2014/main" id="{77BB0192-B652-4FE7-9F94-1CD8DA872242}"/>
                  </a:ext>
                </a:extLst>
              </p:cNvPr>
              <p:cNvGraphicFramePr>
                <a:graphicFrameLocks noGrp="1"/>
              </p:cNvGraphicFramePr>
              <p:nvPr/>
            </p:nvGraphicFramePr>
            <p:xfrm>
              <a:off x="3503961" y="788672"/>
              <a:ext cx="8588045" cy="4995555"/>
            </p:xfrm>
            <a:graphic>
              <a:graphicData uri="http://schemas.openxmlformats.org/drawingml/2006/table">
                <a:tbl>
                  <a:tblPr firstRow="1" firstCol="1" bandRow="1">
                    <a:tableStyleId>{5C22544A-7EE6-4342-B048-85BDC9FD1C3A}</a:tableStyleId>
                  </a:tblPr>
                  <a:tblGrid>
                    <a:gridCol w="4054414">
                      <a:extLst>
                        <a:ext uri="{9D8B030D-6E8A-4147-A177-3AD203B41FA5}">
                          <a16:colId xmlns:a16="http://schemas.microsoft.com/office/drawing/2014/main" val="3892669974"/>
                        </a:ext>
                      </a:extLst>
                    </a:gridCol>
                    <a:gridCol w="3045954">
                      <a:extLst>
                        <a:ext uri="{9D8B030D-6E8A-4147-A177-3AD203B41FA5}">
                          <a16:colId xmlns:a16="http://schemas.microsoft.com/office/drawing/2014/main" val="2475847231"/>
                        </a:ext>
                      </a:extLst>
                    </a:gridCol>
                    <a:gridCol w="1487677">
                      <a:extLst>
                        <a:ext uri="{9D8B030D-6E8A-4147-A177-3AD203B41FA5}">
                          <a16:colId xmlns:a16="http://schemas.microsoft.com/office/drawing/2014/main" val="4139410099"/>
                        </a:ext>
                      </a:extLst>
                    </a:gridCol>
                  </a:tblGrid>
                  <a:tr h="164144">
                    <a:tc>
                      <a:txBody>
                        <a:bodyPr/>
                        <a:lstStyle/>
                        <a:p>
                          <a:pPr>
                            <a:lnSpc>
                              <a:spcPct val="107000"/>
                            </a:lnSpc>
                            <a:spcAft>
                              <a:spcPts val="0"/>
                            </a:spcAft>
                          </a:pPr>
                          <a:r>
                            <a:rPr lang="en-GB" sz="1600" dirty="0">
                              <a:effectLst/>
                            </a:rPr>
                            <a:t>Simplifying Assumptions</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pPr>
                            <a:lnSpc>
                              <a:spcPct val="107000"/>
                            </a:lnSpc>
                            <a:spcAft>
                              <a:spcPts val="0"/>
                            </a:spcAft>
                          </a:pPr>
                          <a:r>
                            <a:rPr lang="en-GB" sz="1600" dirty="0">
                              <a:effectLst/>
                            </a:rPr>
                            <a:t>Equation</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pPr>
                            <a:lnSpc>
                              <a:spcPct val="107000"/>
                            </a:lnSpc>
                            <a:spcAft>
                              <a:spcPts val="0"/>
                            </a:spcAft>
                          </a:pPr>
                          <a:r>
                            <a:rPr lang="en-GB" sz="1600" dirty="0">
                              <a:effectLst/>
                            </a:rPr>
                            <a:t>Parameters</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extLst>
                      <a:ext uri="{0D108BD9-81ED-4DB2-BD59-A6C34878D82A}">
                        <a16:rowId xmlns:a16="http://schemas.microsoft.com/office/drawing/2014/main" val="2699506148"/>
                      </a:ext>
                    </a:extLst>
                  </a:tr>
                  <a:tr h="335888">
                    <a:tc>
                      <a:txBody>
                        <a:bodyPr/>
                        <a:lstStyle/>
                        <a:p>
                          <a:pPr>
                            <a:lnSpc>
                              <a:spcPct val="107000"/>
                            </a:lnSpc>
                            <a:spcAft>
                              <a:spcPts val="0"/>
                            </a:spcAft>
                          </a:pPr>
                          <a:r>
                            <a:rPr lang="en-GB" sz="1600" dirty="0">
                              <a:effectLst/>
                            </a:rPr>
                            <a:t>1. Output to labour ratio</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acc>
                                  <m:accPr>
                                    <m:chr m:val="̂"/>
                                    <m:ctrlPr>
                                      <a:rPr lang="en-GB" sz="1600" i="1">
                                        <a:effectLst/>
                                        <a:latin typeface="Cambria Math" panose="02040503050406030204" pitchFamily="18" charset="0"/>
                                      </a:rPr>
                                    </m:ctrlPr>
                                  </m:accPr>
                                  <m:e>
                                    <m:r>
                                      <a:rPr lang="en-GB" sz="1600">
                                        <a:effectLst/>
                                        <a:latin typeface="Cambria Math" panose="02040503050406030204" pitchFamily="18" charset="0"/>
                                      </a:rPr>
                                      <m:t>𝑎</m:t>
                                    </m:r>
                                  </m:e>
                                </m:acc>
                                <m:r>
                                  <a:rPr lang="en-GB" sz="1600">
                                    <a:effectLst/>
                                    <a:latin typeface="Cambria Math" panose="02040503050406030204" pitchFamily="18" charset="0"/>
                                  </a:rPr>
                                  <m:t>=</m:t>
                                </m:r>
                                <m:r>
                                  <a:rPr lang="en-GB" sz="1600">
                                    <a:effectLst/>
                                    <a:latin typeface="Cambria Math" panose="02040503050406030204" pitchFamily="18" charset="0"/>
                                  </a:rPr>
                                  <m:t>𝛼</m:t>
                                </m:r>
                              </m:oMath>
                            </m:oMathPara>
                          </a14:m>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r>
                                  <a:rPr lang="en-GB" sz="1600">
                                    <a:effectLst/>
                                    <a:latin typeface="Cambria Math" panose="02040503050406030204" pitchFamily="18" charset="0"/>
                                  </a:rPr>
                                  <m:t>𝛼</m:t>
                                </m:r>
                                <m:r>
                                  <a:rPr lang="en-GB" sz="1600">
                                    <a:effectLst/>
                                    <a:latin typeface="Cambria Math" panose="02040503050406030204" pitchFamily="18" charset="0"/>
                                  </a:rPr>
                                  <m:t>=0.015</m:t>
                                </m:r>
                              </m:oMath>
                            </m:oMathPara>
                          </a14:m>
                          <a:endParaRPr lang="en-GB" sz="160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extLst>
                      <a:ext uri="{0D108BD9-81ED-4DB2-BD59-A6C34878D82A}">
                        <a16:rowId xmlns:a16="http://schemas.microsoft.com/office/drawing/2014/main" val="3287173614"/>
                      </a:ext>
                    </a:extLst>
                  </a:tr>
                  <a:tr h="326040">
                    <a:tc>
                      <a:txBody>
                        <a:bodyPr/>
                        <a:lstStyle/>
                        <a:p>
                          <a:pPr>
                            <a:lnSpc>
                              <a:spcPct val="107000"/>
                            </a:lnSpc>
                            <a:spcAft>
                              <a:spcPts val="0"/>
                            </a:spcAft>
                          </a:pPr>
                          <a:r>
                            <a:rPr lang="en-GB" sz="1600" dirty="0">
                              <a:effectLst/>
                            </a:rPr>
                            <a:t>2. Population growth</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acc>
                                  <m:accPr>
                                    <m:chr m:val="̂"/>
                                    <m:ctrlPr>
                                      <a:rPr lang="en-GB" sz="1600" i="1">
                                        <a:effectLst/>
                                        <a:latin typeface="Cambria Math" panose="02040503050406030204" pitchFamily="18" charset="0"/>
                                      </a:rPr>
                                    </m:ctrlPr>
                                  </m:accPr>
                                  <m:e>
                                    <m:r>
                                      <a:rPr lang="en-GB" sz="1600">
                                        <a:effectLst/>
                                        <a:latin typeface="Cambria Math" panose="02040503050406030204" pitchFamily="18" charset="0"/>
                                      </a:rPr>
                                      <m:t>𝑁</m:t>
                                    </m:r>
                                  </m:e>
                                </m:acc>
                                <m:r>
                                  <a:rPr lang="en-GB" sz="1600">
                                    <a:effectLst/>
                                    <a:latin typeface="Cambria Math" panose="02040503050406030204" pitchFamily="18" charset="0"/>
                                  </a:rPr>
                                  <m:t>=</m:t>
                                </m:r>
                                <m:r>
                                  <a:rPr lang="en-GB" sz="1600">
                                    <a:effectLst/>
                                    <a:latin typeface="Cambria Math" panose="02040503050406030204" pitchFamily="18" charset="0"/>
                                  </a:rPr>
                                  <m:t>𝛽</m:t>
                                </m:r>
                              </m:oMath>
                            </m:oMathPara>
                          </a14:m>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r>
                                  <a:rPr lang="en-GB" sz="1600">
                                    <a:effectLst/>
                                    <a:latin typeface="Cambria Math" panose="02040503050406030204" pitchFamily="18" charset="0"/>
                                  </a:rPr>
                                  <m:t>𝛽</m:t>
                                </m:r>
                                <m:r>
                                  <a:rPr lang="en-GB" sz="1600">
                                    <a:effectLst/>
                                    <a:latin typeface="Cambria Math" panose="02040503050406030204" pitchFamily="18" charset="0"/>
                                  </a:rPr>
                                  <m:t>=0.02</m:t>
                                </m:r>
                              </m:oMath>
                            </m:oMathPara>
                          </a14:m>
                          <a:endParaRPr lang="en-GB" sz="160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extLst>
                      <a:ext uri="{0D108BD9-81ED-4DB2-BD59-A6C34878D82A}">
                        <a16:rowId xmlns:a16="http://schemas.microsoft.com/office/drawing/2014/main" val="2658582490"/>
                      </a:ext>
                    </a:extLst>
                  </a:tr>
                  <a:tr h="335888">
                    <a:tc>
                      <a:txBody>
                        <a:bodyPr/>
                        <a:lstStyle/>
                        <a:p>
                          <a:pPr>
                            <a:lnSpc>
                              <a:spcPct val="107000"/>
                            </a:lnSpc>
                            <a:spcAft>
                              <a:spcPts val="0"/>
                            </a:spcAft>
                          </a:pPr>
                          <a:r>
                            <a:rPr lang="en-GB" sz="1600" dirty="0">
                              <a:effectLst/>
                            </a:rPr>
                            <a:t>3. Capital (K) to output (Y) ratio</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r>
                                  <a:rPr lang="en-GB" sz="1600" smtClean="0">
                                    <a:effectLst/>
                                    <a:latin typeface="Cambria Math" panose="02040503050406030204" pitchFamily="18" charset="0"/>
                                  </a:rPr>
                                  <m:t>𝑌</m:t>
                                </m:r>
                                <m:r>
                                  <a:rPr lang="en-GB" sz="1600" smtClean="0">
                                    <a:effectLst/>
                                    <a:latin typeface="Cambria Math" panose="02040503050406030204" pitchFamily="18" charset="0"/>
                                  </a:rPr>
                                  <m:t>=</m:t>
                                </m:r>
                                <m:f>
                                  <m:fPr>
                                    <m:type m:val="lin"/>
                                    <m:ctrlPr>
                                      <a:rPr lang="en-GB" sz="1600" i="1" smtClean="0">
                                        <a:effectLst/>
                                        <a:latin typeface="Cambria Math" panose="02040503050406030204" pitchFamily="18" charset="0"/>
                                      </a:rPr>
                                    </m:ctrlPr>
                                  </m:fPr>
                                  <m:num>
                                    <m:r>
                                      <a:rPr lang="en-GB" sz="1600" smtClean="0">
                                        <a:effectLst/>
                                        <a:latin typeface="Cambria Math" panose="02040503050406030204" pitchFamily="18" charset="0"/>
                                      </a:rPr>
                                      <m:t>𝐾</m:t>
                                    </m:r>
                                  </m:num>
                                  <m:den>
                                    <m:r>
                                      <a:rPr lang="en-GB" sz="1600" b="0" i="1" smtClean="0">
                                        <a:effectLst/>
                                        <a:latin typeface="Cambria Math" panose="02040503050406030204" pitchFamily="18" charset="0"/>
                                      </a:rPr>
                                      <m:t>𝑣</m:t>
                                    </m:r>
                                  </m:den>
                                </m:f>
                              </m:oMath>
                            </m:oMathPara>
                          </a14:m>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r>
                                  <a:rPr lang="en-GB" sz="1600">
                                    <a:effectLst/>
                                    <a:latin typeface="Cambria Math" panose="02040503050406030204" pitchFamily="18" charset="0"/>
                                  </a:rPr>
                                  <m:t>𝑣</m:t>
                                </m:r>
                                <m:r>
                                  <a:rPr lang="en-GB" sz="1600">
                                    <a:effectLst/>
                                    <a:latin typeface="Cambria Math" panose="02040503050406030204" pitchFamily="18" charset="0"/>
                                  </a:rPr>
                                  <m:t>=3</m:t>
                                </m:r>
                              </m:oMath>
                            </m:oMathPara>
                          </a14:m>
                          <a:endParaRPr lang="en-GB" sz="160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extLst>
                      <a:ext uri="{0D108BD9-81ED-4DB2-BD59-A6C34878D82A}">
                        <a16:rowId xmlns:a16="http://schemas.microsoft.com/office/drawing/2014/main" val="2293410312"/>
                      </a:ext>
                    </a:extLst>
                  </a:tr>
                  <a:tr h="507632">
                    <a:tc>
                      <a:txBody>
                        <a:bodyPr/>
                        <a:lstStyle/>
                        <a:p>
                          <a:pPr>
                            <a:lnSpc>
                              <a:spcPct val="107000"/>
                            </a:lnSpc>
                            <a:spcAft>
                              <a:spcPts val="0"/>
                            </a:spcAft>
                          </a:pPr>
                          <a:r>
                            <a:rPr lang="en-GB" sz="1600" dirty="0">
                              <a:effectLst/>
                            </a:rPr>
                            <a:t>4. Rate of change of capital</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f>
                                  <m:fPr>
                                    <m:ctrlPr>
                                      <a:rPr lang="en-GB" sz="1600" i="1">
                                        <a:effectLst/>
                                        <a:latin typeface="Cambria Math" panose="02040503050406030204" pitchFamily="18" charset="0"/>
                                      </a:rPr>
                                    </m:ctrlPr>
                                  </m:fPr>
                                  <m:num>
                                    <m:r>
                                      <a:rPr lang="en-GB" sz="1600">
                                        <a:effectLst/>
                                        <a:latin typeface="Cambria Math" panose="02040503050406030204" pitchFamily="18" charset="0"/>
                                      </a:rPr>
                                      <m:t>𝑑</m:t>
                                    </m:r>
                                    <m:r>
                                      <a:rPr lang="en-GB" sz="1600">
                                        <a:effectLst/>
                                        <a:latin typeface="Cambria Math" panose="02040503050406030204" pitchFamily="18" charset="0"/>
                                      </a:rPr>
                                      <m:t> </m:t>
                                    </m:r>
                                  </m:num>
                                  <m:den>
                                    <m:r>
                                      <a:rPr lang="en-GB" sz="1600">
                                        <a:effectLst/>
                                        <a:latin typeface="Cambria Math" panose="02040503050406030204" pitchFamily="18" charset="0"/>
                                      </a:rPr>
                                      <m:t>𝑑𝑡</m:t>
                                    </m:r>
                                  </m:den>
                                </m:f>
                                <m:r>
                                  <a:rPr lang="en-GB" sz="1600">
                                    <a:effectLst/>
                                    <a:latin typeface="Cambria Math" panose="02040503050406030204" pitchFamily="18" charset="0"/>
                                  </a:rPr>
                                  <m:t>𝐾</m:t>
                                </m:r>
                                <m:r>
                                  <a:rPr lang="en-GB" sz="1600">
                                    <a:effectLst/>
                                    <a:latin typeface="Cambria Math" panose="02040503050406030204" pitchFamily="18" charset="0"/>
                                  </a:rPr>
                                  <m:t>=</m:t>
                                </m:r>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𝐼</m:t>
                                    </m:r>
                                  </m:e>
                                  <m:sub>
                                    <m:r>
                                      <a:rPr lang="en-GB" sz="1600">
                                        <a:effectLst/>
                                        <a:latin typeface="Cambria Math" panose="02040503050406030204" pitchFamily="18" charset="0"/>
                                      </a:rPr>
                                      <m:t>𝑁</m:t>
                                    </m:r>
                                  </m:sub>
                                </m:sSub>
                                <m:r>
                                  <a:rPr lang="en-GB" sz="1600">
                                    <a:effectLst/>
                                    <a:latin typeface="Cambria Math" panose="02040503050406030204" pitchFamily="18" charset="0"/>
                                  </a:rPr>
                                  <m:t>=</m:t>
                                </m:r>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𝐼</m:t>
                                    </m:r>
                                  </m:e>
                                  <m:sub>
                                    <m:r>
                                      <a:rPr lang="en-GB" sz="1600">
                                        <a:effectLst/>
                                        <a:latin typeface="Cambria Math" panose="02040503050406030204" pitchFamily="18" charset="0"/>
                                      </a:rPr>
                                      <m:t>𝐺</m:t>
                                    </m:r>
                                  </m:sub>
                                </m:sSub>
                                <m:r>
                                  <a:rPr lang="en-GB" sz="1600">
                                    <a:effectLst/>
                                    <a:latin typeface="Cambria Math" panose="02040503050406030204" pitchFamily="18" charset="0"/>
                                  </a:rPr>
                                  <m:t>−</m:t>
                                </m:r>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𝛿</m:t>
                                    </m:r>
                                  </m:e>
                                  <m:sub>
                                    <m:r>
                                      <a:rPr lang="en-GB" sz="1600">
                                        <a:effectLst/>
                                        <a:latin typeface="Cambria Math" panose="02040503050406030204" pitchFamily="18" charset="0"/>
                                      </a:rPr>
                                      <m:t>𝐾</m:t>
                                    </m:r>
                                  </m:sub>
                                </m:sSub>
                                <m:r>
                                  <a:rPr lang="en-GB" sz="1600">
                                    <a:effectLst/>
                                    <a:latin typeface="Cambria Math" panose="02040503050406030204" pitchFamily="18" charset="0"/>
                                  </a:rPr>
                                  <m:t>×</m:t>
                                </m:r>
                                <m:r>
                                  <a:rPr lang="en-GB" sz="1600">
                                    <a:effectLst/>
                                    <a:latin typeface="Cambria Math" panose="02040503050406030204" pitchFamily="18" charset="0"/>
                                  </a:rPr>
                                  <m:t>𝐾</m:t>
                                </m:r>
                              </m:oMath>
                            </m:oMathPara>
                          </a14:m>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𝛿</m:t>
                                    </m:r>
                                  </m:e>
                                  <m:sub>
                                    <m:r>
                                      <a:rPr lang="en-GB" sz="1600">
                                        <a:effectLst/>
                                        <a:latin typeface="Cambria Math" panose="02040503050406030204" pitchFamily="18" charset="0"/>
                                      </a:rPr>
                                      <m:t>𝐾</m:t>
                                    </m:r>
                                  </m:sub>
                                </m:sSub>
                                <m:r>
                                  <a:rPr lang="en-GB" sz="1600">
                                    <a:effectLst/>
                                    <a:latin typeface="Cambria Math" panose="02040503050406030204" pitchFamily="18" charset="0"/>
                                  </a:rPr>
                                  <m:t>=0.06</m:t>
                                </m:r>
                              </m:oMath>
                            </m:oMathPara>
                          </a14:m>
                          <a:endParaRPr lang="en-GB" sz="160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extLst>
                      <a:ext uri="{0D108BD9-81ED-4DB2-BD59-A6C34878D82A}">
                        <a16:rowId xmlns:a16="http://schemas.microsoft.com/office/drawing/2014/main" val="2823990463"/>
                      </a:ext>
                    </a:extLst>
                  </a:tr>
                  <a:tr h="225848">
                    <a:tc>
                      <a:txBody>
                        <a:bodyPr/>
                        <a:lstStyle/>
                        <a:p>
                          <a:pPr>
                            <a:lnSpc>
                              <a:spcPct val="107000"/>
                            </a:lnSpc>
                            <a:spcAft>
                              <a:spcPts val="0"/>
                            </a:spcAft>
                          </a:pPr>
                          <a:r>
                            <a:rPr lang="en-GB" sz="1600" dirty="0">
                              <a:effectLst/>
                            </a:rPr>
                            <a:t>5. Uniform real wage </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r>
                                  <a:rPr lang="en-GB" sz="1600">
                                    <a:effectLst/>
                                    <a:latin typeface="Cambria Math" panose="02040503050406030204" pitchFamily="18" charset="0"/>
                                  </a:rPr>
                                  <m:t>𝑊</m:t>
                                </m:r>
                                <m:r>
                                  <a:rPr lang="en-GB" sz="1600">
                                    <a:effectLst/>
                                    <a:latin typeface="Cambria Math" panose="02040503050406030204" pitchFamily="18" charset="0"/>
                                  </a:rPr>
                                  <m:t>= </m:t>
                                </m:r>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𝑤</m:t>
                                    </m:r>
                                  </m:e>
                                  <m:sub>
                                    <m:r>
                                      <a:rPr lang="en-GB" sz="1600">
                                        <a:effectLst/>
                                        <a:latin typeface="Cambria Math" panose="02040503050406030204" pitchFamily="18" charset="0"/>
                                      </a:rPr>
                                      <m:t>𝑟</m:t>
                                    </m:r>
                                  </m:sub>
                                </m:sSub>
                                <m:r>
                                  <a:rPr lang="en-GB" sz="1600">
                                    <a:effectLst/>
                                    <a:latin typeface="Cambria Math" panose="02040503050406030204" pitchFamily="18" charset="0"/>
                                  </a:rPr>
                                  <m:t>×</m:t>
                                </m:r>
                                <m:r>
                                  <a:rPr lang="en-GB" sz="1600">
                                    <a:effectLst/>
                                    <a:latin typeface="Cambria Math" panose="02040503050406030204" pitchFamily="18" charset="0"/>
                                  </a:rPr>
                                  <m:t>𝐿</m:t>
                                </m:r>
                              </m:oMath>
                            </m:oMathPara>
                          </a14:m>
                          <a:endParaRPr lang="en-GB" sz="160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𝑤</m:t>
                                    </m:r>
                                  </m:e>
                                  <m:sub>
                                    <m:r>
                                      <a:rPr lang="en-GB" sz="1600">
                                        <a:effectLst/>
                                        <a:latin typeface="Cambria Math" panose="02040503050406030204" pitchFamily="18" charset="0"/>
                                      </a:rPr>
                                      <m:t>𝑟</m:t>
                                    </m:r>
                                  </m:sub>
                                </m:sSub>
                                <m:d>
                                  <m:dPr>
                                    <m:ctrlPr>
                                      <a:rPr lang="en-GB" sz="1600" i="1">
                                        <a:effectLst/>
                                        <a:latin typeface="Cambria Math" panose="02040503050406030204" pitchFamily="18" charset="0"/>
                                      </a:rPr>
                                    </m:ctrlPr>
                                  </m:dPr>
                                  <m:e>
                                    <m:r>
                                      <a:rPr lang="en-GB" sz="1600">
                                        <a:effectLst/>
                                        <a:latin typeface="Cambria Math" panose="02040503050406030204" pitchFamily="18" charset="0"/>
                                      </a:rPr>
                                      <m:t>0</m:t>
                                    </m:r>
                                  </m:e>
                                </m:d>
                                <m:r>
                                  <a:rPr lang="en-GB" sz="1600">
                                    <a:effectLst/>
                                    <a:latin typeface="Cambria Math" panose="02040503050406030204" pitchFamily="18" charset="0"/>
                                  </a:rPr>
                                  <m:t>=0.8</m:t>
                                </m:r>
                              </m:oMath>
                            </m:oMathPara>
                          </a14:m>
                          <a:endParaRPr lang="en-GB" sz="160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extLst>
                      <a:ext uri="{0D108BD9-81ED-4DB2-BD59-A6C34878D82A}">
                        <a16:rowId xmlns:a16="http://schemas.microsoft.com/office/drawing/2014/main" val="4271430806"/>
                      </a:ext>
                    </a:extLst>
                  </a:tr>
                  <a:tr h="613405">
                    <a:tc>
                      <a:txBody>
                        <a:bodyPr/>
                        <a:lstStyle/>
                        <a:p>
                          <a:pPr>
                            <a:lnSpc>
                              <a:spcPct val="107000"/>
                            </a:lnSpc>
                            <a:spcAft>
                              <a:spcPts val="0"/>
                            </a:spcAft>
                          </a:pPr>
                          <a:r>
                            <a:rPr lang="en-GB" sz="1600" dirty="0">
                              <a:effectLst/>
                            </a:rPr>
                            <a:t>6. Wage change function</a:t>
                          </a:r>
                          <a14:m>
                            <m:oMath xmlns:m="http://schemas.openxmlformats.org/officeDocument/2006/math">
                              <m:r>
                                <a:rPr lang="en-GB" sz="1600" b="1" i="1" dirty="0" smtClean="0">
                                  <a:effectLst/>
                                  <a:latin typeface="Cambria Math" panose="02040503050406030204" pitchFamily="18" charset="0"/>
                                </a:rPr>
                                <m:t>;</m:t>
                              </m:r>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𝜆</m:t>
                                  </m:r>
                                </m:e>
                                <m:sub>
                                  <m:r>
                                    <a:rPr lang="en-GB" sz="1600">
                                      <a:effectLst/>
                                      <a:latin typeface="Cambria Math" panose="02040503050406030204" pitchFamily="18" charset="0"/>
                                    </a:rPr>
                                    <m:t>𝑆</m:t>
                                  </m:r>
                                </m:sub>
                              </m:sSub>
                            </m:oMath>
                          </a14:m>
                          <a:r>
                            <a:rPr lang="en-GB" sz="1600" dirty="0">
                              <a:effectLst/>
                            </a:rPr>
                            <a:t> slope; </a:t>
                          </a:r>
                          <a14:m>
                            <m:oMath xmlns:m="http://schemas.openxmlformats.org/officeDocument/2006/math">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𝜆</m:t>
                                  </m:r>
                                </m:e>
                                <m:sub>
                                  <m:r>
                                    <a:rPr lang="en-GB" sz="1600">
                                      <a:effectLst/>
                                      <a:latin typeface="Cambria Math" panose="02040503050406030204" pitchFamily="18" charset="0"/>
                                    </a:rPr>
                                    <m:t>𝑍</m:t>
                                  </m:r>
                                </m:sub>
                              </m:sSub>
                            </m:oMath>
                          </a14:m>
                          <a:r>
                            <a:rPr lang="en-GB" sz="1600" dirty="0">
                              <a:effectLst/>
                            </a:rPr>
                            <a:t> rate at which wage change equals zero.</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𝑤</m:t>
                                    </m:r>
                                  </m:e>
                                  <m:sub>
                                    <m:r>
                                      <m:rPr>
                                        <m:sty m:val="p"/>
                                      </m:rPr>
                                      <a:rPr lang="en-GB" sz="1600">
                                        <a:effectLst/>
                                        <a:latin typeface="Cambria Math" panose="02040503050406030204" pitchFamily="18" charset="0"/>
                                      </a:rPr>
                                      <m:t>Δ</m:t>
                                    </m:r>
                                  </m:sub>
                                </m:sSub>
                                <m:r>
                                  <a:rPr lang="en-GB" sz="1600">
                                    <a:effectLst/>
                                    <a:latin typeface="Cambria Math" panose="02040503050406030204" pitchFamily="18" charset="0"/>
                                  </a:rPr>
                                  <m:t>=</m:t>
                                </m:r>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𝜆</m:t>
                                    </m:r>
                                  </m:e>
                                  <m:sub>
                                    <m:r>
                                      <a:rPr lang="en-GB" sz="1600">
                                        <a:effectLst/>
                                        <a:latin typeface="Cambria Math" panose="02040503050406030204" pitchFamily="18" charset="0"/>
                                      </a:rPr>
                                      <m:t>𝑆</m:t>
                                    </m:r>
                                  </m:sub>
                                </m:sSub>
                                <m:r>
                                  <a:rPr lang="en-GB" sz="1600">
                                    <a:effectLst/>
                                    <a:latin typeface="Cambria Math" panose="02040503050406030204" pitchFamily="18" charset="0"/>
                                  </a:rPr>
                                  <m:t>×</m:t>
                                </m:r>
                                <m:d>
                                  <m:dPr>
                                    <m:ctrlPr>
                                      <a:rPr lang="en-GB" sz="1600" i="1">
                                        <a:effectLst/>
                                        <a:latin typeface="Cambria Math" panose="02040503050406030204" pitchFamily="18" charset="0"/>
                                      </a:rPr>
                                    </m:ctrlPr>
                                  </m:dPr>
                                  <m:e>
                                    <m:r>
                                      <a:rPr lang="en-GB" sz="1600">
                                        <a:effectLst/>
                                        <a:latin typeface="Cambria Math" panose="02040503050406030204" pitchFamily="18" charset="0"/>
                                      </a:rPr>
                                      <m:t>𝜆</m:t>
                                    </m:r>
                                    <m:r>
                                      <a:rPr lang="en-GB" sz="1600">
                                        <a:effectLst/>
                                        <a:latin typeface="Cambria Math" panose="02040503050406030204" pitchFamily="18" charset="0"/>
                                      </a:rPr>
                                      <m:t>−</m:t>
                                    </m:r>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𝜆</m:t>
                                        </m:r>
                                      </m:e>
                                      <m:sub>
                                        <m:r>
                                          <a:rPr lang="en-GB" sz="1600">
                                            <a:effectLst/>
                                            <a:latin typeface="Cambria Math" panose="02040503050406030204" pitchFamily="18" charset="0"/>
                                          </a:rPr>
                                          <m:t>𝑍</m:t>
                                        </m:r>
                                      </m:sub>
                                    </m:sSub>
                                  </m:e>
                                </m:d>
                              </m:oMath>
                            </m:oMathPara>
                          </a14:m>
                          <a:endParaRPr lang="en-GB" sz="160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sSub>
                                  <m:sSubPr>
                                    <m:ctrlPr>
                                      <a:rPr lang="en-GB" sz="1600" i="1" smtClean="0">
                                        <a:effectLst/>
                                        <a:latin typeface="Cambria Math" panose="02040503050406030204" pitchFamily="18" charset="0"/>
                                      </a:rPr>
                                    </m:ctrlPr>
                                  </m:sSubPr>
                                  <m:e>
                                    <m:r>
                                      <a:rPr lang="en-GB" sz="1600">
                                        <a:effectLst/>
                                        <a:latin typeface="Cambria Math" panose="02040503050406030204" pitchFamily="18" charset="0"/>
                                      </a:rPr>
                                      <m:t>𝜆</m:t>
                                    </m:r>
                                  </m:e>
                                  <m:sub>
                                    <m:r>
                                      <a:rPr lang="en-GB" sz="1600">
                                        <a:effectLst/>
                                        <a:latin typeface="Cambria Math" panose="02040503050406030204" pitchFamily="18" charset="0"/>
                                      </a:rPr>
                                      <m:t>𝑆</m:t>
                                    </m:r>
                                  </m:sub>
                                </m:sSub>
                                <m:r>
                                  <a:rPr lang="en-GB" sz="1600">
                                    <a:effectLst/>
                                    <a:latin typeface="Cambria Math" panose="02040503050406030204" pitchFamily="18" charset="0"/>
                                  </a:rPr>
                                  <m:t>=10,</m:t>
                                </m:r>
                              </m:oMath>
                            </m:oMathPara>
                          </a14:m>
                          <a:endParaRPr lang="en-GB" sz="1600" dirty="0">
                            <a:effectLst/>
                          </a:endParaRPr>
                        </a:p>
                        <a:p>
                          <a:pPr>
                            <a:lnSpc>
                              <a:spcPct val="107000"/>
                            </a:lnSpc>
                            <a:spcAft>
                              <a:spcPts val="0"/>
                            </a:spcAft>
                          </a:pPr>
                          <a14:m>
                            <m:oMathPara xmlns:m="http://schemas.openxmlformats.org/officeDocument/2006/math">
                              <m:oMathParaPr>
                                <m:jc m:val="centerGroup"/>
                              </m:oMathParaPr>
                              <m:oMath xmlns:m="http://schemas.openxmlformats.org/officeDocument/2006/math">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𝜆</m:t>
                                    </m:r>
                                  </m:e>
                                  <m:sub>
                                    <m:r>
                                      <a:rPr lang="en-GB" sz="1600">
                                        <a:effectLst/>
                                        <a:latin typeface="Cambria Math" panose="02040503050406030204" pitchFamily="18" charset="0"/>
                                      </a:rPr>
                                      <m:t>𝑍</m:t>
                                    </m:r>
                                  </m:sub>
                                </m:sSub>
                                <m:r>
                                  <a:rPr lang="en-GB" sz="1600">
                                    <a:effectLst/>
                                    <a:latin typeface="Cambria Math" panose="02040503050406030204" pitchFamily="18" charset="0"/>
                                  </a:rPr>
                                  <m:t>=0.6</m:t>
                                </m:r>
                              </m:oMath>
                            </m:oMathPara>
                          </a14:m>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extLst>
                      <a:ext uri="{0D108BD9-81ED-4DB2-BD59-A6C34878D82A}">
                        <a16:rowId xmlns:a16="http://schemas.microsoft.com/office/drawing/2014/main" val="365189181"/>
                      </a:ext>
                    </a:extLst>
                  </a:tr>
                  <a:tr h="925288">
                    <a:tc>
                      <a:txBody>
                        <a:bodyPr/>
                        <a:lstStyle/>
                        <a:p>
                          <a:pPr>
                            <a:lnSpc>
                              <a:spcPct val="107000"/>
                            </a:lnSpc>
                            <a:spcAft>
                              <a:spcPts val="0"/>
                            </a:spcAft>
                          </a:pPr>
                          <a:r>
                            <a:rPr lang="en-GB" sz="1600" dirty="0">
                              <a:effectLst/>
                            </a:rPr>
                            <a:t>7. Investment function of profit rate </a:t>
                          </a:r>
                          <a14:m>
                            <m:oMath xmlns:m="http://schemas.openxmlformats.org/officeDocument/2006/math">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𝜋</m:t>
                                  </m:r>
                                </m:e>
                                <m:sub>
                                  <m:r>
                                    <a:rPr lang="en-GB" sz="1600">
                                      <a:effectLst/>
                                      <a:latin typeface="Cambria Math" panose="02040503050406030204" pitchFamily="18" charset="0"/>
                                    </a:rPr>
                                    <m:t>𝑟</m:t>
                                  </m:r>
                                </m:sub>
                              </m:sSub>
                              <m:r>
                                <a:rPr lang="en-GB" sz="1600">
                                  <a:effectLst/>
                                  <a:latin typeface="Cambria Math" panose="02040503050406030204" pitchFamily="18" charset="0"/>
                                </a:rPr>
                                <m:t>=</m:t>
                              </m:r>
                              <m:f>
                                <m:fPr>
                                  <m:ctrlPr>
                                    <a:rPr lang="en-GB" sz="1600" i="1">
                                      <a:effectLst/>
                                      <a:latin typeface="Cambria Math" panose="02040503050406030204" pitchFamily="18" charset="0"/>
                                    </a:rPr>
                                  </m:ctrlPr>
                                </m:fPr>
                                <m:num>
                                  <m:r>
                                    <m:rPr>
                                      <m:sty m:val="p"/>
                                    </m:rPr>
                                    <a:rPr lang="en-GB" sz="1600">
                                      <a:effectLst/>
                                      <a:latin typeface="Cambria Math" panose="02040503050406030204" pitchFamily="18" charset="0"/>
                                    </a:rPr>
                                    <m:t>Π</m:t>
                                  </m:r>
                                </m:num>
                                <m:den>
                                  <m:r>
                                    <a:rPr lang="en-GB" sz="1600">
                                      <a:effectLst/>
                                      <a:latin typeface="Cambria Math" panose="02040503050406030204" pitchFamily="18" charset="0"/>
                                    </a:rPr>
                                    <m:t>𝐾</m:t>
                                  </m:r>
                                </m:den>
                              </m:f>
                            </m:oMath>
                          </a14:m>
                          <a:endParaRPr lang="en-GB" sz="1600" dirty="0">
                            <a:effectLst/>
                          </a:endParaRPr>
                        </a:p>
                        <a:p>
                          <a:pPr>
                            <a:lnSpc>
                              <a:spcPct val="107000"/>
                            </a:lnSpc>
                            <a:spcAft>
                              <a:spcPts val="0"/>
                            </a:spcAft>
                          </a:pPr>
                          <a14:m>
                            <m:oMath xmlns:m="http://schemas.openxmlformats.org/officeDocument/2006/math">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𝜋</m:t>
                                  </m:r>
                                </m:e>
                                <m:sub>
                                  <m:r>
                                    <a:rPr lang="en-GB" sz="1600">
                                      <a:effectLst/>
                                      <a:latin typeface="Cambria Math" panose="02040503050406030204" pitchFamily="18" charset="0"/>
                                    </a:rPr>
                                    <m:t>𝑆</m:t>
                                  </m:r>
                                </m:sub>
                              </m:sSub>
                            </m:oMath>
                          </a14:m>
                          <a:r>
                            <a:rPr lang="en-GB" sz="1600" dirty="0">
                              <a:effectLst/>
                            </a:rPr>
                            <a:t> slope of function; </a:t>
                          </a:r>
                          <a14:m>
                            <m:oMath xmlns:m="http://schemas.openxmlformats.org/officeDocument/2006/math">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𝜋</m:t>
                                  </m:r>
                                </m:e>
                                <m:sub>
                                  <m:r>
                                    <a:rPr lang="en-GB" sz="1600">
                                      <a:effectLst/>
                                      <a:latin typeface="Cambria Math" panose="02040503050406030204" pitchFamily="18" charset="0"/>
                                    </a:rPr>
                                    <m:t>𝑍</m:t>
                                  </m:r>
                                </m:sub>
                              </m:sSub>
                            </m:oMath>
                          </a14:m>
                          <a:r>
                            <a:rPr lang="en-GB" sz="1600" dirty="0">
                              <a:effectLst/>
                            </a:rPr>
                            <a:t> rate at which investment </a:t>
                          </a:r>
                          <a14:m>
                            <m:oMath xmlns:m="http://schemas.openxmlformats.org/officeDocument/2006/math">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𝐼</m:t>
                                  </m:r>
                                </m:e>
                                <m:sub>
                                  <m:r>
                                    <a:rPr lang="en-GB" sz="1600">
                                      <a:effectLst/>
                                      <a:latin typeface="Cambria Math" panose="02040503050406030204" pitchFamily="18" charset="0"/>
                                    </a:rPr>
                                    <m:t>𝐺</m:t>
                                  </m:r>
                                </m:sub>
                              </m:sSub>
                            </m:oMath>
                          </a14:m>
                          <a:r>
                            <a:rPr lang="en-GB" sz="1600" dirty="0">
                              <a:effectLst/>
                            </a:rPr>
                            <a:t> equals profit </a:t>
                          </a:r>
                          <a14:m>
                            <m:oMath xmlns:m="http://schemas.openxmlformats.org/officeDocument/2006/math">
                              <m:r>
                                <m:rPr>
                                  <m:sty m:val="p"/>
                                </m:rPr>
                                <a:rPr lang="en-GB" sz="1600">
                                  <a:effectLst/>
                                  <a:latin typeface="Cambria Math" panose="02040503050406030204" pitchFamily="18" charset="0"/>
                                </a:rPr>
                                <m:t>Π</m:t>
                              </m:r>
                            </m:oMath>
                          </a14:m>
                          <a:r>
                            <a:rPr lang="en-GB" sz="1600" dirty="0">
                              <a:effectLst/>
                            </a:rPr>
                            <a:t>.</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𝑖</m:t>
                                    </m:r>
                                  </m:e>
                                  <m:sub>
                                    <m:r>
                                      <a:rPr lang="en-GB" sz="1600">
                                        <a:effectLst/>
                                        <a:latin typeface="Cambria Math" panose="02040503050406030204" pitchFamily="18" charset="0"/>
                                      </a:rPr>
                                      <m:t>𝐺</m:t>
                                    </m:r>
                                  </m:sub>
                                </m:sSub>
                                <m:r>
                                  <a:rPr lang="en-GB" sz="1600">
                                    <a:effectLst/>
                                    <a:latin typeface="Cambria Math" panose="02040503050406030204" pitchFamily="18" charset="0"/>
                                  </a:rPr>
                                  <m:t>=</m:t>
                                </m:r>
                                <m:f>
                                  <m:fPr>
                                    <m:ctrlPr>
                                      <a:rPr lang="en-GB" sz="1600" i="1">
                                        <a:effectLst/>
                                        <a:latin typeface="Cambria Math" panose="02040503050406030204" pitchFamily="18" charset="0"/>
                                      </a:rPr>
                                    </m:ctrlPr>
                                  </m:fPr>
                                  <m:num>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𝐼</m:t>
                                        </m:r>
                                      </m:e>
                                      <m:sub>
                                        <m:r>
                                          <a:rPr lang="en-GB" sz="1600">
                                            <a:effectLst/>
                                            <a:latin typeface="Cambria Math" panose="02040503050406030204" pitchFamily="18" charset="0"/>
                                          </a:rPr>
                                          <m:t>𝐺</m:t>
                                        </m:r>
                                      </m:sub>
                                    </m:sSub>
                                  </m:num>
                                  <m:den>
                                    <m:r>
                                      <a:rPr lang="en-GB" sz="1600">
                                        <a:effectLst/>
                                        <a:latin typeface="Cambria Math" panose="02040503050406030204" pitchFamily="18" charset="0"/>
                                      </a:rPr>
                                      <m:t>𝑌</m:t>
                                    </m:r>
                                  </m:den>
                                </m:f>
                                <m:r>
                                  <a:rPr lang="en-GB" sz="1600">
                                    <a:effectLst/>
                                    <a:latin typeface="Cambria Math" panose="02040503050406030204" pitchFamily="18" charset="0"/>
                                  </a:rPr>
                                  <m:t>=</m:t>
                                </m:r>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𝜋</m:t>
                                    </m:r>
                                  </m:e>
                                  <m:sub>
                                    <m:r>
                                      <a:rPr lang="en-GB" sz="1600">
                                        <a:effectLst/>
                                        <a:latin typeface="Cambria Math" panose="02040503050406030204" pitchFamily="18" charset="0"/>
                                      </a:rPr>
                                      <m:t>𝑆</m:t>
                                    </m:r>
                                  </m:sub>
                                </m:sSub>
                                <m:r>
                                  <a:rPr lang="en-GB" sz="1600">
                                    <a:effectLst/>
                                    <a:latin typeface="Cambria Math" panose="02040503050406030204" pitchFamily="18" charset="0"/>
                                  </a:rPr>
                                  <m:t>×</m:t>
                                </m:r>
                                <m:d>
                                  <m:dPr>
                                    <m:ctrlPr>
                                      <a:rPr lang="en-GB" sz="1600" i="1">
                                        <a:effectLst/>
                                        <a:latin typeface="Cambria Math" panose="02040503050406030204" pitchFamily="18" charset="0"/>
                                      </a:rPr>
                                    </m:ctrlPr>
                                  </m:dPr>
                                  <m:e>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𝜋</m:t>
                                        </m:r>
                                      </m:e>
                                      <m:sub>
                                        <m:r>
                                          <a:rPr lang="en-GB" sz="1600">
                                            <a:effectLst/>
                                            <a:latin typeface="Cambria Math" panose="02040503050406030204" pitchFamily="18" charset="0"/>
                                          </a:rPr>
                                          <m:t>𝑟</m:t>
                                        </m:r>
                                      </m:sub>
                                    </m:sSub>
                                    <m:r>
                                      <a:rPr lang="en-GB" sz="1600">
                                        <a:effectLst/>
                                        <a:latin typeface="Cambria Math" panose="02040503050406030204" pitchFamily="18" charset="0"/>
                                      </a:rPr>
                                      <m:t>−</m:t>
                                    </m:r>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𝜋</m:t>
                                        </m:r>
                                      </m:e>
                                      <m:sub>
                                        <m:r>
                                          <a:rPr lang="en-GB" sz="1600">
                                            <a:effectLst/>
                                            <a:latin typeface="Cambria Math" panose="02040503050406030204" pitchFamily="18" charset="0"/>
                                          </a:rPr>
                                          <m:t>𝑍</m:t>
                                        </m:r>
                                      </m:sub>
                                    </m:sSub>
                                  </m:e>
                                </m:d>
                              </m:oMath>
                            </m:oMathPara>
                          </a14:m>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r>
                                  <a:rPr lang="en-GB" sz="1600" smtClean="0">
                                    <a:effectLst/>
                                    <a:latin typeface="Cambria Math" panose="02040503050406030204" pitchFamily="18" charset="0"/>
                                  </a:rPr>
                                  <m:t>5≤</m:t>
                                </m:r>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𝜋</m:t>
                                    </m:r>
                                  </m:e>
                                  <m:sub>
                                    <m:r>
                                      <a:rPr lang="en-GB" sz="1600">
                                        <a:effectLst/>
                                        <a:latin typeface="Cambria Math" panose="02040503050406030204" pitchFamily="18" charset="0"/>
                                      </a:rPr>
                                      <m:t>𝑆</m:t>
                                    </m:r>
                                  </m:sub>
                                </m:sSub>
                                <m:r>
                                  <a:rPr lang="en-GB" sz="1600">
                                    <a:effectLst/>
                                    <a:latin typeface="Cambria Math" panose="02040503050406030204" pitchFamily="18" charset="0"/>
                                  </a:rPr>
                                  <m:t>≤10,</m:t>
                                </m:r>
                              </m:oMath>
                            </m:oMathPara>
                          </a14:m>
                          <a:endParaRPr lang="en-GB" sz="1600" dirty="0">
                            <a:effectLst/>
                          </a:endParaRPr>
                        </a:p>
                        <a:p>
                          <a:pPr>
                            <a:lnSpc>
                              <a:spcPct val="107000"/>
                            </a:lnSpc>
                            <a:spcAft>
                              <a:spcPts val="0"/>
                            </a:spcAft>
                          </a:pPr>
                          <a14:m>
                            <m:oMathPara xmlns:m="http://schemas.openxmlformats.org/officeDocument/2006/math">
                              <m:oMathParaPr>
                                <m:jc m:val="centerGroup"/>
                              </m:oMathParaPr>
                              <m:oMath xmlns:m="http://schemas.openxmlformats.org/officeDocument/2006/math">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𝜋</m:t>
                                    </m:r>
                                  </m:e>
                                  <m:sub>
                                    <m:r>
                                      <a:rPr lang="en-GB" sz="1600">
                                        <a:effectLst/>
                                        <a:latin typeface="Cambria Math" panose="02040503050406030204" pitchFamily="18" charset="0"/>
                                      </a:rPr>
                                      <m:t>𝑍</m:t>
                                    </m:r>
                                  </m:sub>
                                </m:sSub>
                                <m:r>
                                  <a:rPr lang="en-GB" sz="1600">
                                    <a:effectLst/>
                                    <a:latin typeface="Cambria Math" panose="02040503050406030204" pitchFamily="18" charset="0"/>
                                  </a:rPr>
                                  <m:t>=0.03</m:t>
                                </m:r>
                              </m:oMath>
                            </m:oMathPara>
                          </a14:m>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extLst>
                      <a:ext uri="{0D108BD9-81ED-4DB2-BD59-A6C34878D82A}">
                        <a16:rowId xmlns:a16="http://schemas.microsoft.com/office/drawing/2014/main" val="310465734"/>
                      </a:ext>
                    </a:extLst>
                  </a:tr>
                  <a:tr h="507632">
                    <a:tc>
                      <a:txBody>
                        <a:bodyPr/>
                        <a:lstStyle/>
                        <a:p>
                          <a:pPr>
                            <a:lnSpc>
                              <a:spcPct val="107000"/>
                            </a:lnSpc>
                            <a:spcAft>
                              <a:spcPts val="0"/>
                            </a:spcAft>
                          </a:pPr>
                          <a:r>
                            <a:rPr lang="en-GB" sz="1600" dirty="0">
                              <a:effectLst/>
                            </a:rPr>
                            <a:t>8. Credit finances investment in excess of profits</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f>
                                  <m:fPr>
                                    <m:ctrlPr>
                                      <a:rPr lang="en-GB" sz="1600" i="1">
                                        <a:effectLst/>
                                        <a:latin typeface="Cambria Math" panose="02040503050406030204" pitchFamily="18" charset="0"/>
                                      </a:rPr>
                                    </m:ctrlPr>
                                  </m:fPr>
                                  <m:num>
                                    <m:r>
                                      <a:rPr lang="en-GB" sz="1600">
                                        <a:effectLst/>
                                        <a:latin typeface="Cambria Math" panose="02040503050406030204" pitchFamily="18" charset="0"/>
                                      </a:rPr>
                                      <m:t>𝑑</m:t>
                                    </m:r>
                                    <m:r>
                                      <a:rPr lang="en-GB" sz="1600">
                                        <a:effectLst/>
                                        <a:latin typeface="Cambria Math" panose="02040503050406030204" pitchFamily="18" charset="0"/>
                                      </a:rPr>
                                      <m:t> </m:t>
                                    </m:r>
                                  </m:num>
                                  <m:den>
                                    <m:r>
                                      <a:rPr lang="en-GB" sz="1600">
                                        <a:effectLst/>
                                        <a:latin typeface="Cambria Math" panose="02040503050406030204" pitchFamily="18" charset="0"/>
                                      </a:rPr>
                                      <m:t>𝑑𝑡</m:t>
                                    </m:r>
                                  </m:den>
                                </m:f>
                                <m:r>
                                  <a:rPr lang="en-GB" sz="1600">
                                    <a:effectLst/>
                                    <a:latin typeface="Cambria Math" panose="02040503050406030204" pitchFamily="18" charset="0"/>
                                  </a:rPr>
                                  <m:t>𝐷</m:t>
                                </m:r>
                                <m:r>
                                  <a:rPr lang="en-GB" sz="1600">
                                    <a:effectLst/>
                                    <a:latin typeface="Cambria Math" panose="02040503050406030204" pitchFamily="18" charset="0"/>
                                  </a:rPr>
                                  <m:t>=</m:t>
                                </m:r>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𝐼</m:t>
                                    </m:r>
                                  </m:e>
                                  <m:sub>
                                    <m:r>
                                      <a:rPr lang="en-GB" sz="1600">
                                        <a:effectLst/>
                                        <a:latin typeface="Cambria Math" panose="02040503050406030204" pitchFamily="18" charset="0"/>
                                      </a:rPr>
                                      <m:t>𝐺</m:t>
                                    </m:r>
                                  </m:sub>
                                </m:sSub>
                                <m:r>
                                  <a:rPr lang="en-GB" sz="1600">
                                    <a:effectLst/>
                                    <a:latin typeface="Cambria Math" panose="02040503050406030204" pitchFamily="18" charset="0"/>
                                  </a:rPr>
                                  <m:t>−</m:t>
                                </m:r>
                                <m:r>
                                  <m:rPr>
                                    <m:sty m:val="p"/>
                                  </m:rPr>
                                  <a:rPr lang="en-GB" sz="1600">
                                    <a:effectLst/>
                                    <a:latin typeface="Cambria Math" panose="02040503050406030204" pitchFamily="18" charset="0"/>
                                  </a:rPr>
                                  <m:t>Π</m:t>
                                </m:r>
                              </m:oMath>
                            </m:oMathPara>
                          </a14:m>
                          <a:endParaRPr lang="en-GB" sz="160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r>
                                  <a:rPr lang="en-GB" sz="1600">
                                    <a:effectLst/>
                                    <a:latin typeface="Cambria Math" panose="02040503050406030204" pitchFamily="18" charset="0"/>
                                  </a:rPr>
                                  <m:t>𝐷</m:t>
                                </m:r>
                                <m:d>
                                  <m:dPr>
                                    <m:ctrlPr>
                                      <a:rPr lang="en-GB" sz="1600" i="1">
                                        <a:effectLst/>
                                        <a:latin typeface="Cambria Math" panose="02040503050406030204" pitchFamily="18" charset="0"/>
                                      </a:rPr>
                                    </m:ctrlPr>
                                  </m:dPr>
                                  <m:e>
                                    <m:r>
                                      <a:rPr lang="en-GB" sz="1600">
                                        <a:effectLst/>
                                        <a:latin typeface="Cambria Math" panose="02040503050406030204" pitchFamily="18" charset="0"/>
                                      </a:rPr>
                                      <m:t>0</m:t>
                                    </m:r>
                                  </m:e>
                                </m:d>
                                <m:r>
                                  <a:rPr lang="en-GB" sz="1600">
                                    <a:effectLst/>
                                    <a:latin typeface="Cambria Math" panose="02040503050406030204" pitchFamily="18" charset="0"/>
                                  </a:rPr>
                                  <m:t>=0</m:t>
                                </m:r>
                              </m:oMath>
                            </m:oMathPara>
                          </a14:m>
                          <a:endParaRPr lang="en-GB" sz="160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extLst>
                      <a:ext uri="{0D108BD9-81ED-4DB2-BD59-A6C34878D82A}">
                        <a16:rowId xmlns:a16="http://schemas.microsoft.com/office/drawing/2014/main" val="1324744846"/>
                      </a:ext>
                    </a:extLst>
                  </a:tr>
                  <a:tr h="670046">
                    <a:tc>
                      <a:txBody>
                        <a:bodyPr/>
                        <a:lstStyle/>
                        <a:p>
                          <a:pPr>
                            <a:lnSpc>
                              <a:spcPct val="107000"/>
                            </a:lnSpc>
                            <a:spcAft>
                              <a:spcPts val="0"/>
                            </a:spcAft>
                          </a:pPr>
                          <a:r>
                            <a:rPr lang="en-GB" sz="1600" dirty="0">
                              <a:effectLst/>
                            </a:rPr>
                            <a:t>9. Profit is output net of wages and interest payments</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r>
                                  <m:rPr>
                                    <m:sty m:val="p"/>
                                  </m:rPr>
                                  <a:rPr lang="en-GB" sz="1600">
                                    <a:effectLst/>
                                    <a:latin typeface="Cambria Math" panose="02040503050406030204" pitchFamily="18" charset="0"/>
                                  </a:rPr>
                                  <m:t>Π</m:t>
                                </m:r>
                                <m:r>
                                  <a:rPr lang="en-GB" sz="1600">
                                    <a:effectLst/>
                                    <a:latin typeface="Cambria Math" panose="02040503050406030204" pitchFamily="18" charset="0"/>
                                  </a:rPr>
                                  <m:t>=</m:t>
                                </m:r>
                                <m:r>
                                  <m:rPr>
                                    <m:sty m:val="p"/>
                                  </m:rPr>
                                  <a:rPr lang="en-GB" sz="1600">
                                    <a:effectLst/>
                                    <a:latin typeface="Cambria Math" panose="02040503050406030204" pitchFamily="18" charset="0"/>
                                  </a:rPr>
                                  <m:t>Y</m:t>
                                </m:r>
                                <m:r>
                                  <a:rPr lang="en-GB" sz="1600">
                                    <a:effectLst/>
                                    <a:latin typeface="Cambria Math" panose="02040503050406030204" pitchFamily="18" charset="0"/>
                                  </a:rPr>
                                  <m:t>−</m:t>
                                </m:r>
                                <m:r>
                                  <m:rPr>
                                    <m:sty m:val="p"/>
                                  </m:rPr>
                                  <a:rPr lang="en-GB" sz="1600">
                                    <a:effectLst/>
                                    <a:latin typeface="Cambria Math" panose="02040503050406030204" pitchFamily="18" charset="0"/>
                                  </a:rPr>
                                  <m:t>W</m:t>
                                </m:r>
                                <m:r>
                                  <a:rPr lang="en-GB" sz="1600">
                                    <a:effectLst/>
                                    <a:latin typeface="Cambria Math" panose="02040503050406030204" pitchFamily="18" charset="0"/>
                                  </a:rPr>
                                  <m:t>−</m:t>
                                </m:r>
                                <m:r>
                                  <m:rPr>
                                    <m:sty m:val="p"/>
                                  </m:rPr>
                                  <a:rPr lang="en-GB" sz="1600">
                                    <a:effectLst/>
                                    <a:latin typeface="Cambria Math" panose="02040503050406030204" pitchFamily="18" charset="0"/>
                                  </a:rPr>
                                  <m:t>r</m:t>
                                </m:r>
                                <m:r>
                                  <a:rPr lang="en-GB" sz="1600">
                                    <a:effectLst/>
                                    <a:latin typeface="Cambria Math" panose="02040503050406030204" pitchFamily="18" charset="0"/>
                                  </a:rPr>
                                  <m:t>×</m:t>
                                </m:r>
                                <m:r>
                                  <a:rPr lang="en-GB" sz="1600">
                                    <a:effectLst/>
                                    <a:latin typeface="Cambria Math" panose="02040503050406030204" pitchFamily="18" charset="0"/>
                                  </a:rPr>
                                  <m:t>𝐷</m:t>
                                </m:r>
                              </m:oMath>
                            </m:oMathPara>
                          </a14:m>
                          <a:endParaRPr lang="en-GB" sz="1600">
                            <a:effectLst/>
                          </a:endParaRPr>
                        </a:p>
                        <a:p>
                          <a:pPr>
                            <a:lnSpc>
                              <a:spcPct val="107000"/>
                            </a:lnSpc>
                            <a:spcAft>
                              <a:spcPts val="0"/>
                            </a:spcAft>
                          </a:pPr>
                          <a14:m>
                            <m:oMathPara xmlns:m="http://schemas.openxmlformats.org/officeDocument/2006/math">
                              <m:oMathParaPr>
                                <m:jc m:val="centerGroup"/>
                              </m:oMathParaPr>
                              <m:oMath xmlns:m="http://schemas.openxmlformats.org/officeDocument/2006/math">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𝜋</m:t>
                                    </m:r>
                                  </m:e>
                                  <m:sub>
                                    <m:r>
                                      <a:rPr lang="en-GB" sz="1600">
                                        <a:effectLst/>
                                        <a:latin typeface="Cambria Math" panose="02040503050406030204" pitchFamily="18" charset="0"/>
                                      </a:rPr>
                                      <m:t>𝑠</m:t>
                                    </m:r>
                                  </m:sub>
                                </m:sSub>
                                <m:r>
                                  <a:rPr lang="en-GB" sz="1600">
                                    <a:effectLst/>
                                    <a:latin typeface="Cambria Math" panose="02040503050406030204" pitchFamily="18" charset="0"/>
                                  </a:rPr>
                                  <m:t>=1−</m:t>
                                </m:r>
                                <m:r>
                                  <a:rPr lang="en-GB" sz="1600">
                                    <a:effectLst/>
                                    <a:latin typeface="Cambria Math" panose="02040503050406030204" pitchFamily="18" charset="0"/>
                                  </a:rPr>
                                  <m:t>𝜔</m:t>
                                </m:r>
                                <m:r>
                                  <a:rPr lang="en-GB" sz="1600">
                                    <a:effectLst/>
                                    <a:latin typeface="Cambria Math" panose="02040503050406030204" pitchFamily="18" charset="0"/>
                                  </a:rPr>
                                  <m:t>−</m:t>
                                </m:r>
                                <m:r>
                                  <a:rPr lang="en-GB" sz="1600">
                                    <a:effectLst/>
                                    <a:latin typeface="Cambria Math" panose="02040503050406030204" pitchFamily="18" charset="0"/>
                                  </a:rPr>
                                  <m:t>𝑟</m:t>
                                </m:r>
                                <m:r>
                                  <a:rPr lang="en-GB" sz="1600">
                                    <a:effectLst/>
                                    <a:latin typeface="Cambria Math" panose="02040503050406030204" pitchFamily="18" charset="0"/>
                                  </a:rPr>
                                  <m:t>×</m:t>
                                </m:r>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𝑑</m:t>
                                    </m:r>
                                  </m:e>
                                  <m:sub>
                                    <m:r>
                                      <a:rPr lang="en-GB" sz="1600">
                                        <a:effectLst/>
                                        <a:latin typeface="Cambria Math" panose="02040503050406030204" pitchFamily="18" charset="0"/>
                                      </a:rPr>
                                      <m:t>𝑟</m:t>
                                    </m:r>
                                  </m:sub>
                                </m:sSub>
                              </m:oMath>
                            </m:oMathPara>
                          </a14:m>
                          <a:endParaRPr lang="en-GB" sz="160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r>
                                  <m:rPr>
                                    <m:sty m:val="p"/>
                                  </m:rPr>
                                  <a:rPr lang="en-GB" sz="1600">
                                    <a:effectLst/>
                                    <a:latin typeface="Cambria Math" panose="02040503050406030204" pitchFamily="18" charset="0"/>
                                  </a:rPr>
                                  <m:t>r</m:t>
                                </m:r>
                                <m:r>
                                  <a:rPr lang="en-GB" sz="1600">
                                    <a:effectLst/>
                                    <a:latin typeface="Cambria Math" panose="02040503050406030204" pitchFamily="18" charset="0"/>
                                  </a:rPr>
                                  <m:t>=0.03</m:t>
                                </m:r>
                              </m:oMath>
                            </m:oMathPara>
                          </a14:m>
                          <a:endParaRPr lang="en-GB" sz="160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extLst>
                      <a:ext uri="{0D108BD9-81ED-4DB2-BD59-A6C34878D82A}">
                        <a16:rowId xmlns:a16="http://schemas.microsoft.com/office/drawing/2014/main" val="1827121301"/>
                      </a:ext>
                    </a:extLst>
                  </a:tr>
                  <a:tr h="214021">
                    <a:tc>
                      <a:txBody>
                        <a:bodyPr/>
                        <a:lstStyle/>
                        <a:p>
                          <a:pPr>
                            <a:lnSpc>
                              <a:spcPct val="107000"/>
                            </a:lnSpc>
                            <a:spcAft>
                              <a:spcPts val="0"/>
                            </a:spcAft>
                          </a:pPr>
                          <a:r>
                            <a:rPr lang="en-GB" sz="1600" dirty="0">
                              <a:effectLst/>
                            </a:rPr>
                            <a:t>10. Initial conditions</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gridSpan="2">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r>
                                  <a:rPr lang="en-GB" sz="1600" smtClean="0">
                                    <a:effectLst/>
                                    <a:latin typeface="Cambria Math" panose="02040503050406030204" pitchFamily="18" charset="0"/>
                                  </a:rPr>
                                  <m:t>𝜆</m:t>
                                </m:r>
                                <m:d>
                                  <m:dPr>
                                    <m:ctrlPr>
                                      <a:rPr lang="en-GB" sz="1600" i="1">
                                        <a:effectLst/>
                                        <a:latin typeface="Cambria Math" panose="02040503050406030204" pitchFamily="18" charset="0"/>
                                      </a:rPr>
                                    </m:ctrlPr>
                                  </m:dPr>
                                  <m:e>
                                    <m:r>
                                      <a:rPr lang="en-GB" sz="1600">
                                        <a:effectLst/>
                                        <a:latin typeface="Cambria Math" panose="02040503050406030204" pitchFamily="18" charset="0"/>
                                      </a:rPr>
                                      <m:t>0</m:t>
                                    </m:r>
                                  </m:e>
                                </m:d>
                                <m:r>
                                  <a:rPr lang="en-GB" sz="1600">
                                    <a:effectLst/>
                                    <a:latin typeface="Cambria Math" panose="02040503050406030204" pitchFamily="18" charset="0"/>
                                  </a:rPr>
                                  <m:t>=0.62,</m:t>
                                </m:r>
                                <m:r>
                                  <a:rPr lang="en-GB" sz="1600">
                                    <a:effectLst/>
                                    <a:latin typeface="Cambria Math" panose="02040503050406030204" pitchFamily="18" charset="0"/>
                                  </a:rPr>
                                  <m:t>𝜔</m:t>
                                </m:r>
                                <m:d>
                                  <m:dPr>
                                    <m:ctrlPr>
                                      <a:rPr lang="en-GB" sz="1600" i="1">
                                        <a:effectLst/>
                                        <a:latin typeface="Cambria Math" panose="02040503050406030204" pitchFamily="18" charset="0"/>
                                      </a:rPr>
                                    </m:ctrlPr>
                                  </m:dPr>
                                  <m:e>
                                    <m:r>
                                      <a:rPr lang="en-GB" sz="1600">
                                        <a:effectLst/>
                                        <a:latin typeface="Cambria Math" panose="02040503050406030204" pitchFamily="18" charset="0"/>
                                      </a:rPr>
                                      <m:t>0</m:t>
                                    </m:r>
                                  </m:e>
                                </m:d>
                                <m:r>
                                  <a:rPr lang="en-GB" sz="1600">
                                    <a:effectLst/>
                                    <a:latin typeface="Cambria Math" panose="02040503050406030204" pitchFamily="18" charset="0"/>
                                  </a:rPr>
                                  <m:t>=0.9,</m:t>
                                </m:r>
                                <m:sSub>
                                  <m:sSubPr>
                                    <m:ctrlPr>
                                      <a:rPr lang="en-GB" sz="1600" i="1">
                                        <a:effectLst/>
                                        <a:latin typeface="Cambria Math" panose="02040503050406030204" pitchFamily="18" charset="0"/>
                                      </a:rPr>
                                    </m:ctrlPr>
                                  </m:sSubPr>
                                  <m:e>
                                    <m:r>
                                      <a:rPr lang="en-GB" sz="1600">
                                        <a:effectLst/>
                                        <a:latin typeface="Cambria Math" panose="02040503050406030204" pitchFamily="18" charset="0"/>
                                      </a:rPr>
                                      <m:t>𝑑</m:t>
                                    </m:r>
                                  </m:e>
                                  <m:sub>
                                    <m:r>
                                      <a:rPr lang="en-GB" sz="1600">
                                        <a:effectLst/>
                                        <a:latin typeface="Cambria Math" panose="02040503050406030204" pitchFamily="18" charset="0"/>
                                      </a:rPr>
                                      <m:t>𝑟</m:t>
                                    </m:r>
                                  </m:sub>
                                </m:sSub>
                                <m:d>
                                  <m:dPr>
                                    <m:ctrlPr>
                                      <a:rPr lang="en-GB" sz="1600" i="1">
                                        <a:effectLst/>
                                        <a:latin typeface="Cambria Math" panose="02040503050406030204" pitchFamily="18" charset="0"/>
                                      </a:rPr>
                                    </m:ctrlPr>
                                  </m:dPr>
                                  <m:e>
                                    <m:r>
                                      <a:rPr lang="en-GB" sz="1600">
                                        <a:effectLst/>
                                        <a:latin typeface="Cambria Math" panose="02040503050406030204" pitchFamily="18" charset="0"/>
                                      </a:rPr>
                                      <m:t>0</m:t>
                                    </m:r>
                                  </m:e>
                                </m:d>
                                <m:r>
                                  <a:rPr lang="en-GB" sz="1600">
                                    <a:effectLst/>
                                    <a:latin typeface="Cambria Math" panose="02040503050406030204" pitchFamily="18" charset="0"/>
                                  </a:rPr>
                                  <m:t>=0</m:t>
                                </m:r>
                              </m:oMath>
                            </m:oMathPara>
                          </a14:m>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hMerge="1">
                      <a:txBody>
                        <a:bodyPr/>
                        <a:lstStyle/>
                        <a:p>
                          <a:pPr>
                            <a:lnSpc>
                              <a:spcPct val="107000"/>
                            </a:lnSpc>
                            <a:spcAft>
                              <a:spcPts val="0"/>
                            </a:spcAft>
                          </a:pPr>
                          <a:endParaRPr lang="en-GB" sz="11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extLst>
                      <a:ext uri="{0D108BD9-81ED-4DB2-BD59-A6C34878D82A}">
                        <a16:rowId xmlns:a16="http://schemas.microsoft.com/office/drawing/2014/main" val="148917499"/>
                      </a:ext>
                    </a:extLst>
                  </a:tr>
                </a:tbl>
              </a:graphicData>
            </a:graphic>
          </p:graphicFrame>
        </mc:Choice>
        <mc:Fallback xmlns="">
          <p:graphicFrame>
            <p:nvGraphicFramePr>
              <p:cNvPr id="10" name="Table 9">
                <a:extLst>
                  <a:ext uri="{FF2B5EF4-FFF2-40B4-BE49-F238E27FC236}">
                    <a16:creationId xmlns:a16="http://schemas.microsoft.com/office/drawing/2014/main" id="{77BB0192-B652-4FE7-9F94-1CD8DA872242}"/>
                  </a:ext>
                </a:extLst>
              </p:cNvPr>
              <p:cNvGraphicFramePr>
                <a:graphicFrameLocks noGrp="1"/>
              </p:cNvGraphicFramePr>
              <p:nvPr>
                <p:extLst>
                  <p:ext uri="{D42A27DB-BD31-4B8C-83A1-F6EECF244321}">
                    <p14:modId xmlns:p14="http://schemas.microsoft.com/office/powerpoint/2010/main" val="4052087664"/>
                  </p:ext>
                </p:extLst>
              </p:nvPr>
            </p:nvGraphicFramePr>
            <p:xfrm>
              <a:off x="3503961" y="788672"/>
              <a:ext cx="8588045" cy="4995555"/>
            </p:xfrm>
            <a:graphic>
              <a:graphicData uri="http://schemas.openxmlformats.org/drawingml/2006/table">
                <a:tbl>
                  <a:tblPr firstRow="1" firstCol="1" bandRow="1">
                    <a:tableStyleId>{5C22544A-7EE6-4342-B048-85BDC9FD1C3A}</a:tableStyleId>
                  </a:tblPr>
                  <a:tblGrid>
                    <a:gridCol w="4054414">
                      <a:extLst>
                        <a:ext uri="{9D8B030D-6E8A-4147-A177-3AD203B41FA5}">
                          <a16:colId xmlns:a16="http://schemas.microsoft.com/office/drawing/2014/main" val="3892669974"/>
                        </a:ext>
                      </a:extLst>
                    </a:gridCol>
                    <a:gridCol w="3045954">
                      <a:extLst>
                        <a:ext uri="{9D8B030D-6E8A-4147-A177-3AD203B41FA5}">
                          <a16:colId xmlns:a16="http://schemas.microsoft.com/office/drawing/2014/main" val="2475847231"/>
                        </a:ext>
                      </a:extLst>
                    </a:gridCol>
                    <a:gridCol w="1487677">
                      <a:extLst>
                        <a:ext uri="{9D8B030D-6E8A-4147-A177-3AD203B41FA5}">
                          <a16:colId xmlns:a16="http://schemas.microsoft.com/office/drawing/2014/main" val="4139410099"/>
                        </a:ext>
                      </a:extLst>
                    </a:gridCol>
                  </a:tblGrid>
                  <a:tr h="249301">
                    <a:tc>
                      <a:txBody>
                        <a:bodyPr/>
                        <a:lstStyle/>
                        <a:p>
                          <a:pPr>
                            <a:lnSpc>
                              <a:spcPct val="107000"/>
                            </a:lnSpc>
                            <a:spcAft>
                              <a:spcPts val="0"/>
                            </a:spcAft>
                          </a:pPr>
                          <a:r>
                            <a:rPr lang="en-GB" sz="1600" dirty="0">
                              <a:effectLst/>
                            </a:rPr>
                            <a:t>Simplifying Assumptions</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pPr>
                            <a:lnSpc>
                              <a:spcPct val="107000"/>
                            </a:lnSpc>
                            <a:spcAft>
                              <a:spcPts val="0"/>
                            </a:spcAft>
                          </a:pPr>
                          <a:r>
                            <a:rPr lang="en-GB" sz="1600" dirty="0">
                              <a:effectLst/>
                            </a:rPr>
                            <a:t>Equation</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pPr>
                            <a:lnSpc>
                              <a:spcPct val="107000"/>
                            </a:lnSpc>
                            <a:spcAft>
                              <a:spcPts val="0"/>
                            </a:spcAft>
                          </a:pPr>
                          <a:r>
                            <a:rPr lang="en-GB" sz="1600" dirty="0">
                              <a:effectLst/>
                            </a:rPr>
                            <a:t>Parameters</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extLst>
                      <a:ext uri="{0D108BD9-81ED-4DB2-BD59-A6C34878D82A}">
                        <a16:rowId xmlns:a16="http://schemas.microsoft.com/office/drawing/2014/main" val="2699506148"/>
                      </a:ext>
                    </a:extLst>
                  </a:tr>
                  <a:tr h="335888">
                    <a:tc>
                      <a:txBody>
                        <a:bodyPr/>
                        <a:lstStyle/>
                        <a:p>
                          <a:pPr>
                            <a:lnSpc>
                              <a:spcPct val="107000"/>
                            </a:lnSpc>
                            <a:spcAft>
                              <a:spcPts val="0"/>
                            </a:spcAft>
                          </a:pPr>
                          <a:r>
                            <a:rPr lang="en-GB" sz="1600" dirty="0">
                              <a:effectLst/>
                            </a:rPr>
                            <a:t>1. Output to labour ratio</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endParaRPr lang="en-US"/>
                        </a:p>
                      </a:txBody>
                      <a:tcPr marL="65658" marR="65658" marT="0" marB="0">
                        <a:blipFill>
                          <a:blip r:embed="rId6"/>
                          <a:stretch>
                            <a:fillRect l="-133400" t="-90909" r="-49600" b="-1350909"/>
                          </a:stretch>
                        </a:blipFill>
                      </a:tcPr>
                    </a:tc>
                    <a:tc>
                      <a:txBody>
                        <a:bodyPr/>
                        <a:lstStyle/>
                        <a:p>
                          <a:endParaRPr lang="en-US"/>
                        </a:p>
                      </a:txBody>
                      <a:tcPr marL="65658" marR="65658" marT="0" marB="0">
                        <a:blipFill>
                          <a:blip r:embed="rId6"/>
                          <a:stretch>
                            <a:fillRect l="-478279" t="-90909" r="-1639" b="-1350909"/>
                          </a:stretch>
                        </a:blipFill>
                      </a:tcPr>
                    </a:tc>
                    <a:extLst>
                      <a:ext uri="{0D108BD9-81ED-4DB2-BD59-A6C34878D82A}">
                        <a16:rowId xmlns:a16="http://schemas.microsoft.com/office/drawing/2014/main" val="3287173614"/>
                      </a:ext>
                    </a:extLst>
                  </a:tr>
                  <a:tr h="326040">
                    <a:tc>
                      <a:txBody>
                        <a:bodyPr/>
                        <a:lstStyle/>
                        <a:p>
                          <a:pPr>
                            <a:lnSpc>
                              <a:spcPct val="107000"/>
                            </a:lnSpc>
                            <a:spcAft>
                              <a:spcPts val="0"/>
                            </a:spcAft>
                          </a:pPr>
                          <a:r>
                            <a:rPr lang="en-GB" sz="1600" dirty="0">
                              <a:effectLst/>
                            </a:rPr>
                            <a:t>2. Population growth</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endParaRPr lang="en-US"/>
                        </a:p>
                      </a:txBody>
                      <a:tcPr marL="65658" marR="65658" marT="0" marB="0">
                        <a:blipFill>
                          <a:blip r:embed="rId6"/>
                          <a:stretch>
                            <a:fillRect l="-133400" t="-194444" r="-49600" b="-1275926"/>
                          </a:stretch>
                        </a:blipFill>
                      </a:tcPr>
                    </a:tc>
                    <a:tc>
                      <a:txBody>
                        <a:bodyPr/>
                        <a:lstStyle/>
                        <a:p>
                          <a:endParaRPr lang="en-US"/>
                        </a:p>
                      </a:txBody>
                      <a:tcPr marL="65658" marR="65658" marT="0" marB="0">
                        <a:blipFill>
                          <a:blip r:embed="rId6"/>
                          <a:stretch>
                            <a:fillRect l="-478279" t="-194444" r="-1639" b="-1275926"/>
                          </a:stretch>
                        </a:blipFill>
                      </a:tcPr>
                    </a:tc>
                    <a:extLst>
                      <a:ext uri="{0D108BD9-81ED-4DB2-BD59-A6C34878D82A}">
                        <a16:rowId xmlns:a16="http://schemas.microsoft.com/office/drawing/2014/main" val="2658582490"/>
                      </a:ext>
                    </a:extLst>
                  </a:tr>
                  <a:tr h="335888">
                    <a:tc>
                      <a:txBody>
                        <a:bodyPr/>
                        <a:lstStyle/>
                        <a:p>
                          <a:pPr>
                            <a:lnSpc>
                              <a:spcPct val="107000"/>
                            </a:lnSpc>
                            <a:spcAft>
                              <a:spcPts val="0"/>
                            </a:spcAft>
                          </a:pPr>
                          <a:r>
                            <a:rPr lang="en-GB" sz="1600" dirty="0">
                              <a:effectLst/>
                            </a:rPr>
                            <a:t>3. Capital (K) to output (Y) ratio</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endParaRPr lang="en-US"/>
                        </a:p>
                      </a:txBody>
                      <a:tcPr marL="65658" marR="65658" marT="0" marB="0">
                        <a:blipFill>
                          <a:blip r:embed="rId6"/>
                          <a:stretch>
                            <a:fillRect l="-133400" t="-289091" r="-49600" b="-1152727"/>
                          </a:stretch>
                        </a:blipFill>
                      </a:tcPr>
                    </a:tc>
                    <a:tc>
                      <a:txBody>
                        <a:bodyPr/>
                        <a:lstStyle/>
                        <a:p>
                          <a:endParaRPr lang="en-US"/>
                        </a:p>
                      </a:txBody>
                      <a:tcPr marL="65658" marR="65658" marT="0" marB="0">
                        <a:blipFill>
                          <a:blip r:embed="rId6"/>
                          <a:stretch>
                            <a:fillRect l="-478279" t="-289091" r="-1639" b="-1152727"/>
                          </a:stretch>
                        </a:blipFill>
                      </a:tcPr>
                    </a:tc>
                    <a:extLst>
                      <a:ext uri="{0D108BD9-81ED-4DB2-BD59-A6C34878D82A}">
                        <a16:rowId xmlns:a16="http://schemas.microsoft.com/office/drawing/2014/main" val="2293410312"/>
                      </a:ext>
                    </a:extLst>
                  </a:tr>
                  <a:tr h="507632">
                    <a:tc>
                      <a:txBody>
                        <a:bodyPr/>
                        <a:lstStyle/>
                        <a:p>
                          <a:pPr>
                            <a:lnSpc>
                              <a:spcPct val="107000"/>
                            </a:lnSpc>
                            <a:spcAft>
                              <a:spcPts val="0"/>
                            </a:spcAft>
                          </a:pPr>
                          <a:r>
                            <a:rPr lang="en-GB" sz="1600" dirty="0">
                              <a:effectLst/>
                            </a:rPr>
                            <a:t>4. Rate of change of capital</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endParaRPr lang="en-US"/>
                        </a:p>
                      </a:txBody>
                      <a:tcPr marL="65658" marR="65658" marT="0" marB="0">
                        <a:blipFill>
                          <a:blip r:embed="rId6"/>
                          <a:stretch>
                            <a:fillRect l="-133400" t="-257831" r="-49600" b="-663855"/>
                          </a:stretch>
                        </a:blipFill>
                      </a:tcPr>
                    </a:tc>
                    <a:tc>
                      <a:txBody>
                        <a:bodyPr/>
                        <a:lstStyle/>
                        <a:p>
                          <a:endParaRPr lang="en-US"/>
                        </a:p>
                      </a:txBody>
                      <a:tcPr marL="65658" marR="65658" marT="0" marB="0">
                        <a:blipFill>
                          <a:blip r:embed="rId6"/>
                          <a:stretch>
                            <a:fillRect l="-478279" t="-257831" r="-1639" b="-663855"/>
                          </a:stretch>
                        </a:blipFill>
                      </a:tcPr>
                    </a:tc>
                    <a:extLst>
                      <a:ext uri="{0D108BD9-81ED-4DB2-BD59-A6C34878D82A}">
                        <a16:rowId xmlns:a16="http://schemas.microsoft.com/office/drawing/2014/main" val="2823990463"/>
                      </a:ext>
                    </a:extLst>
                  </a:tr>
                  <a:tr h="260922">
                    <a:tc>
                      <a:txBody>
                        <a:bodyPr/>
                        <a:lstStyle/>
                        <a:p>
                          <a:pPr>
                            <a:lnSpc>
                              <a:spcPct val="107000"/>
                            </a:lnSpc>
                            <a:spcAft>
                              <a:spcPts val="0"/>
                            </a:spcAft>
                          </a:pPr>
                          <a:r>
                            <a:rPr lang="en-GB" sz="1600" dirty="0">
                              <a:effectLst/>
                            </a:rPr>
                            <a:t>5. Uniform real wage </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endParaRPr lang="en-US"/>
                        </a:p>
                      </a:txBody>
                      <a:tcPr marL="65658" marR="65658" marT="0" marB="0">
                        <a:blipFill>
                          <a:blip r:embed="rId6"/>
                          <a:stretch>
                            <a:fillRect l="-133400" t="-690698" r="-49600" b="-1181395"/>
                          </a:stretch>
                        </a:blipFill>
                      </a:tcPr>
                    </a:tc>
                    <a:tc>
                      <a:txBody>
                        <a:bodyPr/>
                        <a:lstStyle/>
                        <a:p>
                          <a:endParaRPr lang="en-US"/>
                        </a:p>
                      </a:txBody>
                      <a:tcPr marL="65658" marR="65658" marT="0" marB="0">
                        <a:blipFill>
                          <a:blip r:embed="rId6"/>
                          <a:stretch>
                            <a:fillRect l="-478279" t="-690698" r="-1639" b="-1181395"/>
                          </a:stretch>
                        </a:blipFill>
                      </a:tcPr>
                    </a:tc>
                    <a:extLst>
                      <a:ext uri="{0D108BD9-81ED-4DB2-BD59-A6C34878D82A}">
                        <a16:rowId xmlns:a16="http://schemas.microsoft.com/office/drawing/2014/main" val="4271430806"/>
                      </a:ext>
                    </a:extLst>
                  </a:tr>
                  <a:tr h="613405">
                    <a:tc>
                      <a:txBody>
                        <a:bodyPr/>
                        <a:lstStyle/>
                        <a:p>
                          <a:endParaRPr lang="en-US"/>
                        </a:p>
                      </a:txBody>
                      <a:tcPr marL="65658" marR="65658" marT="0" marB="0">
                        <a:blipFill>
                          <a:blip r:embed="rId6"/>
                          <a:stretch>
                            <a:fillRect l="-150" t="-336634" r="-112312" b="-402970"/>
                          </a:stretch>
                        </a:blipFill>
                      </a:tcPr>
                    </a:tc>
                    <a:tc>
                      <a:txBody>
                        <a:bodyPr/>
                        <a:lstStyle/>
                        <a:p>
                          <a:endParaRPr lang="en-US"/>
                        </a:p>
                      </a:txBody>
                      <a:tcPr marL="65658" marR="65658" marT="0" marB="0">
                        <a:blipFill>
                          <a:blip r:embed="rId6"/>
                          <a:stretch>
                            <a:fillRect l="-133400" t="-336634" r="-49600" b="-402970"/>
                          </a:stretch>
                        </a:blipFill>
                      </a:tcPr>
                    </a:tc>
                    <a:tc>
                      <a:txBody>
                        <a:bodyPr/>
                        <a:lstStyle/>
                        <a:p>
                          <a:endParaRPr lang="en-US"/>
                        </a:p>
                      </a:txBody>
                      <a:tcPr marL="65658" marR="65658" marT="0" marB="0">
                        <a:blipFill>
                          <a:blip r:embed="rId6"/>
                          <a:stretch>
                            <a:fillRect l="-478279" t="-336634" r="-1639" b="-402970"/>
                          </a:stretch>
                        </a:blipFill>
                      </a:tcPr>
                    </a:tc>
                    <a:extLst>
                      <a:ext uri="{0D108BD9-81ED-4DB2-BD59-A6C34878D82A}">
                        <a16:rowId xmlns:a16="http://schemas.microsoft.com/office/drawing/2014/main" val="365189181"/>
                      </a:ext>
                    </a:extLst>
                  </a:tr>
                  <a:tr h="925288">
                    <a:tc>
                      <a:txBody>
                        <a:bodyPr/>
                        <a:lstStyle/>
                        <a:p>
                          <a:endParaRPr lang="en-US"/>
                        </a:p>
                      </a:txBody>
                      <a:tcPr marL="65658" marR="65658" marT="0" marB="0">
                        <a:blipFill>
                          <a:blip r:embed="rId6"/>
                          <a:stretch>
                            <a:fillRect l="-150" t="-292053" r="-112312" b="-169536"/>
                          </a:stretch>
                        </a:blipFill>
                      </a:tcPr>
                    </a:tc>
                    <a:tc>
                      <a:txBody>
                        <a:bodyPr/>
                        <a:lstStyle/>
                        <a:p>
                          <a:endParaRPr lang="en-US"/>
                        </a:p>
                      </a:txBody>
                      <a:tcPr marL="65658" marR="65658" marT="0" marB="0">
                        <a:blipFill>
                          <a:blip r:embed="rId6"/>
                          <a:stretch>
                            <a:fillRect l="-133400" t="-292053" r="-49600" b="-169536"/>
                          </a:stretch>
                        </a:blipFill>
                      </a:tcPr>
                    </a:tc>
                    <a:tc>
                      <a:txBody>
                        <a:bodyPr/>
                        <a:lstStyle/>
                        <a:p>
                          <a:endParaRPr lang="en-US"/>
                        </a:p>
                      </a:txBody>
                      <a:tcPr marL="65658" marR="65658" marT="0" marB="0">
                        <a:blipFill>
                          <a:blip r:embed="rId6"/>
                          <a:stretch>
                            <a:fillRect l="-478279" t="-292053" r="-1639" b="-169536"/>
                          </a:stretch>
                        </a:blipFill>
                      </a:tcPr>
                    </a:tc>
                    <a:extLst>
                      <a:ext uri="{0D108BD9-81ED-4DB2-BD59-A6C34878D82A}">
                        <a16:rowId xmlns:a16="http://schemas.microsoft.com/office/drawing/2014/main" val="310465734"/>
                      </a:ext>
                    </a:extLst>
                  </a:tr>
                  <a:tr h="510223">
                    <a:tc>
                      <a:txBody>
                        <a:bodyPr/>
                        <a:lstStyle/>
                        <a:p>
                          <a:pPr>
                            <a:lnSpc>
                              <a:spcPct val="107000"/>
                            </a:lnSpc>
                            <a:spcAft>
                              <a:spcPts val="0"/>
                            </a:spcAft>
                          </a:pPr>
                          <a:r>
                            <a:rPr lang="en-GB" sz="1600" dirty="0">
                              <a:effectLst/>
                            </a:rPr>
                            <a:t>8. Credit finances investment in excess of profits</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endParaRPr lang="en-US"/>
                        </a:p>
                      </a:txBody>
                      <a:tcPr marL="65658" marR="65658" marT="0" marB="0">
                        <a:blipFill>
                          <a:blip r:embed="rId6"/>
                          <a:stretch>
                            <a:fillRect l="-133400" t="-704762" r="-49600" b="-204762"/>
                          </a:stretch>
                        </a:blipFill>
                      </a:tcPr>
                    </a:tc>
                    <a:tc>
                      <a:txBody>
                        <a:bodyPr/>
                        <a:lstStyle/>
                        <a:p>
                          <a:endParaRPr lang="en-US"/>
                        </a:p>
                      </a:txBody>
                      <a:tcPr marL="65658" marR="65658" marT="0" marB="0">
                        <a:blipFill>
                          <a:blip r:embed="rId6"/>
                          <a:stretch>
                            <a:fillRect l="-478279" t="-704762" r="-1639" b="-204762"/>
                          </a:stretch>
                        </a:blipFill>
                      </a:tcPr>
                    </a:tc>
                    <a:extLst>
                      <a:ext uri="{0D108BD9-81ED-4DB2-BD59-A6C34878D82A}">
                        <a16:rowId xmlns:a16="http://schemas.microsoft.com/office/drawing/2014/main" val="1324744846"/>
                      </a:ext>
                    </a:extLst>
                  </a:tr>
                  <a:tr h="670046">
                    <a:tc>
                      <a:txBody>
                        <a:bodyPr/>
                        <a:lstStyle/>
                        <a:p>
                          <a:pPr>
                            <a:lnSpc>
                              <a:spcPct val="107000"/>
                            </a:lnSpc>
                            <a:spcAft>
                              <a:spcPts val="0"/>
                            </a:spcAft>
                          </a:pPr>
                          <a:r>
                            <a:rPr lang="en-GB" sz="1600" dirty="0">
                              <a:effectLst/>
                            </a:rPr>
                            <a:t>9. Profit is output net of wages and interest payments</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a:txBody>
                        <a:bodyPr/>
                        <a:lstStyle/>
                        <a:p>
                          <a:endParaRPr lang="en-US"/>
                        </a:p>
                      </a:txBody>
                      <a:tcPr marL="65658" marR="65658" marT="0" marB="0">
                        <a:blipFill>
                          <a:blip r:embed="rId6"/>
                          <a:stretch>
                            <a:fillRect l="-133400" t="-614545" r="-49600" b="-56364"/>
                          </a:stretch>
                        </a:blipFill>
                      </a:tcPr>
                    </a:tc>
                    <a:tc>
                      <a:txBody>
                        <a:bodyPr/>
                        <a:lstStyle/>
                        <a:p>
                          <a:endParaRPr lang="en-US"/>
                        </a:p>
                      </a:txBody>
                      <a:tcPr marL="65658" marR="65658" marT="0" marB="0">
                        <a:blipFill>
                          <a:blip r:embed="rId6"/>
                          <a:stretch>
                            <a:fillRect l="-478279" t="-614545" r="-1639" b="-56364"/>
                          </a:stretch>
                        </a:blipFill>
                      </a:tcPr>
                    </a:tc>
                    <a:extLst>
                      <a:ext uri="{0D108BD9-81ED-4DB2-BD59-A6C34878D82A}">
                        <a16:rowId xmlns:a16="http://schemas.microsoft.com/office/drawing/2014/main" val="1827121301"/>
                      </a:ext>
                    </a:extLst>
                  </a:tr>
                  <a:tr h="260922">
                    <a:tc>
                      <a:txBody>
                        <a:bodyPr/>
                        <a:lstStyle/>
                        <a:p>
                          <a:pPr>
                            <a:lnSpc>
                              <a:spcPct val="107000"/>
                            </a:lnSpc>
                            <a:spcAft>
                              <a:spcPts val="0"/>
                            </a:spcAft>
                          </a:pPr>
                          <a:r>
                            <a:rPr lang="en-GB" sz="1600" dirty="0">
                              <a:effectLst/>
                            </a:rPr>
                            <a:t>10. Initial conditions</a:t>
                          </a:r>
                          <a:endParaRPr lang="en-GB" sz="16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tc gridSpan="2">
                      <a:txBody>
                        <a:bodyPr/>
                        <a:lstStyle/>
                        <a:p>
                          <a:endParaRPr lang="en-US"/>
                        </a:p>
                      </a:txBody>
                      <a:tcPr marL="65658" marR="65658" marT="0" marB="0">
                        <a:blipFill>
                          <a:blip r:embed="rId6"/>
                          <a:stretch>
                            <a:fillRect l="-89651" t="-1827907" r="-538" b="-44186"/>
                          </a:stretch>
                        </a:blipFill>
                      </a:tcPr>
                    </a:tc>
                    <a:tc hMerge="1">
                      <a:txBody>
                        <a:bodyPr/>
                        <a:lstStyle/>
                        <a:p>
                          <a:pPr>
                            <a:lnSpc>
                              <a:spcPct val="107000"/>
                            </a:lnSpc>
                            <a:spcAft>
                              <a:spcPts val="0"/>
                            </a:spcAft>
                          </a:pPr>
                          <a:endParaRPr lang="en-GB" sz="1100" dirty="0">
                            <a:effectLst/>
                            <a:latin typeface="Calibri" panose="020F0502020204030204" pitchFamily="34" charset="0"/>
                            <a:ea typeface="Calibri" panose="020F0502020204030204" pitchFamily="34" charset="0"/>
                            <a:cs typeface="Cordia New" panose="020B0304020202020204" pitchFamily="34" charset="-34"/>
                          </a:endParaRPr>
                        </a:p>
                      </a:txBody>
                      <a:tcPr marL="65658" marR="65658" marT="0" marB="0"/>
                    </a:tc>
                    <a:extLst>
                      <a:ext uri="{0D108BD9-81ED-4DB2-BD59-A6C34878D82A}">
                        <a16:rowId xmlns:a16="http://schemas.microsoft.com/office/drawing/2014/main" val="148917499"/>
                      </a:ext>
                    </a:extLst>
                  </a:tr>
                </a:tbl>
              </a:graphicData>
            </a:graphic>
          </p:graphicFrame>
        </mc:Fallback>
      </mc:AlternateContent>
      <p:sp>
        <p:nvSpPr>
          <p:cNvPr id="11" name="Content Placeholder 5">
            <a:extLst>
              <a:ext uri="{FF2B5EF4-FFF2-40B4-BE49-F238E27FC236}">
                <a16:creationId xmlns:a16="http://schemas.microsoft.com/office/drawing/2014/main" id="{CCF4E98D-6F12-483C-ADA4-8F4B876E0E10}"/>
              </a:ext>
            </a:extLst>
          </p:cNvPr>
          <p:cNvSpPr txBox="1">
            <a:spLocks/>
          </p:cNvSpPr>
          <p:nvPr/>
        </p:nvSpPr>
        <p:spPr>
          <a:xfrm>
            <a:off x="895449" y="4423806"/>
            <a:ext cx="2681211" cy="184420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Convert to model:</a:t>
            </a:r>
          </a:p>
          <a:p>
            <a:r>
              <a:rPr lang="en-GB" dirty="0"/>
              <a:t>Simplest system state relations</a:t>
            </a:r>
          </a:p>
          <a:p>
            <a:r>
              <a:rPr lang="en-GB" dirty="0"/>
              <a:t>Simplest behavioural rules</a:t>
            </a:r>
          </a:p>
        </p:txBody>
      </p:sp>
    </p:spTree>
    <p:extLst>
      <p:ext uri="{BB962C8B-B14F-4D97-AF65-F5344CB8AC3E}">
        <p14:creationId xmlns:p14="http://schemas.microsoft.com/office/powerpoint/2010/main" val="136810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wipe(up)">
                                      <p:cBhvr>
                                        <p:cTn id="12" dur="5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wipe(up)">
                                      <p:cBhvr>
                                        <p:cTn id="17" dur="500"/>
                                        <p:tgtEl>
                                          <p:spTgt spid="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1">
                                            <p:txEl>
                                              <p:pRg st="2" end="2"/>
                                            </p:txEl>
                                          </p:spTgt>
                                        </p:tgtEl>
                                        <p:attrNameLst>
                                          <p:attrName>style.visibility</p:attrName>
                                        </p:attrNameLst>
                                      </p:cBhvr>
                                      <p:to>
                                        <p:strVal val="visible"/>
                                      </p:to>
                                    </p:set>
                                    <p:animEffect transition="in" filter="wipe(up)">
                                      <p:cBhvr>
                                        <p:cTn id="22" dur="500"/>
                                        <p:tgtEl>
                                          <p:spTgt spid="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1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bldLvl="5"/>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AD045-B639-48D6-AA1D-B7ADBD32E2C8}"/>
              </a:ext>
            </a:extLst>
          </p:cNvPr>
          <p:cNvSpPr>
            <a:spLocks noGrp="1"/>
          </p:cNvSpPr>
          <p:nvPr>
            <p:ph type="title"/>
          </p:nvPr>
        </p:nvSpPr>
        <p:spPr/>
        <p:txBody>
          <a:bodyPr>
            <a:normAutofit fontScale="90000"/>
          </a:bodyPr>
          <a:lstStyle/>
          <a:p>
            <a:r>
              <a:rPr lang="en-GB" dirty="0"/>
              <a:t>(A) A </a:t>
            </a:r>
            <a:r>
              <a:rPr lang="en-GB" dirty="0" err="1"/>
              <a:t>macrofoundation</a:t>
            </a:r>
            <a:r>
              <a:rPr lang="en-GB" dirty="0"/>
              <a:t> for macroeconomics</a:t>
            </a:r>
          </a:p>
        </p:txBody>
      </p:sp>
      <p:sp>
        <p:nvSpPr>
          <p:cNvPr id="3" name="Content Placeholder 2">
            <a:extLst>
              <a:ext uri="{FF2B5EF4-FFF2-40B4-BE49-F238E27FC236}">
                <a16:creationId xmlns:a16="http://schemas.microsoft.com/office/drawing/2014/main" id="{3A5F122C-AD4F-4B7F-94BC-D9ED3A03A2BC}"/>
              </a:ext>
            </a:extLst>
          </p:cNvPr>
          <p:cNvSpPr>
            <a:spLocks noGrp="1"/>
          </p:cNvSpPr>
          <p:nvPr>
            <p:ph idx="1"/>
          </p:nvPr>
        </p:nvSpPr>
        <p:spPr>
          <a:xfrm>
            <a:off x="838200" y="870439"/>
            <a:ext cx="2606198" cy="451414"/>
          </a:xfrm>
        </p:spPr>
        <p:txBody>
          <a:bodyPr/>
          <a:lstStyle/>
          <a:p>
            <a:r>
              <a:rPr lang="en-GB" dirty="0"/>
              <a:t>Model in Minsky:</a:t>
            </a:r>
          </a:p>
        </p:txBody>
      </p:sp>
      <p:pic>
        <p:nvPicPr>
          <p:cNvPr id="6" name="Picture 5">
            <a:extLst>
              <a:ext uri="{FF2B5EF4-FFF2-40B4-BE49-F238E27FC236}">
                <a16:creationId xmlns:a16="http://schemas.microsoft.com/office/drawing/2014/main" id="{F6C281BF-B673-4B39-B1A9-BF229CD09C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6577" y="752573"/>
            <a:ext cx="8235423" cy="6074165"/>
          </a:xfrm>
          <a:prstGeom prst="rect">
            <a:avLst/>
          </a:prstGeom>
        </p:spPr>
      </p:pic>
      <p:graphicFrame>
        <p:nvGraphicFramePr>
          <p:cNvPr id="7" name="Object 6">
            <a:hlinkClick r:id="" action="ppaction://ole?verb=0"/>
            <a:extLst>
              <a:ext uri="{FF2B5EF4-FFF2-40B4-BE49-F238E27FC236}">
                <a16:creationId xmlns:a16="http://schemas.microsoft.com/office/drawing/2014/main" id="{F3E4A0F7-C4EA-4ADF-B9E9-DAAE991E02D6}"/>
              </a:ext>
            </a:extLst>
          </p:cNvPr>
          <p:cNvGraphicFramePr>
            <a:graphicFrameLocks noChangeAspect="1"/>
          </p:cNvGraphicFramePr>
          <p:nvPr>
            <p:extLst>
              <p:ext uri="{D42A27DB-BD31-4B8C-83A1-F6EECF244321}">
                <p14:modId xmlns:p14="http://schemas.microsoft.com/office/powerpoint/2010/main" val="2031473886"/>
              </p:ext>
            </p:extLst>
          </p:nvPr>
        </p:nvGraphicFramePr>
        <p:xfrm>
          <a:off x="779215" y="1296828"/>
          <a:ext cx="2410343" cy="703854"/>
        </p:xfrm>
        <a:graphic>
          <a:graphicData uri="http://schemas.openxmlformats.org/presentationml/2006/ole">
            <mc:AlternateContent xmlns:mc="http://schemas.openxmlformats.org/markup-compatibility/2006">
              <mc:Choice xmlns:v="urn:schemas-microsoft-com:vml" Requires="v">
                <p:oleObj spid="_x0000_s11330" name="Packager Shell Object" showAsIcon="1" r:id="rId4" imgW="1332360" imgH="388800" progId="Package">
                  <p:embed/>
                </p:oleObj>
              </mc:Choice>
              <mc:Fallback>
                <p:oleObj name="Packager Shell Object" showAsIcon="1" r:id="rId4" imgW="1332360" imgH="388800" progId="Package">
                  <p:embed/>
                  <p:pic>
                    <p:nvPicPr>
                      <p:cNvPr id="7" name="Object 6">
                        <a:hlinkClick r:id="" action="ppaction://ole?verb=0"/>
                        <a:extLst>
                          <a:ext uri="{FF2B5EF4-FFF2-40B4-BE49-F238E27FC236}">
                            <a16:creationId xmlns:a16="http://schemas.microsoft.com/office/drawing/2014/main" id="{F3E4A0F7-C4EA-4ADF-B9E9-DAAE991E02D6}"/>
                          </a:ext>
                        </a:extLst>
                      </p:cNvPr>
                      <p:cNvPicPr/>
                      <p:nvPr/>
                    </p:nvPicPr>
                    <p:blipFill>
                      <a:blip r:embed="rId5"/>
                      <a:stretch>
                        <a:fillRect/>
                      </a:stretch>
                    </p:blipFill>
                    <p:spPr>
                      <a:xfrm>
                        <a:off x="779215" y="1296828"/>
                        <a:ext cx="2410343" cy="703854"/>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8" name="Content Placeholder 5">
                <a:extLst>
                  <a:ext uri="{FF2B5EF4-FFF2-40B4-BE49-F238E27FC236}">
                    <a16:creationId xmlns:a16="http://schemas.microsoft.com/office/drawing/2014/main" id="{98873112-2C43-4852-BDD2-879467C12810}"/>
                  </a:ext>
                </a:extLst>
              </p:cNvPr>
              <p:cNvSpPr txBox="1">
                <a:spLocks/>
              </p:cNvSpPr>
              <p:nvPr/>
            </p:nvSpPr>
            <p:spPr>
              <a:xfrm>
                <a:off x="838200" y="2022250"/>
                <a:ext cx="3194538" cy="421256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2 meaningful equilibria:</a:t>
                </a:r>
              </a:p>
              <a:p>
                <a:pPr lvl="1"/>
                <a:r>
                  <a:rPr lang="en-GB" dirty="0"/>
                  <a:t>“good” with positive </a:t>
                </a:r>
                <a14:m>
                  <m:oMath xmlns:m="http://schemas.openxmlformats.org/officeDocument/2006/math">
                    <m:r>
                      <a:rPr lang="en-GB"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𝜆</m:t>
                    </m:r>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𝑑</m:t>
                        </m:r>
                      </m:e>
                      <m:sub>
                        <m:r>
                          <a:rPr lang="en-GB" b="0" i="1" smtClean="0">
                            <a:latin typeface="Cambria Math" panose="02040503050406030204" pitchFamily="18" charset="0"/>
                            <a:ea typeface="Cambria Math" panose="02040503050406030204" pitchFamily="18" charset="0"/>
                          </a:rPr>
                          <m:t>𝑟</m:t>
                        </m:r>
                      </m:sub>
                    </m:sSub>
                  </m:oMath>
                </a14:m>
                <a:endParaRPr lang="en-GB" dirty="0"/>
              </a:p>
              <a:p>
                <a:pPr lvl="1"/>
                <a:r>
                  <a:rPr lang="en-GB" dirty="0"/>
                  <a:t>“bad”: zero </a:t>
                </a:r>
                <a14:m>
                  <m:oMath xmlns:m="http://schemas.openxmlformats.org/officeDocument/2006/math">
                    <m:r>
                      <a:rPr lang="en-GB" i="1">
                        <a:latin typeface="Cambria Math" panose="02040503050406030204" pitchFamily="18" charset="0"/>
                        <a:ea typeface="Cambria Math" panose="02040503050406030204" pitchFamily="18" charset="0"/>
                      </a:rPr>
                      <m:t>𝜔</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𝜆</m:t>
                    </m:r>
                  </m:oMath>
                </a14:m>
                <a:r>
                  <a:rPr lang="en-GB" dirty="0"/>
                  <a:t>, infinite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𝑑</m:t>
                        </m:r>
                      </m:e>
                      <m:sub>
                        <m:r>
                          <a:rPr lang="en-GB" i="1">
                            <a:latin typeface="Cambria Math" panose="02040503050406030204" pitchFamily="18" charset="0"/>
                            <a:ea typeface="Cambria Math" panose="02040503050406030204" pitchFamily="18" charset="0"/>
                          </a:rPr>
                          <m:t>𝑟</m:t>
                        </m:r>
                      </m:sub>
                    </m:sSub>
                  </m:oMath>
                </a14:m>
                <a:endParaRPr lang="en-GB" dirty="0"/>
              </a:p>
              <a:p>
                <a:r>
                  <a:rPr lang="en-GB" dirty="0"/>
                  <a:t>Good equilibrium has 1 negative real eigenvalue, 2 complex with zero real part for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𝜆</m:t>
                        </m:r>
                      </m:e>
                      <m:sub>
                        <m:r>
                          <a:rPr lang="en-GB" b="0" i="1" smtClean="0">
                            <a:latin typeface="Cambria Math" panose="02040503050406030204" pitchFamily="18" charset="0"/>
                            <a:ea typeface="Cambria Math" panose="02040503050406030204" pitchFamily="18" charset="0"/>
                          </a:rPr>
                          <m:t>𝑍</m:t>
                        </m:r>
                      </m:sub>
                    </m:sSub>
                    <m:r>
                      <a:rPr lang="en-GB" b="0" i="1" smtClean="0">
                        <a:latin typeface="Cambria Math" panose="02040503050406030204" pitchFamily="18" charset="0"/>
                        <a:ea typeface="Cambria Math" panose="02040503050406030204" pitchFamily="18" charset="0"/>
                      </a:rPr>
                      <m:t>&lt;6</m:t>
                    </m:r>
                  </m:oMath>
                </a14:m>
                <a:r>
                  <a:rPr lang="en-GB" dirty="0"/>
                  <a:t>, positive above</a:t>
                </a:r>
              </a:p>
              <a:p>
                <a:pPr lvl="1"/>
                <a:r>
                  <a:rPr lang="en-GB" dirty="0" err="1">
                    <a:hlinkClick r:id="rId6"/>
                  </a:rPr>
                  <a:t>Pomeau-Manneville</a:t>
                </a:r>
                <a:r>
                  <a:rPr lang="en-GB" dirty="0">
                    <a:hlinkClick r:id="rId6"/>
                  </a:rPr>
                  <a:t> route to chaos</a:t>
                </a:r>
                <a:endParaRPr lang="en-GB" dirty="0"/>
              </a:p>
            </p:txBody>
          </p:sp>
        </mc:Choice>
        <mc:Fallback xmlns="">
          <p:sp>
            <p:nvSpPr>
              <p:cNvPr id="8" name="Content Placeholder 5">
                <a:extLst>
                  <a:ext uri="{FF2B5EF4-FFF2-40B4-BE49-F238E27FC236}">
                    <a16:creationId xmlns:a16="http://schemas.microsoft.com/office/drawing/2014/main" id="{98873112-2C43-4852-BDD2-879467C12810}"/>
                  </a:ext>
                </a:extLst>
              </p:cNvPr>
              <p:cNvSpPr txBox="1">
                <a:spLocks noRot="1" noChangeAspect="1" noMove="1" noResize="1" noEditPoints="1" noAdjustHandles="1" noChangeArrowheads="1" noChangeShapeType="1" noTextEdit="1"/>
              </p:cNvSpPr>
              <p:nvPr/>
            </p:nvSpPr>
            <p:spPr>
              <a:xfrm>
                <a:off x="838200" y="2022250"/>
                <a:ext cx="3194538" cy="4212562"/>
              </a:xfrm>
              <a:prstGeom prst="rect">
                <a:avLst/>
              </a:prstGeom>
              <a:blipFill>
                <a:blip r:embed="rId7"/>
                <a:stretch>
                  <a:fillRect l="-2290" t="-1881" r="-2290"/>
                </a:stretch>
              </a:blipFill>
            </p:spPr>
            <p:txBody>
              <a:bodyPr/>
              <a:lstStyle/>
              <a:p>
                <a:r>
                  <a:rPr lang="en-GB">
                    <a:noFill/>
                  </a:rPr>
                  <a:t> </a:t>
                </a:r>
              </a:p>
            </p:txBody>
          </p:sp>
        </mc:Fallback>
      </mc:AlternateContent>
    </p:spTree>
    <p:extLst>
      <p:ext uri="{BB962C8B-B14F-4D97-AF65-F5344CB8AC3E}">
        <p14:creationId xmlns:p14="http://schemas.microsoft.com/office/powerpoint/2010/main" val="1084240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par>
                                <p:cTn id="8" presetID="26"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80">
                                          <p:stCondLst>
                                            <p:cond delay="0"/>
                                          </p:stCondLst>
                                        </p:cTn>
                                        <p:tgtEl>
                                          <p:spTgt spid="7"/>
                                        </p:tgtEl>
                                      </p:cBhvr>
                                    </p:animEffect>
                                    <p:anim calcmode="lin" valueType="num">
                                      <p:cBhvr>
                                        <p:cTn id="11"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6" dur="26">
                                          <p:stCondLst>
                                            <p:cond delay="650"/>
                                          </p:stCondLst>
                                        </p:cTn>
                                        <p:tgtEl>
                                          <p:spTgt spid="7"/>
                                        </p:tgtEl>
                                      </p:cBhvr>
                                      <p:to x="100000" y="60000"/>
                                    </p:animScale>
                                    <p:animScale>
                                      <p:cBhvr>
                                        <p:cTn id="17" dur="166" decel="50000">
                                          <p:stCondLst>
                                            <p:cond delay="676"/>
                                          </p:stCondLst>
                                        </p:cTn>
                                        <p:tgtEl>
                                          <p:spTgt spid="7"/>
                                        </p:tgtEl>
                                      </p:cBhvr>
                                      <p:to x="100000" y="100000"/>
                                    </p:animScale>
                                    <p:animScale>
                                      <p:cBhvr>
                                        <p:cTn id="18" dur="26">
                                          <p:stCondLst>
                                            <p:cond delay="1312"/>
                                          </p:stCondLst>
                                        </p:cTn>
                                        <p:tgtEl>
                                          <p:spTgt spid="7"/>
                                        </p:tgtEl>
                                      </p:cBhvr>
                                      <p:to x="100000" y="80000"/>
                                    </p:animScale>
                                    <p:animScale>
                                      <p:cBhvr>
                                        <p:cTn id="19" dur="166" decel="50000">
                                          <p:stCondLst>
                                            <p:cond delay="1338"/>
                                          </p:stCondLst>
                                        </p:cTn>
                                        <p:tgtEl>
                                          <p:spTgt spid="7"/>
                                        </p:tgtEl>
                                      </p:cBhvr>
                                      <p:to x="100000" y="100000"/>
                                    </p:animScale>
                                    <p:animScale>
                                      <p:cBhvr>
                                        <p:cTn id="20" dur="26">
                                          <p:stCondLst>
                                            <p:cond delay="1642"/>
                                          </p:stCondLst>
                                        </p:cTn>
                                        <p:tgtEl>
                                          <p:spTgt spid="7"/>
                                        </p:tgtEl>
                                      </p:cBhvr>
                                      <p:to x="100000" y="90000"/>
                                    </p:animScale>
                                    <p:animScale>
                                      <p:cBhvr>
                                        <p:cTn id="21" dur="166" decel="50000">
                                          <p:stCondLst>
                                            <p:cond delay="1668"/>
                                          </p:stCondLst>
                                        </p:cTn>
                                        <p:tgtEl>
                                          <p:spTgt spid="7"/>
                                        </p:tgtEl>
                                      </p:cBhvr>
                                      <p:to x="100000" y="100000"/>
                                    </p:animScale>
                                    <p:animScale>
                                      <p:cBhvr>
                                        <p:cTn id="22" dur="26">
                                          <p:stCondLst>
                                            <p:cond delay="1808"/>
                                          </p:stCondLst>
                                        </p:cTn>
                                        <p:tgtEl>
                                          <p:spTgt spid="7"/>
                                        </p:tgtEl>
                                      </p:cBhvr>
                                      <p:to x="100000" y="95000"/>
                                    </p:animScale>
                                    <p:animScale>
                                      <p:cBhvr>
                                        <p:cTn id="23" dur="166" decel="50000">
                                          <p:stCondLst>
                                            <p:cond delay="1834"/>
                                          </p:stCondLst>
                                        </p:cTn>
                                        <p:tgtEl>
                                          <p:spTgt spid="7"/>
                                        </p:tgtEl>
                                      </p:cBhvr>
                                      <p:to x="100000" y="100000"/>
                                    </p:animScale>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8">
                                            <p:txEl>
                                              <p:pRg st="0" end="0"/>
                                            </p:txEl>
                                          </p:spTgt>
                                        </p:tgtEl>
                                        <p:attrNameLst>
                                          <p:attrName>style.visibility</p:attrName>
                                        </p:attrNameLst>
                                      </p:cBhvr>
                                      <p:to>
                                        <p:strVal val="visible"/>
                                      </p:to>
                                    </p:set>
                                    <p:animEffect transition="in" filter="wipe(up)">
                                      <p:cBhvr>
                                        <p:cTn id="28" dur="500"/>
                                        <p:tgtEl>
                                          <p:spTgt spid="8">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8">
                                            <p:txEl>
                                              <p:pRg st="1" end="1"/>
                                            </p:txEl>
                                          </p:spTgt>
                                        </p:tgtEl>
                                        <p:attrNameLst>
                                          <p:attrName>style.visibility</p:attrName>
                                        </p:attrNameLst>
                                      </p:cBhvr>
                                      <p:to>
                                        <p:strVal val="visible"/>
                                      </p:to>
                                    </p:set>
                                    <p:animEffect transition="in" filter="wipe(up)">
                                      <p:cBhvr>
                                        <p:cTn id="33" dur="500"/>
                                        <p:tgtEl>
                                          <p:spTgt spid="8">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8">
                                            <p:txEl>
                                              <p:pRg st="2" end="2"/>
                                            </p:txEl>
                                          </p:spTgt>
                                        </p:tgtEl>
                                        <p:attrNameLst>
                                          <p:attrName>style.visibility</p:attrName>
                                        </p:attrNameLst>
                                      </p:cBhvr>
                                      <p:to>
                                        <p:strVal val="visible"/>
                                      </p:to>
                                    </p:set>
                                    <p:animEffect transition="in" filter="wipe(up)">
                                      <p:cBhvr>
                                        <p:cTn id="38" dur="500"/>
                                        <p:tgtEl>
                                          <p:spTgt spid="8">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8">
                                            <p:txEl>
                                              <p:pRg st="3" end="3"/>
                                            </p:txEl>
                                          </p:spTgt>
                                        </p:tgtEl>
                                        <p:attrNameLst>
                                          <p:attrName>style.visibility</p:attrName>
                                        </p:attrNameLst>
                                      </p:cBhvr>
                                      <p:to>
                                        <p:strVal val="visible"/>
                                      </p:to>
                                    </p:set>
                                    <p:animEffect transition="in" filter="wipe(up)">
                                      <p:cBhvr>
                                        <p:cTn id="43" dur="500"/>
                                        <p:tgtEl>
                                          <p:spTgt spid="8">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grpId="0" nodeType="clickEffect">
                                  <p:stCondLst>
                                    <p:cond delay="0"/>
                                  </p:stCondLst>
                                  <p:childTnLst>
                                    <p:set>
                                      <p:cBhvr>
                                        <p:cTn id="47" dur="1" fill="hold">
                                          <p:stCondLst>
                                            <p:cond delay="0"/>
                                          </p:stCondLst>
                                        </p:cTn>
                                        <p:tgtEl>
                                          <p:spTgt spid="8">
                                            <p:txEl>
                                              <p:pRg st="4" end="4"/>
                                            </p:txEl>
                                          </p:spTgt>
                                        </p:tgtEl>
                                        <p:attrNameLst>
                                          <p:attrName>style.visibility</p:attrName>
                                        </p:attrNameLst>
                                      </p:cBhvr>
                                      <p:to>
                                        <p:strVal val="visible"/>
                                      </p:to>
                                    </p:set>
                                    <p:animEffect transition="in" filter="wipe(up)">
                                      <p:cBhvr>
                                        <p:cTn id="48"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bldLvl="5"/>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DCC6C-D401-4948-929D-EBF51E8AC9EF}"/>
              </a:ext>
            </a:extLst>
          </p:cNvPr>
          <p:cNvSpPr>
            <a:spLocks noGrp="1"/>
          </p:cNvSpPr>
          <p:nvPr>
            <p:ph type="title"/>
          </p:nvPr>
        </p:nvSpPr>
        <p:spPr/>
        <p:txBody>
          <a:bodyPr>
            <a:normAutofit fontScale="90000"/>
          </a:bodyPr>
          <a:lstStyle/>
          <a:p>
            <a:r>
              <a:rPr lang="en-GB" dirty="0"/>
              <a:t>(A) A </a:t>
            </a:r>
            <a:r>
              <a:rPr lang="en-GB" dirty="0" err="1"/>
              <a:t>macrofoundation</a:t>
            </a:r>
            <a:r>
              <a:rPr lang="en-GB" dirty="0"/>
              <a:t> for macroeconomics</a:t>
            </a:r>
          </a:p>
        </p:txBody>
      </p:sp>
      <p:sp>
        <p:nvSpPr>
          <p:cNvPr id="3" name="Content Placeholder 2">
            <a:extLst>
              <a:ext uri="{FF2B5EF4-FFF2-40B4-BE49-F238E27FC236}">
                <a16:creationId xmlns:a16="http://schemas.microsoft.com/office/drawing/2014/main" id="{A66A9330-B739-438A-AE70-3F84C4E473D4}"/>
              </a:ext>
            </a:extLst>
          </p:cNvPr>
          <p:cNvSpPr>
            <a:spLocks noGrp="1"/>
          </p:cNvSpPr>
          <p:nvPr>
            <p:ph idx="1"/>
          </p:nvPr>
        </p:nvSpPr>
        <p:spPr>
          <a:xfrm>
            <a:off x="838200" y="870439"/>
            <a:ext cx="4567657" cy="3327274"/>
          </a:xfrm>
        </p:spPr>
        <p:txBody>
          <a:bodyPr/>
          <a:lstStyle/>
          <a:p>
            <a:r>
              <a:rPr lang="en-GB" dirty="0"/>
              <a:t>Simplest possible model derived directly from definitions more accurately captures real-world macroeconomics than highly complicated DSGE models</a:t>
            </a:r>
          </a:p>
          <a:p>
            <a:pPr lvl="1"/>
            <a:r>
              <a:rPr lang="en-GB" dirty="0"/>
              <a:t>“Great  Moderation” followed by “Great Recession”</a:t>
            </a:r>
          </a:p>
          <a:p>
            <a:pPr lvl="1"/>
            <a:r>
              <a:rPr lang="en-GB" dirty="0"/>
              <a:t>Inequality: Rise in Bankers’ share comes at expense of falling workers’ share</a:t>
            </a:r>
          </a:p>
        </p:txBody>
      </p:sp>
      <p:sp>
        <p:nvSpPr>
          <p:cNvPr id="4" name="Rectangle 2">
            <a:extLst>
              <a:ext uri="{FF2B5EF4-FFF2-40B4-BE49-F238E27FC236}">
                <a16:creationId xmlns:a16="http://schemas.microsoft.com/office/drawing/2014/main" id="{6F9ED03F-6C90-4702-BE04-EA507034BD80}"/>
              </a:ext>
            </a:extLst>
          </p:cNvPr>
          <p:cNvSpPr>
            <a:spLocks noChangeArrowheads="1"/>
          </p:cNvSpPr>
          <p:nvPr/>
        </p:nvSpPr>
        <p:spPr bwMode="auto">
          <a:xfrm>
            <a:off x="1080224" y="3155390"/>
            <a:ext cx="3125882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6" name="Rectangle 4">
            <a:extLst>
              <a:ext uri="{FF2B5EF4-FFF2-40B4-BE49-F238E27FC236}">
                <a16:creationId xmlns:a16="http://schemas.microsoft.com/office/drawing/2014/main" id="{0E4F72B8-94EA-4A1F-8951-BFBD08FAF85C}"/>
              </a:ext>
            </a:extLst>
          </p:cNvPr>
          <p:cNvSpPr>
            <a:spLocks noChangeArrowheads="1"/>
          </p:cNvSpPr>
          <p:nvPr/>
        </p:nvSpPr>
        <p:spPr bwMode="auto">
          <a:xfrm>
            <a:off x="8594413" y="2936730"/>
            <a:ext cx="395687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endParaRPr lang="en-GB"/>
          </a:p>
        </p:txBody>
      </p:sp>
      <p:pic>
        <p:nvPicPr>
          <p:cNvPr id="9" name="Picture 8">
            <a:extLst>
              <a:ext uri="{FF2B5EF4-FFF2-40B4-BE49-F238E27FC236}">
                <a16:creationId xmlns:a16="http://schemas.microsoft.com/office/drawing/2014/main" id="{E199E863-F864-40CF-B92B-3E24F4654C3A}"/>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63277" y="887804"/>
            <a:ext cx="6903960" cy="5669344"/>
          </a:xfrm>
          <a:prstGeom prst="rect">
            <a:avLst/>
          </a:prstGeom>
          <a:noFill/>
          <a:ln>
            <a:noFill/>
          </a:ln>
        </p:spPr>
      </p:pic>
      <p:sp>
        <p:nvSpPr>
          <p:cNvPr id="10" name="TextBox 9">
            <a:extLst>
              <a:ext uri="{FF2B5EF4-FFF2-40B4-BE49-F238E27FC236}">
                <a16:creationId xmlns:a16="http://schemas.microsoft.com/office/drawing/2014/main" id="{3F23BE58-0124-4369-8B2A-7058F7131B3B}"/>
              </a:ext>
            </a:extLst>
          </p:cNvPr>
          <p:cNvSpPr txBox="1"/>
          <p:nvPr/>
        </p:nvSpPr>
        <p:spPr>
          <a:xfrm>
            <a:off x="889365" y="4155072"/>
            <a:ext cx="4273912" cy="1673773"/>
          </a:xfrm>
          <a:prstGeom prst="rect">
            <a:avLst/>
          </a:prstGeom>
        </p:spPr>
        <p:txBody>
          <a:bodyPr vert="horz" wrap="square" lIns="91440" tIns="45720" rIns="91440" bIns="45720" rtlCol="0">
            <a:normAutofit/>
          </a:bodyPr>
          <a:lstStyle/>
          <a:p>
            <a:pPr marL="285750" indent="-285750">
              <a:buFont typeface="Arial" panose="020B0604020202020204" pitchFamily="34" charset="0"/>
              <a:buChar char="•"/>
            </a:pPr>
            <a:r>
              <a:rPr lang="en-GB" sz="2200" dirty="0"/>
              <a:t>Anomalies in the Neoclassical paradigm are core predictions of the new paradigm…</a:t>
            </a:r>
          </a:p>
        </p:txBody>
      </p:sp>
    </p:spTree>
    <p:extLst>
      <p:ext uri="{BB962C8B-B14F-4D97-AF65-F5344CB8AC3E}">
        <p14:creationId xmlns:p14="http://schemas.microsoft.com/office/powerpoint/2010/main" val="632745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4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up)">
                                      <p:cBhvr>
                                        <p:cTn id="12"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9D5AD-F207-4982-A4EC-405627B56C00}"/>
              </a:ext>
            </a:extLst>
          </p:cNvPr>
          <p:cNvSpPr>
            <a:spLocks noGrp="1"/>
          </p:cNvSpPr>
          <p:nvPr>
            <p:ph type="title"/>
          </p:nvPr>
        </p:nvSpPr>
        <p:spPr/>
        <p:txBody>
          <a:bodyPr>
            <a:normAutofit fontScale="90000"/>
          </a:bodyPr>
          <a:lstStyle/>
          <a:p>
            <a:r>
              <a:rPr lang="en-GB" dirty="0"/>
              <a:t>(A) A </a:t>
            </a:r>
            <a:r>
              <a:rPr lang="en-GB" dirty="0" err="1"/>
              <a:t>macrofoundation</a:t>
            </a:r>
            <a:r>
              <a:rPr lang="en-GB" dirty="0"/>
              <a:t> for macroeconomics</a:t>
            </a:r>
          </a:p>
        </p:txBody>
      </p:sp>
      <p:sp>
        <p:nvSpPr>
          <p:cNvPr id="3" name="Content Placeholder 2">
            <a:extLst>
              <a:ext uri="{FF2B5EF4-FFF2-40B4-BE49-F238E27FC236}">
                <a16:creationId xmlns:a16="http://schemas.microsoft.com/office/drawing/2014/main" id="{DF873762-15FE-4936-92EB-39AFA91B36A0}"/>
              </a:ext>
            </a:extLst>
          </p:cNvPr>
          <p:cNvSpPr>
            <a:spLocks noGrp="1"/>
          </p:cNvSpPr>
          <p:nvPr>
            <p:ph idx="1"/>
          </p:nvPr>
        </p:nvSpPr>
        <p:spPr>
          <a:xfrm>
            <a:off x="838200" y="870439"/>
            <a:ext cx="10515600" cy="773586"/>
          </a:xfrm>
        </p:spPr>
        <p:txBody>
          <a:bodyPr/>
          <a:lstStyle/>
          <a:p>
            <a:r>
              <a:rPr lang="en-GB" dirty="0"/>
              <a:t>Can be extended by expanding definitions</a:t>
            </a:r>
          </a:p>
          <a:p>
            <a:pPr lvl="1"/>
            <a:r>
              <a:rPr lang="en-GB" dirty="0"/>
              <a:t>Nominal rather than real output model from these monetary definition:</a:t>
            </a:r>
          </a:p>
        </p:txBody>
      </p:sp>
      <p:graphicFrame>
        <p:nvGraphicFramePr>
          <p:cNvPr id="4" name="Object 3">
            <a:extLst>
              <a:ext uri="{FF2B5EF4-FFF2-40B4-BE49-F238E27FC236}">
                <a16:creationId xmlns:a16="http://schemas.microsoft.com/office/drawing/2014/main" id="{1C3F0524-A164-4A53-8268-6A2319C4CA44}"/>
              </a:ext>
            </a:extLst>
          </p:cNvPr>
          <p:cNvGraphicFramePr>
            <a:graphicFrameLocks noChangeAspect="1"/>
          </p:cNvGraphicFramePr>
          <p:nvPr/>
        </p:nvGraphicFramePr>
        <p:xfrm>
          <a:off x="701198" y="1582433"/>
          <a:ext cx="1501890" cy="3321250"/>
        </p:xfrm>
        <a:graphic>
          <a:graphicData uri="http://schemas.openxmlformats.org/presentationml/2006/ole">
            <mc:AlternateContent xmlns:mc="http://schemas.openxmlformats.org/markup-compatibility/2006">
              <mc:Choice xmlns:v="urn:schemas-microsoft-com:vml" Requires="v">
                <p:oleObj spid="_x0000_s12418" name="Equation" r:id="rId3" imgW="584200" imgH="1295400" progId="Equation.DSMT4">
                  <p:embed/>
                </p:oleObj>
              </mc:Choice>
              <mc:Fallback>
                <p:oleObj name="Equation" r:id="rId3" imgW="584200" imgH="1295400" progId="Equation.DSMT4">
                  <p:embed/>
                  <p:pic>
                    <p:nvPicPr>
                      <p:cNvPr id="4" name="Object 3">
                        <a:extLst>
                          <a:ext uri="{FF2B5EF4-FFF2-40B4-BE49-F238E27FC236}">
                            <a16:creationId xmlns:a16="http://schemas.microsoft.com/office/drawing/2014/main" id="{1C3F0524-A164-4A53-8268-6A2319C4CA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198" y="1582433"/>
                        <a:ext cx="1501890" cy="3321250"/>
                      </a:xfrm>
                      <a:prstGeom prst="rect">
                        <a:avLst/>
                      </a:prstGeom>
                      <a:noFill/>
                    </p:spPr>
                  </p:pic>
                </p:oleObj>
              </mc:Fallback>
            </mc:AlternateContent>
          </a:graphicData>
        </a:graphic>
      </p:graphicFrame>
      <p:graphicFrame>
        <p:nvGraphicFramePr>
          <p:cNvPr id="5" name="Object 4">
            <a:extLst>
              <a:ext uri="{FF2B5EF4-FFF2-40B4-BE49-F238E27FC236}">
                <a16:creationId xmlns:a16="http://schemas.microsoft.com/office/drawing/2014/main" id="{DB0BFFE4-8C82-4D85-9D43-675CFFDAAC2A}"/>
              </a:ext>
            </a:extLst>
          </p:cNvPr>
          <p:cNvGraphicFramePr>
            <a:graphicFrameLocks noChangeAspect="1"/>
          </p:cNvGraphicFramePr>
          <p:nvPr/>
        </p:nvGraphicFramePr>
        <p:xfrm>
          <a:off x="8630886" y="1770286"/>
          <a:ext cx="3122225" cy="2813094"/>
        </p:xfrm>
        <a:graphic>
          <a:graphicData uri="http://schemas.openxmlformats.org/presentationml/2006/ole">
            <mc:AlternateContent xmlns:mc="http://schemas.openxmlformats.org/markup-compatibility/2006">
              <mc:Choice xmlns:v="urn:schemas-microsoft-com:vml" Requires="v">
                <p:oleObj spid="_x0000_s12419" name="Equation" r:id="rId5" imgW="965200" imgH="863600" progId="Equation.DSMT4">
                  <p:embed/>
                </p:oleObj>
              </mc:Choice>
              <mc:Fallback>
                <p:oleObj name="Equation" r:id="rId5" imgW="965200" imgH="863600" progId="Equation.DSMT4">
                  <p:embed/>
                  <p:pic>
                    <p:nvPicPr>
                      <p:cNvPr id="5" name="Object 4">
                        <a:extLst>
                          <a:ext uri="{FF2B5EF4-FFF2-40B4-BE49-F238E27FC236}">
                            <a16:creationId xmlns:a16="http://schemas.microsoft.com/office/drawing/2014/main" id="{DB0BFFE4-8C82-4D85-9D43-675CFFDAAC2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30886" y="1770286"/>
                        <a:ext cx="3122225" cy="2813094"/>
                      </a:xfrm>
                      <a:prstGeom prst="rect">
                        <a:avLst/>
                      </a:prstGeom>
                      <a:noFill/>
                    </p:spPr>
                  </p:pic>
                </p:oleObj>
              </mc:Fallback>
            </mc:AlternateContent>
          </a:graphicData>
        </a:graphic>
      </p:graphicFrame>
      <p:sp>
        <p:nvSpPr>
          <p:cNvPr id="6" name="TextBox 5">
            <a:extLst>
              <a:ext uri="{FF2B5EF4-FFF2-40B4-BE49-F238E27FC236}">
                <a16:creationId xmlns:a16="http://schemas.microsoft.com/office/drawing/2014/main" id="{7D0F2AEB-4F2E-47B4-91FF-4196934B24E1}"/>
              </a:ext>
            </a:extLst>
          </p:cNvPr>
          <p:cNvSpPr txBox="1"/>
          <p:nvPr/>
        </p:nvSpPr>
        <p:spPr>
          <a:xfrm>
            <a:off x="2282916" y="1703001"/>
            <a:ext cx="6220763" cy="3265545"/>
          </a:xfrm>
          <a:prstGeom prst="rect">
            <a:avLst/>
          </a:prstGeom>
        </p:spPr>
        <p:txBody>
          <a:bodyPr vert="horz" wrap="square" lIns="91440" tIns="45720" rIns="91440" bIns="45720" rtlCol="0">
            <a:normAutofit fontScale="92500"/>
          </a:bodyPr>
          <a:lstStyle/>
          <a:p>
            <a:pPr marL="285750" lvl="0" indent="-285750">
              <a:buFont typeface="Arial" panose="020B0604020202020204" pitchFamily="34" charset="0"/>
              <a:buChar char="•"/>
            </a:pPr>
            <a:r>
              <a:rPr lang="en-GB" sz="2400" dirty="0"/>
              <a:t>“The employment rate will rise if real economic growth exceeds the sum of population growth and growth in </a:t>
            </a:r>
            <a:r>
              <a:rPr lang="en-GB" sz="2400" dirty="0" err="1"/>
              <a:t>labor</a:t>
            </a:r>
            <a:r>
              <a:rPr lang="en-GB" sz="2400" dirty="0"/>
              <a:t> productivity;</a:t>
            </a:r>
          </a:p>
          <a:p>
            <a:pPr marL="285750" lvl="0" indent="-285750">
              <a:buFont typeface="Arial" panose="020B0604020202020204" pitchFamily="34" charset="0"/>
              <a:buChar char="•"/>
            </a:pPr>
            <a:r>
              <a:rPr lang="en-GB" sz="2400" dirty="0"/>
              <a:t>“The wages share of output will rise if money wage demands exceed the sum of </a:t>
            </a:r>
            <a:r>
              <a:rPr lang="en-GB" sz="2400" i="1" dirty="0"/>
              <a:t>inflation</a:t>
            </a:r>
            <a:r>
              <a:rPr lang="en-GB" sz="2400" dirty="0"/>
              <a:t> and growth in </a:t>
            </a:r>
            <a:r>
              <a:rPr lang="en-GB" sz="2400" dirty="0" err="1"/>
              <a:t>labor</a:t>
            </a:r>
            <a:r>
              <a:rPr lang="en-GB" sz="2400" dirty="0"/>
              <a:t> productivity”; and</a:t>
            </a:r>
          </a:p>
          <a:p>
            <a:pPr marL="285750" lvl="0" indent="-285750">
              <a:buFont typeface="Arial" panose="020B0604020202020204" pitchFamily="34" charset="0"/>
              <a:buChar char="•"/>
            </a:pPr>
            <a:r>
              <a:rPr lang="en-GB" sz="2400" dirty="0"/>
              <a:t>“The private debt to GDP ratio will rise if the rate of growth of private debt exceeds the sum of </a:t>
            </a:r>
            <a:r>
              <a:rPr lang="en-GB" sz="2400" i="1" dirty="0"/>
              <a:t>inflation</a:t>
            </a:r>
            <a:r>
              <a:rPr lang="en-GB" sz="2400" dirty="0"/>
              <a:t> plus the rate of economic growth.”</a:t>
            </a:r>
          </a:p>
          <a:p>
            <a:pPr marL="285750" indent="-285750" algn="l">
              <a:buFont typeface="Arial" panose="020B0604020202020204" pitchFamily="34" charset="0"/>
              <a:buChar char="•"/>
            </a:pPr>
            <a:endParaRPr lang="en-GB" sz="2400" dirty="0"/>
          </a:p>
        </p:txBody>
      </p:sp>
      <p:sp>
        <p:nvSpPr>
          <p:cNvPr id="7" name="TextBox 6">
            <a:extLst>
              <a:ext uri="{FF2B5EF4-FFF2-40B4-BE49-F238E27FC236}">
                <a16:creationId xmlns:a16="http://schemas.microsoft.com/office/drawing/2014/main" id="{5F175F4E-170C-482F-BE09-DF8A8EC9FB3E}"/>
              </a:ext>
            </a:extLst>
          </p:cNvPr>
          <p:cNvSpPr txBox="1"/>
          <p:nvPr/>
        </p:nvSpPr>
        <p:spPr>
          <a:xfrm>
            <a:off x="838200" y="4808891"/>
            <a:ext cx="10652602" cy="1800373"/>
          </a:xfrm>
          <a:prstGeom prst="rect">
            <a:avLst/>
          </a:prstGeom>
        </p:spPr>
        <p:txBody>
          <a:bodyPr vert="horz" wrap="none" lIns="91440" tIns="45720" rIns="91440" bIns="45720" rtlCol="0">
            <a:normAutofit/>
          </a:bodyPr>
          <a:lstStyle/>
          <a:p>
            <a:pPr marL="285750" indent="-285750">
              <a:buFont typeface="Arial" panose="020B0604020202020204" pitchFamily="34" charset="0"/>
              <a:buChar char="•"/>
            </a:pPr>
            <a:r>
              <a:rPr lang="en-GB" sz="2200" dirty="0"/>
              <a:t>Similar expansions to include government spending, multi-sectoral production</a:t>
            </a:r>
          </a:p>
          <a:p>
            <a:pPr marL="285750" indent="-285750">
              <a:buFont typeface="Arial" panose="020B0604020202020204" pitchFamily="34" charset="0"/>
              <a:buChar char="•"/>
            </a:pPr>
            <a:r>
              <a:rPr lang="en-GB" sz="2200" dirty="0"/>
              <a:t>End result is system dynamics</a:t>
            </a:r>
          </a:p>
          <a:p>
            <a:pPr marL="742950" lvl="1" indent="-285750">
              <a:buFont typeface="Arial" panose="020B0604020202020204" pitchFamily="34" charset="0"/>
              <a:buChar char="•"/>
            </a:pPr>
            <a:r>
              <a:rPr lang="en-GB" sz="2200" dirty="0"/>
              <a:t>System structure (largely) determines system behaviour</a:t>
            </a:r>
          </a:p>
          <a:p>
            <a:pPr marL="742950" lvl="1" indent="-285750">
              <a:buFont typeface="Arial" panose="020B0604020202020204" pitchFamily="34" charset="0"/>
              <a:buChar char="•"/>
            </a:pPr>
            <a:r>
              <a:rPr lang="en-GB" sz="2200" dirty="0"/>
              <a:t>Individual/group behaviour occurs within system confines</a:t>
            </a:r>
          </a:p>
          <a:p>
            <a:pPr marL="742950" lvl="1" indent="-285750">
              <a:buFont typeface="Arial" panose="020B0604020202020204" pitchFamily="34" charset="0"/>
              <a:buChar char="•"/>
            </a:pPr>
            <a:r>
              <a:rPr lang="en-GB" sz="2200" dirty="0"/>
              <a:t>System is dynamic, far-from-equilibrium, complex, nonlinear</a:t>
            </a:r>
          </a:p>
          <a:p>
            <a:pPr marL="285750" indent="-285750" algn="l">
              <a:buFont typeface="Arial" panose="020B0604020202020204" pitchFamily="34" charset="0"/>
              <a:buChar char="•"/>
            </a:pPr>
            <a:endParaRPr lang="en-GB" sz="2200" dirty="0"/>
          </a:p>
        </p:txBody>
      </p:sp>
    </p:spTree>
    <p:extLst>
      <p:ext uri="{BB962C8B-B14F-4D97-AF65-F5344CB8AC3E}">
        <p14:creationId xmlns:p14="http://schemas.microsoft.com/office/powerpoint/2010/main" val="3157109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up)">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wipe(up)">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wipe(up)">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1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7">
                                            <p:txEl>
                                              <p:pRg st="0" end="0"/>
                                            </p:txEl>
                                          </p:spTgt>
                                        </p:tgtEl>
                                        <p:attrNameLst>
                                          <p:attrName>style.visibility</p:attrName>
                                        </p:attrNameLst>
                                      </p:cBhvr>
                                      <p:to>
                                        <p:strVal val="visible"/>
                                      </p:to>
                                    </p:set>
                                    <p:animEffect transition="in" filter="wipe(up)">
                                      <p:cBhvr>
                                        <p:cTn id="32" dur="500"/>
                                        <p:tgtEl>
                                          <p:spTgt spid="7">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7">
                                            <p:txEl>
                                              <p:pRg st="1" end="1"/>
                                            </p:txEl>
                                          </p:spTgt>
                                        </p:tgtEl>
                                        <p:attrNameLst>
                                          <p:attrName>style.visibility</p:attrName>
                                        </p:attrNameLst>
                                      </p:cBhvr>
                                      <p:to>
                                        <p:strVal val="visible"/>
                                      </p:to>
                                    </p:set>
                                    <p:animEffect transition="in" filter="wipe(up)">
                                      <p:cBhvr>
                                        <p:cTn id="37" dur="500"/>
                                        <p:tgtEl>
                                          <p:spTgt spid="7">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7">
                                            <p:txEl>
                                              <p:pRg st="2" end="2"/>
                                            </p:txEl>
                                          </p:spTgt>
                                        </p:tgtEl>
                                        <p:attrNameLst>
                                          <p:attrName>style.visibility</p:attrName>
                                        </p:attrNameLst>
                                      </p:cBhvr>
                                      <p:to>
                                        <p:strVal val="visible"/>
                                      </p:to>
                                    </p:set>
                                    <p:animEffect transition="in" filter="wipe(up)">
                                      <p:cBhvr>
                                        <p:cTn id="42" dur="500"/>
                                        <p:tgtEl>
                                          <p:spTgt spid="7">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7">
                                            <p:txEl>
                                              <p:pRg st="3" end="3"/>
                                            </p:txEl>
                                          </p:spTgt>
                                        </p:tgtEl>
                                        <p:attrNameLst>
                                          <p:attrName>style.visibility</p:attrName>
                                        </p:attrNameLst>
                                      </p:cBhvr>
                                      <p:to>
                                        <p:strVal val="visible"/>
                                      </p:to>
                                    </p:set>
                                    <p:animEffect transition="in" filter="wipe(up)">
                                      <p:cBhvr>
                                        <p:cTn id="47" dur="500"/>
                                        <p:tgtEl>
                                          <p:spTgt spid="7">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7">
                                            <p:txEl>
                                              <p:pRg st="4" end="4"/>
                                            </p:txEl>
                                          </p:spTgt>
                                        </p:tgtEl>
                                        <p:attrNameLst>
                                          <p:attrName>style.visibility</p:attrName>
                                        </p:attrNameLst>
                                      </p:cBhvr>
                                      <p:to>
                                        <p:strVal val="visible"/>
                                      </p:to>
                                    </p:set>
                                    <p:animEffect transition="in" filter="wipe(up)">
                                      <p:cBhvr>
                                        <p:cTn id="52"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p:bldP spid="7" grpId="0" build="p" bldLvl="5"/>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FA89F-4BD8-4A9A-978D-8DEAA556F808}"/>
              </a:ext>
            </a:extLst>
          </p:cNvPr>
          <p:cNvSpPr>
            <a:spLocks noGrp="1"/>
          </p:cNvSpPr>
          <p:nvPr>
            <p:ph type="title"/>
          </p:nvPr>
        </p:nvSpPr>
        <p:spPr/>
        <p:txBody>
          <a:bodyPr>
            <a:normAutofit fontScale="90000"/>
          </a:bodyPr>
          <a:lstStyle/>
          <a:p>
            <a:r>
              <a:rPr lang="en-GB" dirty="0"/>
              <a:t>(B) Deriving macroeconomics from thermodynamics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016287A-1720-41FC-87F4-6E03DF3FF433}"/>
                  </a:ext>
                </a:extLst>
              </p:cNvPr>
              <p:cNvSpPr>
                <a:spLocks noGrp="1"/>
              </p:cNvSpPr>
              <p:nvPr>
                <p:ph idx="1"/>
              </p:nvPr>
            </p:nvSpPr>
            <p:spPr/>
            <p:txBody>
              <a:bodyPr/>
              <a:lstStyle/>
              <a:p>
                <a:r>
                  <a:rPr lang="en-GB" dirty="0"/>
                  <a:t>All schools of economic thought model Output as a function of Labour and Capital</a:t>
                </a:r>
              </a:p>
              <a:p>
                <a:pPr lvl="1"/>
                <a:r>
                  <a:rPr lang="en-GB" dirty="0"/>
                  <a:t>Neoclassical (Cobb-Douglas) :   </a:t>
                </a:r>
                <a14:m>
                  <m:oMath xmlns:m="http://schemas.openxmlformats.org/officeDocument/2006/math">
                    <m:r>
                      <a:rPr lang="en-GB" i="1">
                        <a:latin typeface="Cambria Math" panose="02040503050406030204" pitchFamily="18" charset="0"/>
                      </a:rPr>
                      <m:t>𝑌</m:t>
                    </m:r>
                    <m:d>
                      <m:dPr>
                        <m:ctrlPr>
                          <a:rPr lang="en-GB" i="1">
                            <a:latin typeface="Cambria Math" panose="02040503050406030204" pitchFamily="18" charset="0"/>
                          </a:rPr>
                        </m:ctrlPr>
                      </m:dPr>
                      <m:e>
                        <m:r>
                          <a:rPr lang="en-GB" i="1">
                            <a:latin typeface="Cambria Math" panose="02040503050406030204" pitchFamily="18" charset="0"/>
                          </a:rPr>
                          <m:t>𝑡</m:t>
                        </m:r>
                      </m:e>
                    </m:d>
                    <m:r>
                      <a:rPr lang="en-GB" i="1">
                        <a:latin typeface="Cambria Math" panose="02040503050406030204" pitchFamily="18" charset="0"/>
                      </a:rPr>
                      <m:t>=</m:t>
                    </m:r>
                    <m:r>
                      <a:rPr lang="en-GB" i="1">
                        <a:latin typeface="Cambria Math" panose="02040503050406030204" pitchFamily="18" charset="0"/>
                      </a:rPr>
                      <m:t>𝐴</m:t>
                    </m:r>
                    <m:d>
                      <m:dPr>
                        <m:ctrlPr>
                          <a:rPr lang="en-GB" i="1">
                            <a:latin typeface="Cambria Math" panose="02040503050406030204" pitchFamily="18" charset="0"/>
                          </a:rPr>
                        </m:ctrlPr>
                      </m:dPr>
                      <m:e>
                        <m:r>
                          <a:rPr lang="en-GB" i="1">
                            <a:latin typeface="Cambria Math" panose="02040503050406030204" pitchFamily="18" charset="0"/>
                          </a:rPr>
                          <m:t>𝑡</m:t>
                        </m:r>
                      </m:e>
                    </m:d>
                    <m:r>
                      <a:rPr lang="en-GB" i="1">
                        <a:latin typeface="Cambria Math" panose="02040503050406030204" pitchFamily="18" charset="0"/>
                        <a:ea typeface="Cambria Math" panose="02040503050406030204" pitchFamily="18" charset="0"/>
                      </a:rPr>
                      <m:t>×</m:t>
                    </m:r>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𝐿</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e>
                        </m:d>
                      </m:e>
                      <m:sup>
                        <m:r>
                          <a:rPr lang="en-GB" i="1">
                            <a:latin typeface="Cambria Math" panose="02040503050406030204" pitchFamily="18" charset="0"/>
                            <a:ea typeface="Cambria Math" panose="02040503050406030204" pitchFamily="18" charset="0"/>
                          </a:rPr>
                          <m:t>1−</m:t>
                        </m:r>
                        <m:r>
                          <a:rPr lang="en-GB" i="1">
                            <a:latin typeface="Cambria Math" panose="02040503050406030204" pitchFamily="18" charset="0"/>
                            <a:ea typeface="Cambria Math" panose="02040503050406030204" pitchFamily="18" charset="0"/>
                          </a:rPr>
                          <m:t>𝛼</m:t>
                        </m:r>
                      </m:sup>
                    </m:sSup>
                    <m:r>
                      <a:rPr lang="en-GB" i="1">
                        <a:latin typeface="Cambria Math" panose="02040503050406030204" pitchFamily="18" charset="0"/>
                        <a:ea typeface="Cambria Math" panose="02040503050406030204" pitchFamily="18" charset="0"/>
                      </a:rPr>
                      <m:t>×</m:t>
                    </m:r>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𝐾</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e>
                        </m:d>
                      </m:e>
                      <m:sup>
                        <m:r>
                          <a:rPr lang="en-GB" i="1">
                            <a:latin typeface="Cambria Math" panose="02040503050406030204" pitchFamily="18" charset="0"/>
                            <a:ea typeface="Cambria Math" panose="02040503050406030204" pitchFamily="18" charset="0"/>
                          </a:rPr>
                          <m:t>𝛼</m:t>
                        </m:r>
                      </m:sup>
                    </m:sSup>
                  </m:oMath>
                </a14:m>
                <a:endParaRPr lang="en-GB" dirty="0">
                  <a:ea typeface="Cambria Math" panose="02040503050406030204" pitchFamily="18" charset="0"/>
                </a:endParaRPr>
              </a:p>
              <a:p>
                <a:pPr lvl="1"/>
                <a:r>
                  <a:rPr lang="en-GB" dirty="0"/>
                  <a:t>Post Keynesian (Leontief)      :   </a:t>
                </a:r>
                <a14:m>
                  <m:oMath xmlns:m="http://schemas.openxmlformats.org/officeDocument/2006/math">
                    <m:r>
                      <a:rPr lang="en-GB" i="1">
                        <a:latin typeface="Cambria Math" panose="02040503050406030204" pitchFamily="18" charset="0"/>
                      </a:rPr>
                      <m:t>𝑌</m:t>
                    </m:r>
                    <m:d>
                      <m:dPr>
                        <m:ctrlPr>
                          <a:rPr lang="en-GB" i="1">
                            <a:latin typeface="Cambria Math" panose="02040503050406030204" pitchFamily="18" charset="0"/>
                          </a:rPr>
                        </m:ctrlPr>
                      </m:dPr>
                      <m:e>
                        <m:r>
                          <a:rPr lang="en-GB" i="1">
                            <a:latin typeface="Cambria Math" panose="02040503050406030204" pitchFamily="18" charset="0"/>
                          </a:rPr>
                          <m:t>𝑡</m:t>
                        </m:r>
                      </m:e>
                    </m:d>
                    <m:r>
                      <a:rPr lang="en-GB" i="1">
                        <a:latin typeface="Cambria Math" panose="02040503050406030204" pitchFamily="18" charset="0"/>
                      </a:rPr>
                      <m:t>=</m:t>
                    </m:r>
                    <m:r>
                      <a:rPr lang="en-GB" i="1">
                        <a:latin typeface="Cambria Math" panose="02040503050406030204" pitchFamily="18" charset="0"/>
                      </a:rPr>
                      <m:t>𝑚𝑖𝑛</m:t>
                    </m:r>
                    <m:d>
                      <m:dPr>
                        <m:ctrlPr>
                          <a:rPr lang="en-GB" i="1">
                            <a:latin typeface="Cambria Math" panose="02040503050406030204" pitchFamily="18" charset="0"/>
                          </a:rPr>
                        </m:ctrlPr>
                      </m:dPr>
                      <m:e>
                        <m:r>
                          <a:rPr lang="en-GB" i="1">
                            <a:latin typeface="Cambria Math" panose="02040503050406030204" pitchFamily="18" charset="0"/>
                          </a:rPr>
                          <m:t>𝑎</m:t>
                        </m:r>
                        <m:d>
                          <m:dPr>
                            <m:ctrlPr>
                              <a:rPr lang="en-GB" i="1">
                                <a:latin typeface="Cambria Math" panose="02040503050406030204" pitchFamily="18" charset="0"/>
                              </a:rPr>
                            </m:ctrlPr>
                          </m:dPr>
                          <m:e>
                            <m:r>
                              <a:rPr lang="en-GB" i="1">
                                <a:latin typeface="Cambria Math" panose="02040503050406030204" pitchFamily="18" charset="0"/>
                              </a:rPr>
                              <m:t>𝑡</m:t>
                            </m:r>
                          </m:e>
                        </m:d>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𝐿</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e>
                        </m:d>
                        <m:r>
                          <a:rPr lang="en-GB" i="1">
                            <a:latin typeface="Cambria Math" panose="02040503050406030204" pitchFamily="18" charset="0"/>
                            <a:ea typeface="Cambria Math" panose="02040503050406030204" pitchFamily="18" charset="0"/>
                          </a:rPr>
                          <m:t>,</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𝐾</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e>
                            </m:d>
                          </m:num>
                          <m:den>
                            <m:r>
                              <a:rPr lang="en-GB" i="1">
                                <a:latin typeface="Cambria Math" panose="02040503050406030204" pitchFamily="18" charset="0"/>
                                <a:ea typeface="Cambria Math" panose="02040503050406030204" pitchFamily="18" charset="0"/>
                              </a:rPr>
                              <m:t>𝑣</m:t>
                            </m:r>
                          </m:den>
                        </m:f>
                      </m:e>
                    </m:d>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rPr>
                      <m:t>𝑌</m:t>
                    </m:r>
                    <m:d>
                      <m:dPr>
                        <m:ctrlPr>
                          <a:rPr lang="en-GB" i="1">
                            <a:latin typeface="Cambria Math" panose="02040503050406030204" pitchFamily="18" charset="0"/>
                          </a:rPr>
                        </m:ctrlPr>
                      </m:dPr>
                      <m:e>
                        <m:r>
                          <a:rPr lang="en-GB" i="1">
                            <a:latin typeface="Cambria Math" panose="02040503050406030204" pitchFamily="18" charset="0"/>
                          </a:rPr>
                          <m:t>𝑡</m:t>
                        </m:r>
                      </m:e>
                    </m:d>
                    <m:r>
                      <a:rPr lang="en-GB" i="1">
                        <a:latin typeface="Cambria Math" panose="02040503050406030204" pitchFamily="18" charset="0"/>
                      </a:rPr>
                      <m:t>=</m:t>
                    </m:r>
                    <m:r>
                      <a:rPr lang="en-GB" i="1">
                        <a:latin typeface="Cambria Math" panose="02040503050406030204" pitchFamily="18" charset="0"/>
                        <a:ea typeface="Cambria Math" panose="02040503050406030204" pitchFamily="18" charset="0"/>
                      </a:rPr>
                      <m:t>𝑢</m:t>
                    </m:r>
                    <m:r>
                      <a:rPr lang="en-GB" i="1">
                        <a:latin typeface="Cambria Math" panose="02040503050406030204" pitchFamily="18" charset="0"/>
                        <a:ea typeface="Cambria Math" panose="02040503050406030204" pitchFamily="18" charset="0"/>
                      </a:rPr>
                      <m:t>×</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𝐾</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e>
                        </m:d>
                      </m:num>
                      <m:den>
                        <m:r>
                          <a:rPr lang="en-GB" i="1">
                            <a:latin typeface="Cambria Math" panose="02040503050406030204" pitchFamily="18" charset="0"/>
                            <a:ea typeface="Cambria Math" panose="02040503050406030204" pitchFamily="18" charset="0"/>
                          </a:rPr>
                          <m:t>𝑣</m:t>
                        </m:r>
                      </m:den>
                    </m:f>
                  </m:oMath>
                </a14:m>
                <a:endParaRPr lang="en-GB" dirty="0"/>
              </a:p>
              <a:p>
                <a:r>
                  <a:rPr lang="en-GB" dirty="0"/>
                  <a:t>Energy plays no explicit role in canonical macroeconomic models</a:t>
                </a:r>
              </a:p>
              <a:p>
                <a:r>
                  <a:rPr lang="en-GB" dirty="0"/>
                  <a:t>But “production without energy” violates fundamental laws of physics:</a:t>
                </a:r>
              </a:p>
              <a:p>
                <a:pPr lvl="1"/>
                <a:r>
                  <a:rPr lang="en-US" dirty="0"/>
                  <a:t>“</a:t>
                </a:r>
                <a:r>
                  <a:rPr lang="en-US" b="1" i="1" dirty="0"/>
                  <a:t>if your theory is found to be against the second law of thermodynamics I can give you no hope; there is nothing for it but to collapse in deepest humiliation.</a:t>
                </a:r>
                <a:r>
                  <a:rPr lang="en-US" dirty="0"/>
                  <a:t>” (</a:t>
                </a:r>
                <a:r>
                  <a:rPr lang="en-US" dirty="0">
                    <a:hlinkClick r:id="rId2"/>
                  </a:rPr>
                  <a:t>Eddington, 1928</a:t>
                </a:r>
                <a:r>
                  <a:rPr lang="en-US" dirty="0"/>
                  <a:t>)</a:t>
                </a:r>
              </a:p>
              <a:p>
                <a:r>
                  <a:rPr lang="en-GB" dirty="0"/>
                  <a:t>At a time when energy/ecology are paramount, existing economic theories (Post Keynesian as well as Neoclassical) have nothing </a:t>
                </a:r>
                <a:r>
                  <a:rPr lang="en-GB" b="1" i="1" dirty="0"/>
                  <a:t>fundamental</a:t>
                </a:r>
                <a:r>
                  <a:rPr lang="en-GB" dirty="0"/>
                  <a:t> to say about either</a:t>
                </a:r>
              </a:p>
              <a:p>
                <a:r>
                  <a:rPr lang="en-GB" dirty="0"/>
                  <a:t>Can we make economic models of production consistent with thermodynamics?</a:t>
                </a:r>
              </a:p>
            </p:txBody>
          </p:sp>
        </mc:Choice>
        <mc:Fallback xmlns="">
          <p:sp>
            <p:nvSpPr>
              <p:cNvPr id="3" name="Content Placeholder 2">
                <a:extLst>
                  <a:ext uri="{FF2B5EF4-FFF2-40B4-BE49-F238E27FC236}">
                    <a16:creationId xmlns:a16="http://schemas.microsoft.com/office/drawing/2014/main" id="{F016287A-1720-41FC-87F4-6E03DF3FF433}"/>
                  </a:ext>
                </a:extLst>
              </p:cNvPr>
              <p:cNvSpPr>
                <a:spLocks noGrp="1" noRot="1" noChangeAspect="1" noMove="1" noResize="1" noEditPoints="1" noAdjustHandles="1" noChangeArrowheads="1" noChangeShapeType="1" noTextEdit="1"/>
              </p:cNvSpPr>
              <p:nvPr>
                <p:ph idx="1"/>
              </p:nvPr>
            </p:nvSpPr>
            <p:spPr>
              <a:blipFill>
                <a:blip r:embed="rId3"/>
                <a:stretch>
                  <a:fillRect l="-696" t="-1660" r="-348"/>
                </a:stretch>
              </a:blipFill>
            </p:spPr>
            <p:txBody>
              <a:bodyPr/>
              <a:lstStyle/>
              <a:p>
                <a:r>
                  <a:rPr lang="en-GB">
                    <a:noFill/>
                  </a:rPr>
                  <a:t> </a:t>
                </a:r>
              </a:p>
            </p:txBody>
          </p:sp>
        </mc:Fallback>
      </mc:AlternateContent>
    </p:spTree>
    <p:extLst>
      <p:ext uri="{BB962C8B-B14F-4D97-AF65-F5344CB8AC3E}">
        <p14:creationId xmlns:p14="http://schemas.microsoft.com/office/powerpoint/2010/main" val="2678411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A4CEA-6B18-460D-BF34-5408E13B9187}"/>
              </a:ext>
            </a:extLst>
          </p:cNvPr>
          <p:cNvSpPr>
            <a:spLocks noGrp="1"/>
          </p:cNvSpPr>
          <p:nvPr>
            <p:ph type="title"/>
          </p:nvPr>
        </p:nvSpPr>
        <p:spPr/>
        <p:txBody>
          <a:bodyPr>
            <a:normAutofit fontScale="90000"/>
          </a:bodyPr>
          <a:lstStyle/>
          <a:p>
            <a:r>
              <a:rPr lang="en-GB" dirty="0"/>
              <a:t>(B) Deriving macroeconomics from thermodynamics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F28780D-4A5B-4229-88C1-B8F0A1597C28}"/>
                  </a:ext>
                </a:extLst>
              </p:cNvPr>
              <p:cNvSpPr>
                <a:spLocks noGrp="1"/>
              </p:cNvSpPr>
              <p:nvPr>
                <p:ph idx="1"/>
              </p:nvPr>
            </p:nvSpPr>
            <p:spPr>
              <a:xfrm>
                <a:off x="838200" y="870439"/>
                <a:ext cx="10515600" cy="3052479"/>
              </a:xfrm>
            </p:spPr>
            <p:txBody>
              <a:bodyPr>
                <a:normAutofit/>
              </a:bodyPr>
              <a:lstStyle/>
              <a:p>
                <a:r>
                  <a:rPr lang="en-GB" dirty="0"/>
                  <a:t>Insight: “</a:t>
                </a:r>
                <a:r>
                  <a:rPr lang="en-GB" b="1" i="1" dirty="0"/>
                  <a:t>Labour without energy is a corpse; Capital without energy is a sculpture</a:t>
                </a:r>
                <a:r>
                  <a:rPr lang="en-GB" dirty="0"/>
                  <a:t>” (</a:t>
                </a:r>
                <a:r>
                  <a:rPr lang="da-DK" dirty="0"/>
                  <a:t>Keen, </a:t>
                </a:r>
                <a:r>
                  <a:rPr lang="da-DK" dirty="0" err="1"/>
                  <a:t>Ayres</a:t>
                </a:r>
                <a:r>
                  <a:rPr lang="da-DK" dirty="0"/>
                  <a:t> &amp; Standish 2019, p. 41)</a:t>
                </a:r>
              </a:p>
              <a:p>
                <a:pPr lvl="1"/>
                <a:r>
                  <a:rPr lang="en-GB" dirty="0"/>
                  <a:t>Labour &amp; Capital as means to convert energy into useful work:</a:t>
                </a:r>
              </a:p>
              <a:p>
                <a:pPr lvl="2"/>
                <a:r>
                  <a:rPr lang="en-GB" dirty="0">
                    <a:ea typeface="Cambria Math" panose="02040503050406030204" pitchFamily="18" charset="0"/>
                  </a:rPr>
                  <a:t>Use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𝐸</m:t>
                        </m:r>
                      </m:e>
                      <m:sub>
                        <m:r>
                          <m:rPr>
                            <m:sty m:val="p"/>
                          </m:rPr>
                          <a:rPr lang="el-GR" i="1">
                            <a:latin typeface="Cambria Math" panose="02040503050406030204" pitchFamily="18" charset="0"/>
                            <a:ea typeface="Cambria Math" panose="02040503050406030204" pitchFamily="18" charset="0"/>
                          </a:rPr>
                          <m:t>Λ</m:t>
                        </m:r>
                      </m:sub>
                    </m:sSub>
                  </m:oMath>
                </a14:m>
                <a:r>
                  <a:rPr lang="en-GB" dirty="0"/>
                  <a:t> &amp;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𝐸</m:t>
                        </m:r>
                      </m:e>
                      <m:sub>
                        <m:r>
                          <m:rPr>
                            <m:sty m:val="p"/>
                          </m:rPr>
                          <a:rPr lang="el-GR" i="1">
                            <a:latin typeface="Cambria Math" panose="02040503050406030204" pitchFamily="18" charset="0"/>
                            <a:ea typeface="Cambria Math" panose="02040503050406030204" pitchFamily="18" charset="0"/>
                          </a:rPr>
                          <m:t>Κ</m:t>
                        </m:r>
                      </m:sub>
                    </m:sSub>
                  </m:oMath>
                </a14:m>
                <a:r>
                  <a:rPr lang="en-GB" dirty="0"/>
                  <a:t> for the energy inputs to workers &amp; machines</a:t>
                </a:r>
              </a:p>
              <a:p>
                <a:pPr lvl="2"/>
                <a:r>
                  <a:rPr lang="en-GB" dirty="0"/>
                  <a:t>Replace L(t) and K(t) with </a:t>
                </a:r>
                <a14:m>
                  <m:oMath xmlns:m="http://schemas.openxmlformats.org/officeDocument/2006/math">
                    <m:r>
                      <m:rPr>
                        <m:sty m:val="p"/>
                      </m:rPr>
                      <a:rPr lang="en-GB">
                        <a:latin typeface="Cambria Math" panose="02040503050406030204" pitchFamily="18" charset="0"/>
                      </a:rPr>
                      <m:t>L</m:t>
                    </m:r>
                    <m:d>
                      <m:dPr>
                        <m:ctrlPr>
                          <a:rPr lang="en-GB" i="1">
                            <a:latin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𝐸</m:t>
                            </m:r>
                          </m:e>
                          <m:sub>
                            <m:r>
                              <m:rPr>
                                <m:sty m:val="p"/>
                              </m:rPr>
                              <a:rPr lang="el-GR" i="1">
                                <a:latin typeface="Cambria Math" panose="02040503050406030204" pitchFamily="18" charset="0"/>
                                <a:ea typeface="Cambria Math" panose="02040503050406030204" pitchFamily="18" charset="0"/>
                              </a:rPr>
                              <m:t>Λ</m:t>
                            </m:r>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e>
                        </m:d>
                      </m:e>
                    </m:d>
                  </m:oMath>
                </a14:m>
                <a:r>
                  <a:rPr lang="en-GB" dirty="0"/>
                  <a:t> &amp; </a:t>
                </a:r>
                <a14:m>
                  <m:oMath xmlns:m="http://schemas.openxmlformats.org/officeDocument/2006/math">
                    <m:r>
                      <a:rPr lang="en-GB" i="1">
                        <a:latin typeface="Cambria Math" panose="02040503050406030204" pitchFamily="18" charset="0"/>
                      </a:rPr>
                      <m:t>𝐾</m:t>
                    </m:r>
                    <m:d>
                      <m:dPr>
                        <m:ctrlPr>
                          <a:rPr lang="en-GB" i="1">
                            <a:latin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𝐸</m:t>
                            </m:r>
                          </m:e>
                          <m:sub>
                            <m:r>
                              <m:rPr>
                                <m:sty m:val="p"/>
                              </m:rPr>
                              <a:rPr lang="el-GR" i="1">
                                <a:latin typeface="Cambria Math" panose="02040503050406030204" pitchFamily="18" charset="0"/>
                                <a:ea typeface="Cambria Math" panose="02040503050406030204" pitchFamily="18" charset="0"/>
                              </a:rPr>
                              <m:t>Κ</m:t>
                            </m:r>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e>
                        </m:d>
                      </m:e>
                    </m:d>
                  </m:oMath>
                </a14:m>
                <a:endParaRPr lang="en-GB" dirty="0"/>
              </a:p>
              <a:p>
                <a:pPr lvl="1"/>
                <a:r>
                  <a:rPr lang="en-GB" dirty="0"/>
                  <a:t>Simplest way to define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𝐸</m:t>
                        </m:r>
                      </m:e>
                      <m:sub>
                        <m:r>
                          <m:rPr>
                            <m:sty m:val="p"/>
                          </m:rPr>
                          <a:rPr lang="el-GR" i="1">
                            <a:latin typeface="Cambria Math" panose="02040503050406030204" pitchFamily="18" charset="0"/>
                            <a:ea typeface="Cambria Math" panose="02040503050406030204" pitchFamily="18" charset="0"/>
                          </a:rPr>
                          <m:t>Λ</m:t>
                        </m:r>
                      </m:sub>
                    </m:sSub>
                    <m:r>
                      <a:rPr lang="en-GB" i="1">
                        <a:latin typeface="Cambria Math" panose="02040503050406030204" pitchFamily="18" charset="0"/>
                        <a:ea typeface="Cambria Math" panose="02040503050406030204" pitchFamily="18" charset="0"/>
                      </a:rPr>
                      <m:t> </m:t>
                    </m:r>
                    <m:r>
                      <a:rPr lang="en-GB" i="1">
                        <a:latin typeface="Cambria Math" panose="02040503050406030204" pitchFamily="18" charset="0"/>
                        <a:ea typeface="Cambria Math" panose="02040503050406030204" pitchFamily="18" charset="0"/>
                      </a:rPr>
                      <m:t>𝑎𝑛𝑑</m:t>
                    </m:r>
                    <m:r>
                      <a:rPr lang="en-GB" i="1">
                        <a:latin typeface="Cambria Math" panose="02040503050406030204" pitchFamily="18" charset="0"/>
                        <a:ea typeface="Cambria Math" panose="02040503050406030204" pitchFamily="18" charset="0"/>
                      </a:rPr>
                      <m:t> </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𝐸</m:t>
                        </m:r>
                      </m:e>
                      <m:sub>
                        <m:r>
                          <m:rPr>
                            <m:sty m:val="p"/>
                          </m:rPr>
                          <a:rPr lang="el-GR" i="1">
                            <a:latin typeface="Cambria Math" panose="02040503050406030204" pitchFamily="18" charset="0"/>
                            <a:ea typeface="Cambria Math" panose="02040503050406030204" pitchFamily="18" charset="0"/>
                          </a:rPr>
                          <m:t>Κ</m:t>
                        </m:r>
                      </m:sub>
                    </m:sSub>
                  </m:oMath>
                </a14:m>
                <a:endParaRPr lang="en-GB" dirty="0">
                  <a:ea typeface="Cambria Math" panose="02040503050406030204" pitchFamily="18" charset="0"/>
                </a:endParaRPr>
              </a:p>
              <a:p>
                <a:pPr lvl="2"/>
                <a14:m>
                  <m:oMath xmlns:m="http://schemas.openxmlformats.org/officeDocument/2006/math">
                    <m:r>
                      <m:rPr>
                        <m:sty m:val="p"/>
                      </m:rPr>
                      <a:rPr lang="en-GB">
                        <a:latin typeface="Cambria Math" panose="02040503050406030204" pitchFamily="18" charset="0"/>
                      </a:rPr>
                      <m:t>L</m:t>
                    </m:r>
                    <m:d>
                      <m:dPr>
                        <m:ctrlPr>
                          <a:rPr lang="en-GB" i="1">
                            <a:latin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𝐸</m:t>
                            </m:r>
                          </m:e>
                          <m:sub>
                            <m:r>
                              <m:rPr>
                                <m:sty m:val="p"/>
                              </m:rPr>
                              <a:rPr lang="el-GR" i="1">
                                <a:latin typeface="Cambria Math" panose="02040503050406030204" pitchFamily="18" charset="0"/>
                                <a:ea typeface="Cambria Math" panose="02040503050406030204" pitchFamily="18" charset="0"/>
                              </a:rPr>
                              <m:t>Λ</m:t>
                            </m:r>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e>
                        </m:d>
                      </m:e>
                    </m:d>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𝐿</m:t>
                    </m:r>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𝐸</m:t>
                        </m:r>
                      </m:e>
                      <m:sub>
                        <m:r>
                          <a:rPr lang="en-GB" i="1">
                            <a:latin typeface="Cambria Math" panose="02040503050406030204" pitchFamily="18" charset="0"/>
                            <a:ea typeface="Cambria Math" panose="02040503050406030204" pitchFamily="18" charset="0"/>
                          </a:rPr>
                          <m:t>𝐿</m:t>
                        </m:r>
                      </m:sub>
                    </m:sSub>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𝑒</m:t>
                        </m:r>
                      </m:e>
                      <m:sub>
                        <m:r>
                          <a:rPr lang="en-GB" i="1">
                            <a:latin typeface="Cambria Math" panose="02040503050406030204" pitchFamily="18" charset="0"/>
                            <a:ea typeface="Cambria Math" panose="02040503050406030204" pitchFamily="18" charset="0"/>
                          </a:rPr>
                          <m:t>𝐿</m:t>
                        </m:r>
                      </m:sub>
                    </m:sSub>
                  </m:oMath>
                </a14:m>
                <a:endParaRPr lang="en-GB" dirty="0">
                  <a:ea typeface="Cambria Math" panose="02040503050406030204" pitchFamily="18" charset="0"/>
                </a:endParaRPr>
              </a:p>
              <a:p>
                <a:pPr lvl="2"/>
                <a14:m>
                  <m:oMath xmlns:m="http://schemas.openxmlformats.org/officeDocument/2006/math">
                    <m:r>
                      <a:rPr lang="en-GB" i="1">
                        <a:latin typeface="Cambria Math" panose="02040503050406030204" pitchFamily="18" charset="0"/>
                      </a:rPr>
                      <m:t>𝐾</m:t>
                    </m:r>
                    <m:d>
                      <m:dPr>
                        <m:ctrlPr>
                          <a:rPr lang="en-GB" i="1">
                            <a:latin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𝐸</m:t>
                            </m:r>
                          </m:e>
                          <m:sub>
                            <m:r>
                              <m:rPr>
                                <m:sty m:val="p"/>
                              </m:rPr>
                              <a:rPr lang="el-GR" i="1">
                                <a:latin typeface="Cambria Math" panose="02040503050406030204" pitchFamily="18" charset="0"/>
                                <a:ea typeface="Cambria Math" panose="02040503050406030204" pitchFamily="18" charset="0"/>
                              </a:rPr>
                              <m:t>Κ</m:t>
                            </m:r>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e>
                        </m:d>
                      </m:e>
                    </m:d>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𝐾</m:t>
                    </m:r>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𝐸</m:t>
                        </m:r>
                      </m:e>
                      <m:sub>
                        <m:r>
                          <a:rPr lang="en-GB" i="1">
                            <a:latin typeface="Cambria Math" panose="02040503050406030204" pitchFamily="18" charset="0"/>
                            <a:ea typeface="Cambria Math" panose="02040503050406030204" pitchFamily="18" charset="0"/>
                          </a:rPr>
                          <m:t>𝐾</m:t>
                        </m:r>
                      </m:sub>
                    </m:sSub>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𝑒</m:t>
                        </m:r>
                      </m:e>
                      <m:sub>
                        <m:r>
                          <a:rPr lang="en-GB" i="1">
                            <a:latin typeface="Cambria Math" panose="02040503050406030204" pitchFamily="18" charset="0"/>
                            <a:ea typeface="Cambria Math" panose="02040503050406030204" pitchFamily="18" charset="0"/>
                          </a:rPr>
                          <m:t>𝐾</m:t>
                        </m:r>
                      </m:sub>
                    </m:sSub>
                  </m:oMath>
                </a14:m>
                <a:endParaRPr lang="en-GB" dirty="0"/>
              </a:p>
            </p:txBody>
          </p:sp>
        </mc:Choice>
        <mc:Fallback xmlns="">
          <p:sp>
            <p:nvSpPr>
              <p:cNvPr id="3" name="Content Placeholder 2">
                <a:extLst>
                  <a:ext uri="{FF2B5EF4-FFF2-40B4-BE49-F238E27FC236}">
                    <a16:creationId xmlns:a16="http://schemas.microsoft.com/office/drawing/2014/main" id="{7F28780D-4A5B-4229-88C1-B8F0A1597C28}"/>
                  </a:ext>
                </a:extLst>
              </p:cNvPr>
              <p:cNvSpPr>
                <a:spLocks noGrp="1" noRot="1" noChangeAspect="1" noMove="1" noResize="1" noEditPoints="1" noAdjustHandles="1" noChangeArrowheads="1" noChangeShapeType="1" noTextEdit="1"/>
              </p:cNvSpPr>
              <p:nvPr>
                <p:ph idx="1"/>
              </p:nvPr>
            </p:nvSpPr>
            <p:spPr>
              <a:xfrm>
                <a:off x="838200" y="870439"/>
                <a:ext cx="10515600" cy="3052479"/>
              </a:xfrm>
              <a:blipFill>
                <a:blip r:embed="rId2"/>
                <a:stretch>
                  <a:fillRect l="-696" t="-2595" b="-1397"/>
                </a:stretch>
              </a:blipFill>
            </p:spPr>
            <p:txBody>
              <a:bodyPr/>
              <a:lstStyle/>
              <a:p>
                <a:r>
                  <a:rPr lang="en-GB">
                    <a:noFill/>
                  </a:rPr>
                  <a:t> </a:t>
                </a:r>
              </a:p>
            </p:txBody>
          </p:sp>
        </mc:Fallback>
      </mc:AlternateContent>
      <p:sp>
        <p:nvSpPr>
          <p:cNvPr id="4" name="Content Placeholder 2">
            <a:extLst>
              <a:ext uri="{FF2B5EF4-FFF2-40B4-BE49-F238E27FC236}">
                <a16:creationId xmlns:a16="http://schemas.microsoft.com/office/drawing/2014/main" id="{E02CD83C-F0F8-4BD5-9DBC-BACC80332240}"/>
              </a:ext>
            </a:extLst>
          </p:cNvPr>
          <p:cNvSpPr txBox="1">
            <a:spLocks/>
          </p:cNvSpPr>
          <p:nvPr/>
        </p:nvSpPr>
        <p:spPr>
          <a:xfrm>
            <a:off x="838200" y="4990605"/>
            <a:ext cx="10749183" cy="138005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Results in energy-based production function that acknowledges essential role of energy in production, unavoidability of waste</a:t>
            </a:r>
          </a:p>
          <a:p>
            <a:pPr lvl="1"/>
            <a:r>
              <a:rPr lang="en-GB" dirty="0"/>
              <a:t>No energy in, no output out</a:t>
            </a:r>
          </a:p>
          <a:p>
            <a:pPr lvl="1"/>
            <a:r>
              <a:rPr lang="en-GB" dirty="0"/>
              <a:t>Conversion of energy to useful work must be less than 100% efficient (2</a:t>
            </a:r>
            <a:r>
              <a:rPr lang="en-GB" baseline="30000" dirty="0"/>
              <a:t>nd</a:t>
            </a:r>
            <a:r>
              <a:rPr lang="en-GB" dirty="0"/>
              <a:t> Law)</a:t>
            </a:r>
          </a:p>
        </p:txBody>
      </p:sp>
      <p:sp>
        <p:nvSpPr>
          <p:cNvPr id="5" name="Rectangle: Rounded Corners 4">
            <a:extLst>
              <a:ext uri="{FF2B5EF4-FFF2-40B4-BE49-F238E27FC236}">
                <a16:creationId xmlns:a16="http://schemas.microsoft.com/office/drawing/2014/main" id="{0DD1E663-A9CD-4954-9BDC-1F12D0535941}"/>
              </a:ext>
            </a:extLst>
          </p:cNvPr>
          <p:cNvSpPr/>
          <p:nvPr/>
        </p:nvSpPr>
        <p:spPr>
          <a:xfrm>
            <a:off x="3308693" y="2972347"/>
            <a:ext cx="529676" cy="505313"/>
          </a:xfrm>
          <a:prstGeom prst="roundRect">
            <a:avLst/>
          </a:prstGeom>
          <a:gradFill flip="none" rotWithShape="1">
            <a:gsLst>
              <a:gs pos="71000">
                <a:schemeClr val="accent1">
                  <a:lumMod val="5000"/>
                  <a:lumOff val="95000"/>
                  <a:alpha val="0"/>
                </a:schemeClr>
              </a:gs>
              <a:gs pos="81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GB" sz="2800" b="1" dirty="0">
              <a:effectLst>
                <a:outerShdw blurRad="38100" dist="38100" dir="2700000" algn="tl">
                  <a:srgbClr val="000000">
                    <a:alpha val="43137"/>
                  </a:srgbClr>
                </a:outerShdw>
              </a:effectLst>
            </a:endParaRPr>
          </a:p>
        </p:txBody>
      </p:sp>
      <p:sp>
        <p:nvSpPr>
          <p:cNvPr id="6" name="Content Placeholder 2">
            <a:extLst>
              <a:ext uri="{FF2B5EF4-FFF2-40B4-BE49-F238E27FC236}">
                <a16:creationId xmlns:a16="http://schemas.microsoft.com/office/drawing/2014/main" id="{060C0BCA-2649-43BC-BE8F-0760CF84D50C}"/>
              </a:ext>
            </a:extLst>
          </p:cNvPr>
          <p:cNvSpPr txBox="1">
            <a:spLocks/>
          </p:cNvSpPr>
          <p:nvPr/>
        </p:nvSpPr>
        <p:spPr>
          <a:xfrm>
            <a:off x="6501434" y="2701848"/>
            <a:ext cx="2726565" cy="4199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Number of workers</a:t>
            </a:r>
          </a:p>
        </p:txBody>
      </p:sp>
      <p:sp>
        <p:nvSpPr>
          <p:cNvPr id="7" name="Rectangle: Rounded Corners 6">
            <a:extLst>
              <a:ext uri="{FF2B5EF4-FFF2-40B4-BE49-F238E27FC236}">
                <a16:creationId xmlns:a16="http://schemas.microsoft.com/office/drawing/2014/main" id="{84108974-C315-4228-9B1D-7AFDAC8BECEC}"/>
              </a:ext>
            </a:extLst>
          </p:cNvPr>
          <p:cNvSpPr/>
          <p:nvPr/>
        </p:nvSpPr>
        <p:spPr>
          <a:xfrm>
            <a:off x="3859000" y="2972347"/>
            <a:ext cx="587276" cy="505313"/>
          </a:xfrm>
          <a:prstGeom prst="roundRect">
            <a:avLst/>
          </a:prstGeom>
          <a:gradFill flip="none" rotWithShape="1">
            <a:gsLst>
              <a:gs pos="71000">
                <a:schemeClr val="accent1">
                  <a:lumMod val="5000"/>
                  <a:lumOff val="95000"/>
                  <a:alpha val="0"/>
                </a:schemeClr>
              </a:gs>
              <a:gs pos="81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GB" sz="2800" b="1" dirty="0">
              <a:effectLst>
                <a:outerShdw blurRad="38100" dist="38100" dir="2700000" algn="tl">
                  <a:srgbClr val="000000">
                    <a:alpha val="43137"/>
                  </a:srgbClr>
                </a:outerShdw>
              </a:effectLst>
            </a:endParaRPr>
          </a:p>
        </p:txBody>
      </p:sp>
      <p:sp>
        <p:nvSpPr>
          <p:cNvPr id="8" name="Content Placeholder 2">
            <a:extLst>
              <a:ext uri="{FF2B5EF4-FFF2-40B4-BE49-F238E27FC236}">
                <a16:creationId xmlns:a16="http://schemas.microsoft.com/office/drawing/2014/main" id="{46D20D0A-5E32-429B-89B7-1BE505F4E3E0}"/>
              </a:ext>
            </a:extLst>
          </p:cNvPr>
          <p:cNvSpPr txBox="1">
            <a:spLocks/>
          </p:cNvSpPr>
          <p:nvPr/>
        </p:nvSpPr>
        <p:spPr>
          <a:xfrm>
            <a:off x="6501434" y="3077820"/>
            <a:ext cx="4346492" cy="4199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Energy consumption per worker</a:t>
            </a:r>
          </a:p>
        </p:txBody>
      </p:sp>
      <p:sp>
        <p:nvSpPr>
          <p:cNvPr id="9" name="Rectangle: Rounded Corners 8">
            <a:extLst>
              <a:ext uri="{FF2B5EF4-FFF2-40B4-BE49-F238E27FC236}">
                <a16:creationId xmlns:a16="http://schemas.microsoft.com/office/drawing/2014/main" id="{93BCF94E-653F-4760-8580-35DD97245B18}"/>
              </a:ext>
            </a:extLst>
          </p:cNvPr>
          <p:cNvSpPr/>
          <p:nvPr/>
        </p:nvSpPr>
        <p:spPr>
          <a:xfrm>
            <a:off x="4405657" y="2972347"/>
            <a:ext cx="652646" cy="505313"/>
          </a:xfrm>
          <a:prstGeom prst="roundRect">
            <a:avLst/>
          </a:prstGeom>
          <a:gradFill flip="none" rotWithShape="1">
            <a:gsLst>
              <a:gs pos="71000">
                <a:schemeClr val="accent1">
                  <a:lumMod val="5000"/>
                  <a:lumOff val="95000"/>
                  <a:alpha val="0"/>
                </a:schemeClr>
              </a:gs>
              <a:gs pos="81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GB" sz="2800" b="1" dirty="0">
              <a:effectLst>
                <a:outerShdw blurRad="38100" dist="38100" dir="2700000" algn="tl">
                  <a:srgbClr val="000000">
                    <a:alpha val="43137"/>
                  </a:srgbClr>
                </a:outerShdw>
              </a:effectLst>
            </a:endParaRPr>
          </a:p>
        </p:txBody>
      </p:sp>
      <p:sp>
        <p:nvSpPr>
          <p:cNvPr id="10" name="Content Placeholder 2">
            <a:extLst>
              <a:ext uri="{FF2B5EF4-FFF2-40B4-BE49-F238E27FC236}">
                <a16:creationId xmlns:a16="http://schemas.microsoft.com/office/drawing/2014/main" id="{6A3D7F38-237F-497F-AD53-D19C4DCB748E}"/>
              </a:ext>
            </a:extLst>
          </p:cNvPr>
          <p:cNvSpPr txBox="1">
            <a:spLocks/>
          </p:cNvSpPr>
          <p:nvPr/>
        </p:nvSpPr>
        <p:spPr>
          <a:xfrm>
            <a:off x="6501434" y="3416202"/>
            <a:ext cx="5430256" cy="4199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Efficiency of conversion into useful work</a:t>
            </a:r>
          </a:p>
        </p:txBody>
      </p:sp>
      <p:sp>
        <p:nvSpPr>
          <p:cNvPr id="11" name="Content Placeholder 2">
            <a:extLst>
              <a:ext uri="{FF2B5EF4-FFF2-40B4-BE49-F238E27FC236}">
                <a16:creationId xmlns:a16="http://schemas.microsoft.com/office/drawing/2014/main" id="{0054C805-7C26-49D5-8D44-A40B9435C8C6}"/>
              </a:ext>
            </a:extLst>
          </p:cNvPr>
          <p:cNvSpPr txBox="1">
            <a:spLocks/>
          </p:cNvSpPr>
          <p:nvPr/>
        </p:nvSpPr>
        <p:spPr>
          <a:xfrm>
            <a:off x="6501434" y="3795173"/>
            <a:ext cx="3038318" cy="4199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Number of machines</a:t>
            </a:r>
          </a:p>
        </p:txBody>
      </p:sp>
      <p:sp>
        <p:nvSpPr>
          <p:cNvPr id="12" name="Rectangle: Rounded Corners 11">
            <a:extLst>
              <a:ext uri="{FF2B5EF4-FFF2-40B4-BE49-F238E27FC236}">
                <a16:creationId xmlns:a16="http://schemas.microsoft.com/office/drawing/2014/main" id="{A04E05CD-BC63-4363-B4A7-097C9B30AF1B}"/>
              </a:ext>
            </a:extLst>
          </p:cNvPr>
          <p:cNvSpPr/>
          <p:nvPr/>
        </p:nvSpPr>
        <p:spPr>
          <a:xfrm>
            <a:off x="3308693" y="3416202"/>
            <a:ext cx="529676" cy="505313"/>
          </a:xfrm>
          <a:prstGeom prst="roundRect">
            <a:avLst/>
          </a:prstGeom>
          <a:gradFill flip="none" rotWithShape="1">
            <a:gsLst>
              <a:gs pos="71000">
                <a:schemeClr val="accent1">
                  <a:lumMod val="5000"/>
                  <a:lumOff val="95000"/>
                  <a:alpha val="0"/>
                </a:schemeClr>
              </a:gs>
              <a:gs pos="81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GB" sz="2800" b="1" dirty="0">
              <a:effectLst>
                <a:outerShdw blurRad="38100" dist="38100" dir="2700000" algn="tl">
                  <a:srgbClr val="000000">
                    <a:alpha val="43137"/>
                  </a:srgbClr>
                </a:outerShdw>
              </a:effectLst>
            </a:endParaRPr>
          </a:p>
        </p:txBody>
      </p:sp>
      <p:sp>
        <p:nvSpPr>
          <p:cNvPr id="13" name="Content Placeholder 2">
            <a:extLst>
              <a:ext uri="{FF2B5EF4-FFF2-40B4-BE49-F238E27FC236}">
                <a16:creationId xmlns:a16="http://schemas.microsoft.com/office/drawing/2014/main" id="{303B7CFE-1B35-4AB6-BAE9-7859EA1CD260}"/>
              </a:ext>
            </a:extLst>
          </p:cNvPr>
          <p:cNvSpPr txBox="1">
            <a:spLocks/>
          </p:cNvSpPr>
          <p:nvPr/>
        </p:nvSpPr>
        <p:spPr>
          <a:xfrm>
            <a:off x="6501434" y="4134059"/>
            <a:ext cx="4463816" cy="4199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Energy consumption per machine</a:t>
            </a:r>
          </a:p>
        </p:txBody>
      </p:sp>
      <p:sp>
        <p:nvSpPr>
          <p:cNvPr id="14" name="Rectangle: Rounded Corners 13">
            <a:extLst>
              <a:ext uri="{FF2B5EF4-FFF2-40B4-BE49-F238E27FC236}">
                <a16:creationId xmlns:a16="http://schemas.microsoft.com/office/drawing/2014/main" id="{481E5240-E19E-4752-8CB5-C923BD98F1C9}"/>
              </a:ext>
            </a:extLst>
          </p:cNvPr>
          <p:cNvSpPr/>
          <p:nvPr/>
        </p:nvSpPr>
        <p:spPr>
          <a:xfrm>
            <a:off x="3859000" y="3416202"/>
            <a:ext cx="587276" cy="505313"/>
          </a:xfrm>
          <a:prstGeom prst="roundRect">
            <a:avLst/>
          </a:prstGeom>
          <a:gradFill flip="none" rotWithShape="1">
            <a:gsLst>
              <a:gs pos="71000">
                <a:schemeClr val="accent1">
                  <a:lumMod val="5000"/>
                  <a:lumOff val="95000"/>
                  <a:alpha val="0"/>
                </a:schemeClr>
              </a:gs>
              <a:gs pos="81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GB" sz="2800" b="1" dirty="0">
              <a:effectLst>
                <a:outerShdw blurRad="38100" dist="38100" dir="2700000" algn="tl">
                  <a:srgbClr val="000000">
                    <a:alpha val="43137"/>
                  </a:srgbClr>
                </a:outerShdw>
              </a:effectLst>
            </a:endParaRPr>
          </a:p>
        </p:txBody>
      </p:sp>
      <p:sp>
        <p:nvSpPr>
          <p:cNvPr id="15" name="Rectangle: Rounded Corners 14">
            <a:extLst>
              <a:ext uri="{FF2B5EF4-FFF2-40B4-BE49-F238E27FC236}">
                <a16:creationId xmlns:a16="http://schemas.microsoft.com/office/drawing/2014/main" id="{F2530A67-4312-4E45-B141-8D10BA7DCE82}"/>
              </a:ext>
            </a:extLst>
          </p:cNvPr>
          <p:cNvSpPr/>
          <p:nvPr/>
        </p:nvSpPr>
        <p:spPr>
          <a:xfrm>
            <a:off x="4405657" y="3416202"/>
            <a:ext cx="652646" cy="505313"/>
          </a:xfrm>
          <a:prstGeom prst="roundRect">
            <a:avLst/>
          </a:prstGeom>
          <a:gradFill flip="none" rotWithShape="1">
            <a:gsLst>
              <a:gs pos="71000">
                <a:schemeClr val="accent1">
                  <a:lumMod val="5000"/>
                  <a:lumOff val="95000"/>
                  <a:alpha val="0"/>
                </a:schemeClr>
              </a:gs>
              <a:gs pos="81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GB" sz="2800" b="1" dirty="0">
              <a:effectLst>
                <a:outerShdw blurRad="38100" dist="38100" dir="2700000" algn="tl">
                  <a:srgbClr val="000000">
                    <a:alpha val="43137"/>
                  </a:srgbClr>
                </a:outerShdw>
              </a:effectLst>
            </a:endParaRPr>
          </a:p>
        </p:txBody>
      </p:sp>
      <p:sp>
        <p:nvSpPr>
          <p:cNvPr id="16" name="Content Placeholder 2">
            <a:extLst>
              <a:ext uri="{FF2B5EF4-FFF2-40B4-BE49-F238E27FC236}">
                <a16:creationId xmlns:a16="http://schemas.microsoft.com/office/drawing/2014/main" id="{09E1FF6C-0AA3-491F-8C02-E14ABC0E5976}"/>
              </a:ext>
            </a:extLst>
          </p:cNvPr>
          <p:cNvSpPr txBox="1">
            <a:spLocks/>
          </p:cNvSpPr>
          <p:nvPr/>
        </p:nvSpPr>
        <p:spPr>
          <a:xfrm>
            <a:off x="6501434" y="4553993"/>
            <a:ext cx="5430256" cy="4199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Efficiency of conversion into useful work</a:t>
            </a:r>
          </a:p>
        </p:txBody>
      </p:sp>
    </p:spTree>
    <p:extLst>
      <p:ext uri="{BB962C8B-B14F-4D97-AF65-F5344CB8AC3E}">
        <p14:creationId xmlns:p14="http://schemas.microsoft.com/office/powerpoint/2010/main" val="1904015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22" presetClass="entr" presetSubtype="8"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580">
                                          <p:stCondLst>
                                            <p:cond delay="0"/>
                                          </p:stCondLst>
                                        </p:cTn>
                                        <p:tgtEl>
                                          <p:spTgt spid="7"/>
                                        </p:tgtEl>
                                      </p:cBhvr>
                                    </p:animEffect>
                                    <p:anim calcmode="lin" valueType="num">
                                      <p:cBhvr>
                                        <p:cTn id="29"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4" dur="26">
                                          <p:stCondLst>
                                            <p:cond delay="650"/>
                                          </p:stCondLst>
                                        </p:cTn>
                                        <p:tgtEl>
                                          <p:spTgt spid="7"/>
                                        </p:tgtEl>
                                      </p:cBhvr>
                                      <p:to x="100000" y="60000"/>
                                    </p:animScale>
                                    <p:animScale>
                                      <p:cBhvr>
                                        <p:cTn id="35" dur="166" decel="50000">
                                          <p:stCondLst>
                                            <p:cond delay="676"/>
                                          </p:stCondLst>
                                        </p:cTn>
                                        <p:tgtEl>
                                          <p:spTgt spid="7"/>
                                        </p:tgtEl>
                                      </p:cBhvr>
                                      <p:to x="100000" y="100000"/>
                                    </p:animScale>
                                    <p:animScale>
                                      <p:cBhvr>
                                        <p:cTn id="36" dur="26">
                                          <p:stCondLst>
                                            <p:cond delay="1312"/>
                                          </p:stCondLst>
                                        </p:cTn>
                                        <p:tgtEl>
                                          <p:spTgt spid="7"/>
                                        </p:tgtEl>
                                      </p:cBhvr>
                                      <p:to x="100000" y="80000"/>
                                    </p:animScale>
                                    <p:animScale>
                                      <p:cBhvr>
                                        <p:cTn id="37" dur="166" decel="50000">
                                          <p:stCondLst>
                                            <p:cond delay="1338"/>
                                          </p:stCondLst>
                                        </p:cTn>
                                        <p:tgtEl>
                                          <p:spTgt spid="7"/>
                                        </p:tgtEl>
                                      </p:cBhvr>
                                      <p:to x="100000" y="100000"/>
                                    </p:animScale>
                                    <p:animScale>
                                      <p:cBhvr>
                                        <p:cTn id="38" dur="26">
                                          <p:stCondLst>
                                            <p:cond delay="1642"/>
                                          </p:stCondLst>
                                        </p:cTn>
                                        <p:tgtEl>
                                          <p:spTgt spid="7"/>
                                        </p:tgtEl>
                                      </p:cBhvr>
                                      <p:to x="100000" y="90000"/>
                                    </p:animScale>
                                    <p:animScale>
                                      <p:cBhvr>
                                        <p:cTn id="39" dur="166" decel="50000">
                                          <p:stCondLst>
                                            <p:cond delay="1668"/>
                                          </p:stCondLst>
                                        </p:cTn>
                                        <p:tgtEl>
                                          <p:spTgt spid="7"/>
                                        </p:tgtEl>
                                      </p:cBhvr>
                                      <p:to x="100000" y="100000"/>
                                    </p:animScale>
                                    <p:animScale>
                                      <p:cBhvr>
                                        <p:cTn id="40" dur="26">
                                          <p:stCondLst>
                                            <p:cond delay="1808"/>
                                          </p:stCondLst>
                                        </p:cTn>
                                        <p:tgtEl>
                                          <p:spTgt spid="7"/>
                                        </p:tgtEl>
                                      </p:cBhvr>
                                      <p:to x="100000" y="95000"/>
                                    </p:animScale>
                                    <p:animScale>
                                      <p:cBhvr>
                                        <p:cTn id="41" dur="166" decel="50000">
                                          <p:stCondLst>
                                            <p:cond delay="1834"/>
                                          </p:stCondLst>
                                        </p:cTn>
                                        <p:tgtEl>
                                          <p:spTgt spid="7"/>
                                        </p:tgtEl>
                                      </p:cBhvr>
                                      <p:to x="100000" y="100000"/>
                                    </p:animScale>
                                  </p:childTnLst>
                                </p:cTn>
                              </p:par>
                              <p:par>
                                <p:cTn id="42" presetID="22" presetClass="entr" presetSubtype="8"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par>
                                <p:cTn id="45" presetID="10" presetClass="exit" presetSubtype="0" fill="hold" grpId="1" nodeType="withEffect">
                                  <p:stCondLst>
                                    <p:cond delay="0"/>
                                  </p:stCondLst>
                                  <p:childTnLst>
                                    <p:animEffect transition="out" filter="fade">
                                      <p:cBhvr>
                                        <p:cTn id="46" dur="500"/>
                                        <p:tgtEl>
                                          <p:spTgt spid="5"/>
                                        </p:tgtEl>
                                      </p:cBhvr>
                                    </p:animEffect>
                                    <p:set>
                                      <p:cBhvr>
                                        <p:cTn id="47" dur="1" fill="hold">
                                          <p:stCondLst>
                                            <p:cond delay="499"/>
                                          </p:stCondLst>
                                        </p:cTn>
                                        <p:tgtEl>
                                          <p:spTgt spid="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6" presetClass="entr" presetSubtype="0"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down)">
                                      <p:cBhvr>
                                        <p:cTn id="52" dur="580">
                                          <p:stCondLst>
                                            <p:cond delay="0"/>
                                          </p:stCondLst>
                                        </p:cTn>
                                        <p:tgtEl>
                                          <p:spTgt spid="9"/>
                                        </p:tgtEl>
                                      </p:cBhvr>
                                    </p:animEffect>
                                    <p:anim calcmode="lin" valueType="num">
                                      <p:cBhvr>
                                        <p:cTn id="53"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4"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5"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6"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57"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58" dur="26">
                                          <p:stCondLst>
                                            <p:cond delay="650"/>
                                          </p:stCondLst>
                                        </p:cTn>
                                        <p:tgtEl>
                                          <p:spTgt spid="9"/>
                                        </p:tgtEl>
                                      </p:cBhvr>
                                      <p:to x="100000" y="60000"/>
                                    </p:animScale>
                                    <p:animScale>
                                      <p:cBhvr>
                                        <p:cTn id="59" dur="166" decel="50000">
                                          <p:stCondLst>
                                            <p:cond delay="676"/>
                                          </p:stCondLst>
                                        </p:cTn>
                                        <p:tgtEl>
                                          <p:spTgt spid="9"/>
                                        </p:tgtEl>
                                      </p:cBhvr>
                                      <p:to x="100000" y="100000"/>
                                    </p:animScale>
                                    <p:animScale>
                                      <p:cBhvr>
                                        <p:cTn id="60" dur="26">
                                          <p:stCondLst>
                                            <p:cond delay="1312"/>
                                          </p:stCondLst>
                                        </p:cTn>
                                        <p:tgtEl>
                                          <p:spTgt spid="9"/>
                                        </p:tgtEl>
                                      </p:cBhvr>
                                      <p:to x="100000" y="80000"/>
                                    </p:animScale>
                                    <p:animScale>
                                      <p:cBhvr>
                                        <p:cTn id="61" dur="166" decel="50000">
                                          <p:stCondLst>
                                            <p:cond delay="1338"/>
                                          </p:stCondLst>
                                        </p:cTn>
                                        <p:tgtEl>
                                          <p:spTgt spid="9"/>
                                        </p:tgtEl>
                                      </p:cBhvr>
                                      <p:to x="100000" y="100000"/>
                                    </p:animScale>
                                    <p:animScale>
                                      <p:cBhvr>
                                        <p:cTn id="62" dur="26">
                                          <p:stCondLst>
                                            <p:cond delay="1642"/>
                                          </p:stCondLst>
                                        </p:cTn>
                                        <p:tgtEl>
                                          <p:spTgt spid="9"/>
                                        </p:tgtEl>
                                      </p:cBhvr>
                                      <p:to x="100000" y="90000"/>
                                    </p:animScale>
                                    <p:animScale>
                                      <p:cBhvr>
                                        <p:cTn id="63" dur="166" decel="50000">
                                          <p:stCondLst>
                                            <p:cond delay="1668"/>
                                          </p:stCondLst>
                                        </p:cTn>
                                        <p:tgtEl>
                                          <p:spTgt spid="9"/>
                                        </p:tgtEl>
                                      </p:cBhvr>
                                      <p:to x="100000" y="100000"/>
                                    </p:animScale>
                                    <p:animScale>
                                      <p:cBhvr>
                                        <p:cTn id="64" dur="26">
                                          <p:stCondLst>
                                            <p:cond delay="1808"/>
                                          </p:stCondLst>
                                        </p:cTn>
                                        <p:tgtEl>
                                          <p:spTgt spid="9"/>
                                        </p:tgtEl>
                                      </p:cBhvr>
                                      <p:to x="100000" y="95000"/>
                                    </p:animScale>
                                    <p:animScale>
                                      <p:cBhvr>
                                        <p:cTn id="65" dur="166" decel="50000">
                                          <p:stCondLst>
                                            <p:cond delay="1834"/>
                                          </p:stCondLst>
                                        </p:cTn>
                                        <p:tgtEl>
                                          <p:spTgt spid="9"/>
                                        </p:tgtEl>
                                      </p:cBhvr>
                                      <p:to x="100000" y="100000"/>
                                    </p:animScale>
                                  </p:childTnLst>
                                </p:cTn>
                              </p:par>
                              <p:par>
                                <p:cTn id="66" presetID="10" presetClass="exit" presetSubtype="0" fill="hold" grpId="1" nodeType="withEffect">
                                  <p:stCondLst>
                                    <p:cond delay="0"/>
                                  </p:stCondLst>
                                  <p:childTnLst>
                                    <p:animEffect transition="out" filter="fade">
                                      <p:cBhvr>
                                        <p:cTn id="67" dur="500"/>
                                        <p:tgtEl>
                                          <p:spTgt spid="7"/>
                                        </p:tgtEl>
                                      </p:cBhvr>
                                    </p:animEffect>
                                    <p:set>
                                      <p:cBhvr>
                                        <p:cTn id="68" dur="1" fill="hold">
                                          <p:stCondLst>
                                            <p:cond delay="499"/>
                                          </p:stCondLst>
                                        </p:cTn>
                                        <p:tgtEl>
                                          <p:spTgt spid="7"/>
                                        </p:tgtEl>
                                        <p:attrNameLst>
                                          <p:attrName>style.visibility</p:attrName>
                                        </p:attrNameLst>
                                      </p:cBhvr>
                                      <p:to>
                                        <p:strVal val="hidden"/>
                                      </p:to>
                                    </p:set>
                                  </p:childTnLst>
                                </p:cTn>
                              </p:par>
                              <p:par>
                                <p:cTn id="69" presetID="22" presetClass="entr" presetSubtype="8" fill="hold" grpId="0" nodeType="with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left)">
                                      <p:cBhvr>
                                        <p:cTn id="71" dur="500"/>
                                        <p:tgtEl>
                                          <p:spTgt spid="10"/>
                                        </p:tgtEl>
                                      </p:cBhvr>
                                    </p:animEffect>
                                  </p:childTnLst>
                                </p:cTn>
                              </p:par>
                            </p:childTnLst>
                          </p:cTn>
                        </p:par>
                      </p:childTnLst>
                    </p:cTn>
                  </p:par>
                  <p:par>
                    <p:cTn id="72" fill="hold">
                      <p:stCondLst>
                        <p:cond delay="indefinite"/>
                      </p:stCondLst>
                      <p:childTnLst>
                        <p:par>
                          <p:cTn id="73" fill="hold">
                            <p:stCondLst>
                              <p:cond delay="0"/>
                            </p:stCondLst>
                            <p:childTnLst>
                              <p:par>
                                <p:cTn id="74" presetID="26" presetClass="entr" presetSubtype="0" fill="hold" grpId="0" nodeType="clickEffect">
                                  <p:stCondLst>
                                    <p:cond delay="0"/>
                                  </p:stCondLst>
                                  <p:childTnLst>
                                    <p:set>
                                      <p:cBhvr>
                                        <p:cTn id="75" dur="1" fill="hold">
                                          <p:stCondLst>
                                            <p:cond delay="0"/>
                                          </p:stCondLst>
                                        </p:cTn>
                                        <p:tgtEl>
                                          <p:spTgt spid="12"/>
                                        </p:tgtEl>
                                        <p:attrNameLst>
                                          <p:attrName>style.visibility</p:attrName>
                                        </p:attrNameLst>
                                      </p:cBhvr>
                                      <p:to>
                                        <p:strVal val="visible"/>
                                      </p:to>
                                    </p:set>
                                    <p:animEffect transition="in" filter="wipe(down)">
                                      <p:cBhvr>
                                        <p:cTn id="76" dur="580">
                                          <p:stCondLst>
                                            <p:cond delay="0"/>
                                          </p:stCondLst>
                                        </p:cTn>
                                        <p:tgtEl>
                                          <p:spTgt spid="12"/>
                                        </p:tgtEl>
                                      </p:cBhvr>
                                    </p:animEffect>
                                    <p:anim calcmode="lin" valueType="num">
                                      <p:cBhvr>
                                        <p:cTn id="77"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78"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79"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80"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81"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82" dur="26">
                                          <p:stCondLst>
                                            <p:cond delay="650"/>
                                          </p:stCondLst>
                                        </p:cTn>
                                        <p:tgtEl>
                                          <p:spTgt spid="12"/>
                                        </p:tgtEl>
                                      </p:cBhvr>
                                      <p:to x="100000" y="60000"/>
                                    </p:animScale>
                                    <p:animScale>
                                      <p:cBhvr>
                                        <p:cTn id="83" dur="166" decel="50000">
                                          <p:stCondLst>
                                            <p:cond delay="676"/>
                                          </p:stCondLst>
                                        </p:cTn>
                                        <p:tgtEl>
                                          <p:spTgt spid="12"/>
                                        </p:tgtEl>
                                      </p:cBhvr>
                                      <p:to x="100000" y="100000"/>
                                    </p:animScale>
                                    <p:animScale>
                                      <p:cBhvr>
                                        <p:cTn id="84" dur="26">
                                          <p:stCondLst>
                                            <p:cond delay="1312"/>
                                          </p:stCondLst>
                                        </p:cTn>
                                        <p:tgtEl>
                                          <p:spTgt spid="12"/>
                                        </p:tgtEl>
                                      </p:cBhvr>
                                      <p:to x="100000" y="80000"/>
                                    </p:animScale>
                                    <p:animScale>
                                      <p:cBhvr>
                                        <p:cTn id="85" dur="166" decel="50000">
                                          <p:stCondLst>
                                            <p:cond delay="1338"/>
                                          </p:stCondLst>
                                        </p:cTn>
                                        <p:tgtEl>
                                          <p:spTgt spid="12"/>
                                        </p:tgtEl>
                                      </p:cBhvr>
                                      <p:to x="100000" y="100000"/>
                                    </p:animScale>
                                    <p:animScale>
                                      <p:cBhvr>
                                        <p:cTn id="86" dur="26">
                                          <p:stCondLst>
                                            <p:cond delay="1642"/>
                                          </p:stCondLst>
                                        </p:cTn>
                                        <p:tgtEl>
                                          <p:spTgt spid="12"/>
                                        </p:tgtEl>
                                      </p:cBhvr>
                                      <p:to x="100000" y="90000"/>
                                    </p:animScale>
                                    <p:animScale>
                                      <p:cBhvr>
                                        <p:cTn id="87" dur="166" decel="50000">
                                          <p:stCondLst>
                                            <p:cond delay="1668"/>
                                          </p:stCondLst>
                                        </p:cTn>
                                        <p:tgtEl>
                                          <p:spTgt spid="12"/>
                                        </p:tgtEl>
                                      </p:cBhvr>
                                      <p:to x="100000" y="100000"/>
                                    </p:animScale>
                                    <p:animScale>
                                      <p:cBhvr>
                                        <p:cTn id="88" dur="26">
                                          <p:stCondLst>
                                            <p:cond delay="1808"/>
                                          </p:stCondLst>
                                        </p:cTn>
                                        <p:tgtEl>
                                          <p:spTgt spid="12"/>
                                        </p:tgtEl>
                                      </p:cBhvr>
                                      <p:to x="100000" y="95000"/>
                                    </p:animScale>
                                    <p:animScale>
                                      <p:cBhvr>
                                        <p:cTn id="89" dur="166" decel="50000">
                                          <p:stCondLst>
                                            <p:cond delay="1834"/>
                                          </p:stCondLst>
                                        </p:cTn>
                                        <p:tgtEl>
                                          <p:spTgt spid="12"/>
                                        </p:tgtEl>
                                      </p:cBhvr>
                                      <p:to x="100000" y="100000"/>
                                    </p:animScale>
                                  </p:childTnLst>
                                </p:cTn>
                              </p:par>
                              <p:par>
                                <p:cTn id="90" presetID="10" presetClass="exit" presetSubtype="0" fill="hold" grpId="1" nodeType="withEffect">
                                  <p:stCondLst>
                                    <p:cond delay="0"/>
                                  </p:stCondLst>
                                  <p:childTnLst>
                                    <p:animEffect transition="out" filter="fade">
                                      <p:cBhvr>
                                        <p:cTn id="91" dur="500"/>
                                        <p:tgtEl>
                                          <p:spTgt spid="9"/>
                                        </p:tgtEl>
                                      </p:cBhvr>
                                    </p:animEffect>
                                    <p:set>
                                      <p:cBhvr>
                                        <p:cTn id="92" dur="1" fill="hold">
                                          <p:stCondLst>
                                            <p:cond delay="499"/>
                                          </p:stCondLst>
                                        </p:cTn>
                                        <p:tgtEl>
                                          <p:spTgt spid="9"/>
                                        </p:tgtEl>
                                        <p:attrNameLst>
                                          <p:attrName>style.visibility</p:attrName>
                                        </p:attrNameLst>
                                      </p:cBhvr>
                                      <p:to>
                                        <p:strVal val="hidden"/>
                                      </p:to>
                                    </p:set>
                                  </p:childTnLst>
                                </p:cTn>
                              </p:par>
                              <p:par>
                                <p:cTn id="93" presetID="22" presetClass="entr" presetSubtype="8" fill="hold" grpId="0" nodeType="withEffect">
                                  <p:stCondLst>
                                    <p:cond delay="0"/>
                                  </p:stCondLst>
                                  <p:childTnLst>
                                    <p:set>
                                      <p:cBhvr>
                                        <p:cTn id="94" dur="1" fill="hold">
                                          <p:stCondLst>
                                            <p:cond delay="0"/>
                                          </p:stCondLst>
                                        </p:cTn>
                                        <p:tgtEl>
                                          <p:spTgt spid="11"/>
                                        </p:tgtEl>
                                        <p:attrNameLst>
                                          <p:attrName>style.visibility</p:attrName>
                                        </p:attrNameLst>
                                      </p:cBhvr>
                                      <p:to>
                                        <p:strVal val="visible"/>
                                      </p:to>
                                    </p:set>
                                    <p:animEffect transition="in" filter="wipe(left)">
                                      <p:cBhvr>
                                        <p:cTn id="95" dur="500"/>
                                        <p:tgtEl>
                                          <p:spTgt spid="11"/>
                                        </p:tgtEl>
                                      </p:cBhvr>
                                    </p:animEffect>
                                  </p:childTnLst>
                                </p:cTn>
                              </p:par>
                            </p:childTnLst>
                          </p:cTn>
                        </p:par>
                      </p:childTnLst>
                    </p:cTn>
                  </p:par>
                  <p:par>
                    <p:cTn id="96" fill="hold">
                      <p:stCondLst>
                        <p:cond delay="indefinite"/>
                      </p:stCondLst>
                      <p:childTnLst>
                        <p:par>
                          <p:cTn id="97" fill="hold">
                            <p:stCondLst>
                              <p:cond delay="0"/>
                            </p:stCondLst>
                            <p:childTnLst>
                              <p:par>
                                <p:cTn id="98" presetID="26" presetClass="entr" presetSubtype="0" fill="hold" grpId="0" nodeType="clickEffect">
                                  <p:stCondLst>
                                    <p:cond delay="0"/>
                                  </p:stCondLst>
                                  <p:childTnLst>
                                    <p:set>
                                      <p:cBhvr>
                                        <p:cTn id="99" dur="1" fill="hold">
                                          <p:stCondLst>
                                            <p:cond delay="0"/>
                                          </p:stCondLst>
                                        </p:cTn>
                                        <p:tgtEl>
                                          <p:spTgt spid="14"/>
                                        </p:tgtEl>
                                        <p:attrNameLst>
                                          <p:attrName>style.visibility</p:attrName>
                                        </p:attrNameLst>
                                      </p:cBhvr>
                                      <p:to>
                                        <p:strVal val="visible"/>
                                      </p:to>
                                    </p:set>
                                    <p:animEffect transition="in" filter="wipe(down)">
                                      <p:cBhvr>
                                        <p:cTn id="100" dur="580">
                                          <p:stCondLst>
                                            <p:cond delay="0"/>
                                          </p:stCondLst>
                                        </p:cTn>
                                        <p:tgtEl>
                                          <p:spTgt spid="14"/>
                                        </p:tgtEl>
                                      </p:cBhvr>
                                    </p:animEffect>
                                    <p:anim calcmode="lin" valueType="num">
                                      <p:cBhvr>
                                        <p:cTn id="101"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02"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3"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04"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05"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06" dur="26">
                                          <p:stCondLst>
                                            <p:cond delay="650"/>
                                          </p:stCondLst>
                                        </p:cTn>
                                        <p:tgtEl>
                                          <p:spTgt spid="14"/>
                                        </p:tgtEl>
                                      </p:cBhvr>
                                      <p:to x="100000" y="60000"/>
                                    </p:animScale>
                                    <p:animScale>
                                      <p:cBhvr>
                                        <p:cTn id="107" dur="166" decel="50000">
                                          <p:stCondLst>
                                            <p:cond delay="676"/>
                                          </p:stCondLst>
                                        </p:cTn>
                                        <p:tgtEl>
                                          <p:spTgt spid="14"/>
                                        </p:tgtEl>
                                      </p:cBhvr>
                                      <p:to x="100000" y="100000"/>
                                    </p:animScale>
                                    <p:animScale>
                                      <p:cBhvr>
                                        <p:cTn id="108" dur="26">
                                          <p:stCondLst>
                                            <p:cond delay="1312"/>
                                          </p:stCondLst>
                                        </p:cTn>
                                        <p:tgtEl>
                                          <p:spTgt spid="14"/>
                                        </p:tgtEl>
                                      </p:cBhvr>
                                      <p:to x="100000" y="80000"/>
                                    </p:animScale>
                                    <p:animScale>
                                      <p:cBhvr>
                                        <p:cTn id="109" dur="166" decel="50000">
                                          <p:stCondLst>
                                            <p:cond delay="1338"/>
                                          </p:stCondLst>
                                        </p:cTn>
                                        <p:tgtEl>
                                          <p:spTgt spid="14"/>
                                        </p:tgtEl>
                                      </p:cBhvr>
                                      <p:to x="100000" y="100000"/>
                                    </p:animScale>
                                    <p:animScale>
                                      <p:cBhvr>
                                        <p:cTn id="110" dur="26">
                                          <p:stCondLst>
                                            <p:cond delay="1642"/>
                                          </p:stCondLst>
                                        </p:cTn>
                                        <p:tgtEl>
                                          <p:spTgt spid="14"/>
                                        </p:tgtEl>
                                      </p:cBhvr>
                                      <p:to x="100000" y="90000"/>
                                    </p:animScale>
                                    <p:animScale>
                                      <p:cBhvr>
                                        <p:cTn id="111" dur="166" decel="50000">
                                          <p:stCondLst>
                                            <p:cond delay="1668"/>
                                          </p:stCondLst>
                                        </p:cTn>
                                        <p:tgtEl>
                                          <p:spTgt spid="14"/>
                                        </p:tgtEl>
                                      </p:cBhvr>
                                      <p:to x="100000" y="100000"/>
                                    </p:animScale>
                                    <p:animScale>
                                      <p:cBhvr>
                                        <p:cTn id="112" dur="26">
                                          <p:stCondLst>
                                            <p:cond delay="1808"/>
                                          </p:stCondLst>
                                        </p:cTn>
                                        <p:tgtEl>
                                          <p:spTgt spid="14"/>
                                        </p:tgtEl>
                                      </p:cBhvr>
                                      <p:to x="100000" y="95000"/>
                                    </p:animScale>
                                    <p:animScale>
                                      <p:cBhvr>
                                        <p:cTn id="113" dur="166" decel="50000">
                                          <p:stCondLst>
                                            <p:cond delay="1834"/>
                                          </p:stCondLst>
                                        </p:cTn>
                                        <p:tgtEl>
                                          <p:spTgt spid="14"/>
                                        </p:tgtEl>
                                      </p:cBhvr>
                                      <p:to x="100000" y="100000"/>
                                    </p:animScale>
                                  </p:childTnLst>
                                </p:cTn>
                              </p:par>
                              <p:par>
                                <p:cTn id="114" presetID="10" presetClass="exit" presetSubtype="0" fill="hold" grpId="1" nodeType="withEffect">
                                  <p:stCondLst>
                                    <p:cond delay="0"/>
                                  </p:stCondLst>
                                  <p:childTnLst>
                                    <p:animEffect transition="out" filter="fade">
                                      <p:cBhvr>
                                        <p:cTn id="115" dur="500"/>
                                        <p:tgtEl>
                                          <p:spTgt spid="12"/>
                                        </p:tgtEl>
                                      </p:cBhvr>
                                    </p:animEffect>
                                    <p:set>
                                      <p:cBhvr>
                                        <p:cTn id="116" dur="1" fill="hold">
                                          <p:stCondLst>
                                            <p:cond delay="499"/>
                                          </p:stCondLst>
                                        </p:cTn>
                                        <p:tgtEl>
                                          <p:spTgt spid="12"/>
                                        </p:tgtEl>
                                        <p:attrNameLst>
                                          <p:attrName>style.visibility</p:attrName>
                                        </p:attrNameLst>
                                      </p:cBhvr>
                                      <p:to>
                                        <p:strVal val="hidden"/>
                                      </p:to>
                                    </p:set>
                                  </p:childTnLst>
                                </p:cTn>
                              </p:par>
                              <p:par>
                                <p:cTn id="117" presetID="22" presetClass="entr" presetSubtype="8" fill="hold" grpId="0" nodeType="withEffect">
                                  <p:stCondLst>
                                    <p:cond delay="0"/>
                                  </p:stCondLst>
                                  <p:childTnLst>
                                    <p:set>
                                      <p:cBhvr>
                                        <p:cTn id="118" dur="1" fill="hold">
                                          <p:stCondLst>
                                            <p:cond delay="0"/>
                                          </p:stCondLst>
                                        </p:cTn>
                                        <p:tgtEl>
                                          <p:spTgt spid="13"/>
                                        </p:tgtEl>
                                        <p:attrNameLst>
                                          <p:attrName>style.visibility</p:attrName>
                                        </p:attrNameLst>
                                      </p:cBhvr>
                                      <p:to>
                                        <p:strVal val="visible"/>
                                      </p:to>
                                    </p:set>
                                    <p:animEffect transition="in" filter="wipe(left)">
                                      <p:cBhvr>
                                        <p:cTn id="119" dur="500"/>
                                        <p:tgtEl>
                                          <p:spTgt spid="13"/>
                                        </p:tgtEl>
                                      </p:cBhvr>
                                    </p:animEffect>
                                  </p:childTnLst>
                                </p:cTn>
                              </p:par>
                            </p:childTnLst>
                          </p:cTn>
                        </p:par>
                      </p:childTnLst>
                    </p:cTn>
                  </p:par>
                  <p:par>
                    <p:cTn id="120" fill="hold">
                      <p:stCondLst>
                        <p:cond delay="indefinite"/>
                      </p:stCondLst>
                      <p:childTnLst>
                        <p:par>
                          <p:cTn id="121" fill="hold">
                            <p:stCondLst>
                              <p:cond delay="0"/>
                            </p:stCondLst>
                            <p:childTnLst>
                              <p:par>
                                <p:cTn id="122" presetID="26" presetClass="entr" presetSubtype="0" fill="hold" grpId="0" nodeType="clickEffect">
                                  <p:stCondLst>
                                    <p:cond delay="0"/>
                                  </p:stCondLst>
                                  <p:childTnLst>
                                    <p:set>
                                      <p:cBhvr>
                                        <p:cTn id="123" dur="1" fill="hold">
                                          <p:stCondLst>
                                            <p:cond delay="0"/>
                                          </p:stCondLst>
                                        </p:cTn>
                                        <p:tgtEl>
                                          <p:spTgt spid="15"/>
                                        </p:tgtEl>
                                        <p:attrNameLst>
                                          <p:attrName>style.visibility</p:attrName>
                                        </p:attrNameLst>
                                      </p:cBhvr>
                                      <p:to>
                                        <p:strVal val="visible"/>
                                      </p:to>
                                    </p:set>
                                    <p:animEffect transition="in" filter="wipe(down)">
                                      <p:cBhvr>
                                        <p:cTn id="124" dur="580">
                                          <p:stCondLst>
                                            <p:cond delay="0"/>
                                          </p:stCondLst>
                                        </p:cTn>
                                        <p:tgtEl>
                                          <p:spTgt spid="15"/>
                                        </p:tgtEl>
                                      </p:cBhvr>
                                    </p:animEffect>
                                    <p:anim calcmode="lin" valueType="num">
                                      <p:cBhvr>
                                        <p:cTn id="125"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26"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27"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28"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29"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30" dur="26">
                                          <p:stCondLst>
                                            <p:cond delay="650"/>
                                          </p:stCondLst>
                                        </p:cTn>
                                        <p:tgtEl>
                                          <p:spTgt spid="15"/>
                                        </p:tgtEl>
                                      </p:cBhvr>
                                      <p:to x="100000" y="60000"/>
                                    </p:animScale>
                                    <p:animScale>
                                      <p:cBhvr>
                                        <p:cTn id="131" dur="166" decel="50000">
                                          <p:stCondLst>
                                            <p:cond delay="676"/>
                                          </p:stCondLst>
                                        </p:cTn>
                                        <p:tgtEl>
                                          <p:spTgt spid="15"/>
                                        </p:tgtEl>
                                      </p:cBhvr>
                                      <p:to x="100000" y="100000"/>
                                    </p:animScale>
                                    <p:animScale>
                                      <p:cBhvr>
                                        <p:cTn id="132" dur="26">
                                          <p:stCondLst>
                                            <p:cond delay="1312"/>
                                          </p:stCondLst>
                                        </p:cTn>
                                        <p:tgtEl>
                                          <p:spTgt spid="15"/>
                                        </p:tgtEl>
                                      </p:cBhvr>
                                      <p:to x="100000" y="80000"/>
                                    </p:animScale>
                                    <p:animScale>
                                      <p:cBhvr>
                                        <p:cTn id="133" dur="166" decel="50000">
                                          <p:stCondLst>
                                            <p:cond delay="1338"/>
                                          </p:stCondLst>
                                        </p:cTn>
                                        <p:tgtEl>
                                          <p:spTgt spid="15"/>
                                        </p:tgtEl>
                                      </p:cBhvr>
                                      <p:to x="100000" y="100000"/>
                                    </p:animScale>
                                    <p:animScale>
                                      <p:cBhvr>
                                        <p:cTn id="134" dur="26">
                                          <p:stCondLst>
                                            <p:cond delay="1642"/>
                                          </p:stCondLst>
                                        </p:cTn>
                                        <p:tgtEl>
                                          <p:spTgt spid="15"/>
                                        </p:tgtEl>
                                      </p:cBhvr>
                                      <p:to x="100000" y="90000"/>
                                    </p:animScale>
                                    <p:animScale>
                                      <p:cBhvr>
                                        <p:cTn id="135" dur="166" decel="50000">
                                          <p:stCondLst>
                                            <p:cond delay="1668"/>
                                          </p:stCondLst>
                                        </p:cTn>
                                        <p:tgtEl>
                                          <p:spTgt spid="15"/>
                                        </p:tgtEl>
                                      </p:cBhvr>
                                      <p:to x="100000" y="100000"/>
                                    </p:animScale>
                                    <p:animScale>
                                      <p:cBhvr>
                                        <p:cTn id="136" dur="26">
                                          <p:stCondLst>
                                            <p:cond delay="1808"/>
                                          </p:stCondLst>
                                        </p:cTn>
                                        <p:tgtEl>
                                          <p:spTgt spid="15"/>
                                        </p:tgtEl>
                                      </p:cBhvr>
                                      <p:to x="100000" y="95000"/>
                                    </p:animScale>
                                    <p:animScale>
                                      <p:cBhvr>
                                        <p:cTn id="137" dur="166" decel="50000">
                                          <p:stCondLst>
                                            <p:cond delay="1834"/>
                                          </p:stCondLst>
                                        </p:cTn>
                                        <p:tgtEl>
                                          <p:spTgt spid="15"/>
                                        </p:tgtEl>
                                      </p:cBhvr>
                                      <p:to x="100000" y="100000"/>
                                    </p:animScale>
                                  </p:childTnLst>
                                </p:cTn>
                              </p:par>
                              <p:par>
                                <p:cTn id="138" presetID="10" presetClass="exit" presetSubtype="0" fill="hold" grpId="1" nodeType="withEffect">
                                  <p:stCondLst>
                                    <p:cond delay="0"/>
                                  </p:stCondLst>
                                  <p:childTnLst>
                                    <p:animEffect transition="out" filter="fade">
                                      <p:cBhvr>
                                        <p:cTn id="139" dur="500"/>
                                        <p:tgtEl>
                                          <p:spTgt spid="14"/>
                                        </p:tgtEl>
                                      </p:cBhvr>
                                    </p:animEffect>
                                    <p:set>
                                      <p:cBhvr>
                                        <p:cTn id="140" dur="1" fill="hold">
                                          <p:stCondLst>
                                            <p:cond delay="499"/>
                                          </p:stCondLst>
                                        </p:cTn>
                                        <p:tgtEl>
                                          <p:spTgt spid="14"/>
                                        </p:tgtEl>
                                        <p:attrNameLst>
                                          <p:attrName>style.visibility</p:attrName>
                                        </p:attrNameLst>
                                      </p:cBhvr>
                                      <p:to>
                                        <p:strVal val="hidden"/>
                                      </p:to>
                                    </p:set>
                                  </p:childTnLst>
                                </p:cTn>
                              </p:par>
                              <p:par>
                                <p:cTn id="141" presetID="22" presetClass="entr" presetSubtype="8" fill="hold" grpId="0" nodeType="withEffect">
                                  <p:stCondLst>
                                    <p:cond delay="0"/>
                                  </p:stCondLst>
                                  <p:childTnLst>
                                    <p:set>
                                      <p:cBhvr>
                                        <p:cTn id="142" dur="1" fill="hold">
                                          <p:stCondLst>
                                            <p:cond delay="0"/>
                                          </p:stCondLst>
                                        </p:cTn>
                                        <p:tgtEl>
                                          <p:spTgt spid="16"/>
                                        </p:tgtEl>
                                        <p:attrNameLst>
                                          <p:attrName>style.visibility</p:attrName>
                                        </p:attrNameLst>
                                      </p:cBhvr>
                                      <p:to>
                                        <p:strVal val="visible"/>
                                      </p:to>
                                    </p:set>
                                    <p:animEffect transition="in" filter="wipe(left)">
                                      <p:cBhvr>
                                        <p:cTn id="143" dur="500"/>
                                        <p:tgtEl>
                                          <p:spTgt spid="16"/>
                                        </p:tgtEl>
                                      </p:cBhvr>
                                    </p:animEffect>
                                  </p:childTnLst>
                                </p:cTn>
                              </p:par>
                            </p:childTnLst>
                          </p:cTn>
                        </p:par>
                      </p:childTnLst>
                    </p:cTn>
                  </p:par>
                  <p:par>
                    <p:cTn id="144" fill="hold">
                      <p:stCondLst>
                        <p:cond delay="indefinite"/>
                      </p:stCondLst>
                      <p:childTnLst>
                        <p:par>
                          <p:cTn id="145" fill="hold">
                            <p:stCondLst>
                              <p:cond delay="0"/>
                            </p:stCondLst>
                            <p:childTnLst>
                              <p:par>
                                <p:cTn id="146" presetID="10" presetClass="exit" presetSubtype="0" fill="hold" grpId="1" nodeType="clickEffect">
                                  <p:stCondLst>
                                    <p:cond delay="0"/>
                                  </p:stCondLst>
                                  <p:childTnLst>
                                    <p:animEffect transition="out" filter="fade">
                                      <p:cBhvr>
                                        <p:cTn id="147" dur="500"/>
                                        <p:tgtEl>
                                          <p:spTgt spid="15"/>
                                        </p:tgtEl>
                                      </p:cBhvr>
                                    </p:animEffect>
                                    <p:set>
                                      <p:cBhvr>
                                        <p:cTn id="148" dur="1" fill="hold">
                                          <p:stCondLst>
                                            <p:cond delay="499"/>
                                          </p:stCondLst>
                                        </p:cTn>
                                        <p:tgtEl>
                                          <p:spTgt spid="15"/>
                                        </p:tgtEl>
                                        <p:attrNameLst>
                                          <p:attrName>style.visibility</p:attrName>
                                        </p:attrNameLst>
                                      </p:cBhvr>
                                      <p:to>
                                        <p:strVal val="hidden"/>
                                      </p:to>
                                    </p:set>
                                  </p:childTnLst>
                                </p:cTn>
                              </p:par>
                            </p:childTnLst>
                          </p:cTn>
                        </p:par>
                      </p:childTnLst>
                    </p:cTn>
                  </p:par>
                  <p:par>
                    <p:cTn id="149" fill="hold">
                      <p:stCondLst>
                        <p:cond delay="indefinite"/>
                      </p:stCondLst>
                      <p:childTnLst>
                        <p:par>
                          <p:cTn id="150" fill="hold">
                            <p:stCondLst>
                              <p:cond delay="0"/>
                            </p:stCondLst>
                            <p:childTnLst>
                              <p:par>
                                <p:cTn id="151" presetID="22" presetClass="entr" presetSubtype="1" fill="hold" grpId="0" nodeType="clickEffect">
                                  <p:stCondLst>
                                    <p:cond delay="0"/>
                                  </p:stCondLst>
                                  <p:childTnLst>
                                    <p:set>
                                      <p:cBhvr>
                                        <p:cTn id="152" dur="1" fill="hold">
                                          <p:stCondLst>
                                            <p:cond delay="0"/>
                                          </p:stCondLst>
                                        </p:cTn>
                                        <p:tgtEl>
                                          <p:spTgt spid="4">
                                            <p:txEl>
                                              <p:pRg st="0" end="0"/>
                                            </p:txEl>
                                          </p:spTgt>
                                        </p:tgtEl>
                                        <p:attrNameLst>
                                          <p:attrName>style.visibility</p:attrName>
                                        </p:attrNameLst>
                                      </p:cBhvr>
                                      <p:to>
                                        <p:strVal val="visible"/>
                                      </p:to>
                                    </p:set>
                                    <p:animEffect transition="in" filter="wipe(up)">
                                      <p:cBhvr>
                                        <p:cTn id="153" dur="500"/>
                                        <p:tgtEl>
                                          <p:spTgt spid="4">
                                            <p:txEl>
                                              <p:pRg st="0" end="0"/>
                                            </p:txEl>
                                          </p:spTgt>
                                        </p:tgtEl>
                                      </p:cBhvr>
                                    </p:animEffect>
                                  </p:childTnLst>
                                </p:cTn>
                              </p:par>
                            </p:childTnLst>
                          </p:cTn>
                        </p:par>
                      </p:childTnLst>
                    </p:cTn>
                  </p:par>
                  <p:par>
                    <p:cTn id="154" fill="hold">
                      <p:stCondLst>
                        <p:cond delay="indefinite"/>
                      </p:stCondLst>
                      <p:childTnLst>
                        <p:par>
                          <p:cTn id="155" fill="hold">
                            <p:stCondLst>
                              <p:cond delay="0"/>
                            </p:stCondLst>
                            <p:childTnLst>
                              <p:par>
                                <p:cTn id="156" presetID="22" presetClass="entr" presetSubtype="1" fill="hold" grpId="0" nodeType="clickEffect">
                                  <p:stCondLst>
                                    <p:cond delay="0"/>
                                  </p:stCondLst>
                                  <p:childTnLst>
                                    <p:set>
                                      <p:cBhvr>
                                        <p:cTn id="157" dur="1" fill="hold">
                                          <p:stCondLst>
                                            <p:cond delay="0"/>
                                          </p:stCondLst>
                                        </p:cTn>
                                        <p:tgtEl>
                                          <p:spTgt spid="4">
                                            <p:txEl>
                                              <p:pRg st="1" end="1"/>
                                            </p:txEl>
                                          </p:spTgt>
                                        </p:tgtEl>
                                        <p:attrNameLst>
                                          <p:attrName>style.visibility</p:attrName>
                                        </p:attrNameLst>
                                      </p:cBhvr>
                                      <p:to>
                                        <p:strVal val="visible"/>
                                      </p:to>
                                    </p:set>
                                    <p:animEffect transition="in" filter="wipe(up)">
                                      <p:cBhvr>
                                        <p:cTn id="158" dur="500"/>
                                        <p:tgtEl>
                                          <p:spTgt spid="4">
                                            <p:txEl>
                                              <p:pRg st="1" end="1"/>
                                            </p:txEl>
                                          </p:spTgt>
                                        </p:tgtEl>
                                      </p:cBhvr>
                                    </p:animEffect>
                                  </p:childTnLst>
                                </p:cTn>
                              </p:par>
                            </p:childTnLst>
                          </p:cTn>
                        </p:par>
                      </p:childTnLst>
                    </p:cTn>
                  </p:par>
                  <p:par>
                    <p:cTn id="159" fill="hold">
                      <p:stCondLst>
                        <p:cond delay="indefinite"/>
                      </p:stCondLst>
                      <p:childTnLst>
                        <p:par>
                          <p:cTn id="160" fill="hold">
                            <p:stCondLst>
                              <p:cond delay="0"/>
                            </p:stCondLst>
                            <p:childTnLst>
                              <p:par>
                                <p:cTn id="161" presetID="22" presetClass="entr" presetSubtype="1" fill="hold" grpId="0" nodeType="clickEffect">
                                  <p:stCondLst>
                                    <p:cond delay="0"/>
                                  </p:stCondLst>
                                  <p:childTnLst>
                                    <p:set>
                                      <p:cBhvr>
                                        <p:cTn id="162" dur="1" fill="hold">
                                          <p:stCondLst>
                                            <p:cond delay="0"/>
                                          </p:stCondLst>
                                        </p:cTn>
                                        <p:tgtEl>
                                          <p:spTgt spid="4">
                                            <p:txEl>
                                              <p:pRg st="2" end="2"/>
                                            </p:txEl>
                                          </p:spTgt>
                                        </p:tgtEl>
                                        <p:attrNameLst>
                                          <p:attrName>style.visibility</p:attrName>
                                        </p:attrNameLst>
                                      </p:cBhvr>
                                      <p:to>
                                        <p:strVal val="visible"/>
                                      </p:to>
                                    </p:set>
                                    <p:animEffect transition="in" filter="wipe(up)">
                                      <p:cBhvr>
                                        <p:cTn id="163"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5"/>
      <p:bldP spid="5" grpId="0" animBg="1"/>
      <p:bldP spid="5" grpId="1" animBg="1"/>
      <p:bldP spid="6" grpId="0"/>
      <p:bldP spid="7" grpId="0" animBg="1"/>
      <p:bldP spid="7" grpId="1" animBg="1"/>
      <p:bldP spid="8" grpId="0"/>
      <p:bldP spid="9" grpId="0" animBg="1"/>
      <p:bldP spid="9" grpId="1" animBg="1"/>
      <p:bldP spid="10" grpId="0"/>
      <p:bldP spid="11" grpId="0"/>
      <p:bldP spid="12" grpId="0" animBg="1"/>
      <p:bldP spid="12" grpId="1" animBg="1"/>
      <p:bldP spid="13" grpId="0"/>
      <p:bldP spid="14" grpId="0" animBg="1"/>
      <p:bldP spid="14" grpId="1" animBg="1"/>
      <p:bldP spid="15" grpId="0" animBg="1"/>
      <p:bldP spid="15" grpId="1" animBg="1"/>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B0522-88CB-4BB7-A44C-32E582D84516}"/>
              </a:ext>
            </a:extLst>
          </p:cNvPr>
          <p:cNvSpPr>
            <a:spLocks noGrp="1"/>
          </p:cNvSpPr>
          <p:nvPr>
            <p:ph type="title"/>
          </p:nvPr>
        </p:nvSpPr>
        <p:spPr/>
        <p:txBody>
          <a:bodyPr>
            <a:normAutofit fontScale="90000"/>
          </a:bodyPr>
          <a:lstStyle/>
          <a:p>
            <a:r>
              <a:rPr lang="en-GB" dirty="0"/>
              <a:t>(C) Minsky Open Source System Dynamics</a:t>
            </a:r>
          </a:p>
        </p:txBody>
      </p:sp>
      <p:sp>
        <p:nvSpPr>
          <p:cNvPr id="3" name="Content Placeholder 2">
            <a:extLst>
              <a:ext uri="{FF2B5EF4-FFF2-40B4-BE49-F238E27FC236}">
                <a16:creationId xmlns:a16="http://schemas.microsoft.com/office/drawing/2014/main" id="{A8979979-D42E-4C32-821B-188E059DCA52}"/>
              </a:ext>
            </a:extLst>
          </p:cNvPr>
          <p:cNvSpPr>
            <a:spLocks noGrp="1"/>
          </p:cNvSpPr>
          <p:nvPr>
            <p:ph idx="1"/>
          </p:nvPr>
        </p:nvSpPr>
        <p:spPr/>
        <p:txBody>
          <a:bodyPr>
            <a:normAutofit fontScale="92500"/>
          </a:bodyPr>
          <a:lstStyle/>
          <a:p>
            <a:r>
              <a:rPr lang="en-GB" dirty="0"/>
              <a:t>Primary objective: enabling easy modelling of monetary flows via Godley Tables</a:t>
            </a:r>
          </a:p>
          <a:p>
            <a:r>
              <a:rPr lang="en-GB" dirty="0"/>
              <a:t>Unique features:</a:t>
            </a:r>
          </a:p>
          <a:p>
            <a:pPr lvl="1"/>
            <a:r>
              <a:rPr lang="en-GB" dirty="0"/>
              <a:t>Godley Tables for integrated financial flow modelling</a:t>
            </a:r>
          </a:p>
          <a:p>
            <a:pPr lvl="1"/>
            <a:r>
              <a:rPr lang="en-GB" dirty="0"/>
              <a:t>Direct entry of mathematics onto canvas, overall mathematical format</a:t>
            </a:r>
          </a:p>
          <a:p>
            <a:pPr lvl="1"/>
            <a:r>
              <a:rPr lang="en-GB" dirty="0"/>
              <a:t>Overloaded operators (+,-,/) to reduce model clutter</a:t>
            </a:r>
          </a:p>
          <a:p>
            <a:pPr lvl="1"/>
            <a:r>
              <a:rPr lang="en-GB" b="1" i="1" dirty="0"/>
              <a:t>L</a:t>
            </a:r>
            <a:r>
              <a:rPr lang="en-GB" b="1" i="1" baseline="30000" dirty="0"/>
              <a:t>A</a:t>
            </a:r>
            <a:r>
              <a:rPr lang="en-GB" b="1" i="1" dirty="0"/>
              <a:t>T</a:t>
            </a:r>
            <a:r>
              <a:rPr lang="en-GB" b="1" i="1" baseline="-25000" dirty="0"/>
              <a:t>E</a:t>
            </a:r>
            <a:r>
              <a:rPr lang="en-GB" b="1" i="1" dirty="0"/>
              <a:t>X</a:t>
            </a:r>
            <a:r>
              <a:rPr lang="en-GB" dirty="0"/>
              <a:t> formatting supporting Greek, subscripts, superscripts</a:t>
            </a:r>
          </a:p>
          <a:p>
            <a:pPr lvl="1"/>
            <a:r>
              <a:rPr lang="en-GB" b="1" i="1" dirty="0"/>
              <a:t>L</a:t>
            </a:r>
            <a:r>
              <a:rPr lang="en-GB" b="1" i="1" baseline="30000" dirty="0"/>
              <a:t>A</a:t>
            </a:r>
            <a:r>
              <a:rPr lang="en-GB" b="1" i="1" dirty="0"/>
              <a:t>T</a:t>
            </a:r>
            <a:r>
              <a:rPr lang="en-GB" b="1" i="1" baseline="-25000" dirty="0"/>
              <a:t>E</a:t>
            </a:r>
            <a:r>
              <a:rPr lang="en-GB" b="1" i="1" dirty="0"/>
              <a:t>X</a:t>
            </a:r>
            <a:r>
              <a:rPr lang="en-GB" dirty="0"/>
              <a:t> output of equations for model documentation</a:t>
            </a:r>
          </a:p>
          <a:p>
            <a:r>
              <a:rPr lang="en-GB" dirty="0"/>
              <a:t>Rare features</a:t>
            </a:r>
          </a:p>
          <a:p>
            <a:pPr lvl="1"/>
            <a:r>
              <a:rPr lang="en-GB" dirty="0"/>
              <a:t>Pass values by name as well as by wire</a:t>
            </a:r>
          </a:p>
          <a:p>
            <a:pPr lvl="1"/>
            <a:r>
              <a:rPr lang="en-GB" dirty="0"/>
              <a:t>Visual equations, Dynamic plots embedded into design canvas</a:t>
            </a:r>
          </a:p>
          <a:p>
            <a:pPr lvl="1"/>
            <a:r>
              <a:rPr lang="en-GB" dirty="0"/>
              <a:t>Sliders to control simulation during execution</a:t>
            </a:r>
          </a:p>
          <a:p>
            <a:r>
              <a:rPr lang="en-GB" dirty="0"/>
              <a:t>Weak features: grouping (alternative: bookmarks)	</a:t>
            </a:r>
          </a:p>
          <a:p>
            <a:r>
              <a:rPr lang="en-GB" dirty="0"/>
              <a:t>Pending features: multi-dimensional data importing, parameter fitting, direct equation entry.</a:t>
            </a:r>
          </a:p>
          <a:p>
            <a:pPr lvl="2"/>
            <a:endParaRPr lang="en-GB" dirty="0"/>
          </a:p>
        </p:txBody>
      </p:sp>
    </p:spTree>
    <p:extLst>
      <p:ext uri="{BB962C8B-B14F-4D97-AF65-F5344CB8AC3E}">
        <p14:creationId xmlns:p14="http://schemas.microsoft.com/office/powerpoint/2010/main" val="3681209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D5CB-D2B0-439E-BBF5-EC2899C1C09E}"/>
              </a:ext>
            </a:extLst>
          </p:cNvPr>
          <p:cNvSpPr>
            <a:spLocks noGrp="1"/>
          </p:cNvSpPr>
          <p:nvPr>
            <p:ph type="title"/>
          </p:nvPr>
        </p:nvSpPr>
        <p:spPr/>
        <p:txBody>
          <a:bodyPr>
            <a:normAutofit fontScale="90000"/>
          </a:bodyPr>
          <a:lstStyle/>
          <a:p>
            <a:r>
              <a:rPr lang="en-GB" dirty="0"/>
              <a:t>(C) Minsky Open Source System Dynamics</a:t>
            </a:r>
          </a:p>
        </p:txBody>
      </p:sp>
      <p:sp>
        <p:nvSpPr>
          <p:cNvPr id="3" name="Content Placeholder 2">
            <a:extLst>
              <a:ext uri="{FF2B5EF4-FFF2-40B4-BE49-F238E27FC236}">
                <a16:creationId xmlns:a16="http://schemas.microsoft.com/office/drawing/2014/main" id="{42366F99-D372-40A3-9D0B-A3A24A88AAAC}"/>
              </a:ext>
            </a:extLst>
          </p:cNvPr>
          <p:cNvSpPr>
            <a:spLocks noGrp="1"/>
          </p:cNvSpPr>
          <p:nvPr>
            <p:ph idx="1"/>
          </p:nvPr>
        </p:nvSpPr>
        <p:spPr>
          <a:xfrm>
            <a:off x="838200" y="870439"/>
            <a:ext cx="10515600" cy="451414"/>
          </a:xfrm>
        </p:spPr>
        <p:txBody>
          <a:bodyPr/>
          <a:lstStyle/>
          <a:p>
            <a:r>
              <a:rPr lang="en-GB" dirty="0"/>
              <a:t>Real (non-price) model in more traditional causal diagram mode</a:t>
            </a:r>
          </a:p>
        </p:txBody>
      </p:sp>
      <p:pic>
        <p:nvPicPr>
          <p:cNvPr id="5" name="Picture 4">
            <a:extLst>
              <a:ext uri="{FF2B5EF4-FFF2-40B4-BE49-F238E27FC236}">
                <a16:creationId xmlns:a16="http://schemas.microsoft.com/office/drawing/2014/main" id="{6EE744EA-2F9A-480C-A1D2-BC1C8EC6D8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417" y="1224338"/>
            <a:ext cx="9301631" cy="5494064"/>
          </a:xfrm>
          <a:prstGeom prst="rect">
            <a:avLst/>
          </a:prstGeom>
        </p:spPr>
      </p:pic>
      <p:graphicFrame>
        <p:nvGraphicFramePr>
          <p:cNvPr id="6" name="Object 5">
            <a:hlinkClick r:id="" action="ppaction://ole?verb=0"/>
            <a:extLst>
              <a:ext uri="{FF2B5EF4-FFF2-40B4-BE49-F238E27FC236}">
                <a16:creationId xmlns:a16="http://schemas.microsoft.com/office/drawing/2014/main" id="{3776926E-1414-4189-82CF-1E6FC5EF571E}"/>
              </a:ext>
            </a:extLst>
          </p:cNvPr>
          <p:cNvGraphicFramePr>
            <a:graphicFrameLocks noChangeAspect="1"/>
          </p:cNvGraphicFramePr>
          <p:nvPr>
            <p:extLst>
              <p:ext uri="{D42A27DB-BD31-4B8C-83A1-F6EECF244321}">
                <p14:modId xmlns:p14="http://schemas.microsoft.com/office/powerpoint/2010/main" val="50411018"/>
              </p:ext>
            </p:extLst>
          </p:nvPr>
        </p:nvGraphicFramePr>
        <p:xfrm>
          <a:off x="7961675" y="3317427"/>
          <a:ext cx="2302659" cy="874655"/>
        </p:xfrm>
        <a:graphic>
          <a:graphicData uri="http://schemas.openxmlformats.org/presentationml/2006/ole">
            <mc:AlternateContent xmlns:mc="http://schemas.openxmlformats.org/markup-compatibility/2006">
              <mc:Choice xmlns:v="urn:schemas-microsoft-com:vml" Requires="v">
                <p:oleObj spid="_x0000_s13378" name="Packager Shell Object" showAsIcon="1" r:id="rId4" imgW="1024200" imgH="388800" progId="Package">
                  <p:embed/>
                </p:oleObj>
              </mc:Choice>
              <mc:Fallback>
                <p:oleObj name="Packager Shell Object" showAsIcon="1" r:id="rId4" imgW="1024200" imgH="388800" progId="Package">
                  <p:embed/>
                  <p:pic>
                    <p:nvPicPr>
                      <p:cNvPr id="6" name="Object 5">
                        <a:hlinkClick r:id="" action="ppaction://ole?verb=0"/>
                        <a:extLst>
                          <a:ext uri="{FF2B5EF4-FFF2-40B4-BE49-F238E27FC236}">
                            <a16:creationId xmlns:a16="http://schemas.microsoft.com/office/drawing/2014/main" id="{3776926E-1414-4189-82CF-1E6FC5EF571E}"/>
                          </a:ext>
                        </a:extLst>
                      </p:cNvPr>
                      <p:cNvPicPr/>
                      <p:nvPr/>
                    </p:nvPicPr>
                    <p:blipFill>
                      <a:blip r:embed="rId5"/>
                      <a:stretch>
                        <a:fillRect/>
                      </a:stretch>
                    </p:blipFill>
                    <p:spPr>
                      <a:xfrm>
                        <a:off x="7961675" y="3317427"/>
                        <a:ext cx="2302659" cy="874655"/>
                      </a:xfrm>
                      <a:prstGeom prst="rect">
                        <a:avLst/>
                      </a:prstGeom>
                    </p:spPr>
                  </p:pic>
                </p:oleObj>
              </mc:Fallback>
            </mc:AlternateContent>
          </a:graphicData>
        </a:graphic>
      </p:graphicFrame>
      <p:sp>
        <p:nvSpPr>
          <p:cNvPr id="7" name="Content Placeholder 5">
            <a:extLst>
              <a:ext uri="{FF2B5EF4-FFF2-40B4-BE49-F238E27FC236}">
                <a16:creationId xmlns:a16="http://schemas.microsoft.com/office/drawing/2014/main" id="{D3D284ED-A7EE-4744-87E4-AA58E2B733C6}"/>
              </a:ext>
            </a:extLst>
          </p:cNvPr>
          <p:cNvSpPr txBox="1">
            <a:spLocks/>
          </p:cNvSpPr>
          <p:nvPr/>
        </p:nvSpPr>
        <p:spPr>
          <a:xfrm>
            <a:off x="7838830" y="4545981"/>
            <a:ext cx="2425503" cy="166281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Unique strength of Minsky: uses double-entry bookkeeping to create ODEs…</a:t>
            </a:r>
          </a:p>
        </p:txBody>
      </p:sp>
    </p:spTree>
    <p:extLst>
      <p:ext uri="{BB962C8B-B14F-4D97-AF65-F5344CB8AC3E}">
        <p14:creationId xmlns:p14="http://schemas.microsoft.com/office/powerpoint/2010/main" val="3678636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par>
                                <p:cTn id="8" presetID="26"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80">
                                          <p:stCondLst>
                                            <p:cond delay="0"/>
                                          </p:stCondLst>
                                        </p:cTn>
                                        <p:tgtEl>
                                          <p:spTgt spid="6"/>
                                        </p:tgtEl>
                                      </p:cBhvr>
                                    </p:animEffect>
                                    <p:anim calcmode="lin" valueType="num">
                                      <p:cBhvr>
                                        <p:cTn id="11"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6" dur="26">
                                          <p:stCondLst>
                                            <p:cond delay="650"/>
                                          </p:stCondLst>
                                        </p:cTn>
                                        <p:tgtEl>
                                          <p:spTgt spid="6"/>
                                        </p:tgtEl>
                                      </p:cBhvr>
                                      <p:to x="100000" y="60000"/>
                                    </p:animScale>
                                    <p:animScale>
                                      <p:cBhvr>
                                        <p:cTn id="17" dur="166" decel="50000">
                                          <p:stCondLst>
                                            <p:cond delay="676"/>
                                          </p:stCondLst>
                                        </p:cTn>
                                        <p:tgtEl>
                                          <p:spTgt spid="6"/>
                                        </p:tgtEl>
                                      </p:cBhvr>
                                      <p:to x="100000" y="100000"/>
                                    </p:animScale>
                                    <p:animScale>
                                      <p:cBhvr>
                                        <p:cTn id="18" dur="26">
                                          <p:stCondLst>
                                            <p:cond delay="1312"/>
                                          </p:stCondLst>
                                        </p:cTn>
                                        <p:tgtEl>
                                          <p:spTgt spid="6"/>
                                        </p:tgtEl>
                                      </p:cBhvr>
                                      <p:to x="100000" y="80000"/>
                                    </p:animScale>
                                    <p:animScale>
                                      <p:cBhvr>
                                        <p:cTn id="19" dur="166" decel="50000">
                                          <p:stCondLst>
                                            <p:cond delay="1338"/>
                                          </p:stCondLst>
                                        </p:cTn>
                                        <p:tgtEl>
                                          <p:spTgt spid="6"/>
                                        </p:tgtEl>
                                      </p:cBhvr>
                                      <p:to x="100000" y="100000"/>
                                    </p:animScale>
                                    <p:animScale>
                                      <p:cBhvr>
                                        <p:cTn id="20" dur="26">
                                          <p:stCondLst>
                                            <p:cond delay="1642"/>
                                          </p:stCondLst>
                                        </p:cTn>
                                        <p:tgtEl>
                                          <p:spTgt spid="6"/>
                                        </p:tgtEl>
                                      </p:cBhvr>
                                      <p:to x="100000" y="90000"/>
                                    </p:animScale>
                                    <p:animScale>
                                      <p:cBhvr>
                                        <p:cTn id="21" dur="166" decel="50000">
                                          <p:stCondLst>
                                            <p:cond delay="1668"/>
                                          </p:stCondLst>
                                        </p:cTn>
                                        <p:tgtEl>
                                          <p:spTgt spid="6"/>
                                        </p:tgtEl>
                                      </p:cBhvr>
                                      <p:to x="100000" y="100000"/>
                                    </p:animScale>
                                    <p:animScale>
                                      <p:cBhvr>
                                        <p:cTn id="22" dur="26">
                                          <p:stCondLst>
                                            <p:cond delay="1808"/>
                                          </p:stCondLst>
                                        </p:cTn>
                                        <p:tgtEl>
                                          <p:spTgt spid="6"/>
                                        </p:tgtEl>
                                      </p:cBhvr>
                                      <p:to x="100000" y="95000"/>
                                    </p:animScale>
                                    <p:animScale>
                                      <p:cBhvr>
                                        <p:cTn id="23" dur="166" decel="50000">
                                          <p:stCondLst>
                                            <p:cond delay="1834"/>
                                          </p:stCondLst>
                                        </p:cTn>
                                        <p:tgtEl>
                                          <p:spTgt spid="6"/>
                                        </p:tgtEl>
                                      </p:cBhvr>
                                      <p:to x="100000" y="100000"/>
                                    </p:animScale>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wipe(up)">
                                      <p:cBhvr>
                                        <p:cTn id="2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A85E4-BAD8-4732-B30F-147BF55BCD69}"/>
              </a:ext>
            </a:extLst>
          </p:cNvPr>
          <p:cNvSpPr>
            <a:spLocks noGrp="1"/>
          </p:cNvSpPr>
          <p:nvPr>
            <p:ph type="title"/>
          </p:nvPr>
        </p:nvSpPr>
        <p:spPr/>
        <p:txBody>
          <a:bodyPr>
            <a:normAutofit fontScale="90000"/>
          </a:bodyPr>
          <a:lstStyle/>
          <a:p>
            <a:r>
              <a:rPr lang="en-GB" dirty="0"/>
              <a:t>(C) Minsky Open Source System Dynamics</a:t>
            </a:r>
          </a:p>
        </p:txBody>
      </p:sp>
      <p:sp>
        <p:nvSpPr>
          <p:cNvPr id="3" name="Content Placeholder 2">
            <a:extLst>
              <a:ext uri="{FF2B5EF4-FFF2-40B4-BE49-F238E27FC236}">
                <a16:creationId xmlns:a16="http://schemas.microsoft.com/office/drawing/2014/main" id="{0B40CE4F-54E3-42C5-BB03-968C2BE0D1AC}"/>
              </a:ext>
            </a:extLst>
          </p:cNvPr>
          <p:cNvSpPr>
            <a:spLocks noGrp="1"/>
          </p:cNvSpPr>
          <p:nvPr>
            <p:ph idx="1"/>
          </p:nvPr>
        </p:nvSpPr>
        <p:spPr>
          <a:xfrm>
            <a:off x="838200" y="870439"/>
            <a:ext cx="10515600" cy="450827"/>
          </a:xfrm>
        </p:spPr>
        <p:txBody>
          <a:bodyPr/>
          <a:lstStyle/>
          <a:p>
            <a:r>
              <a:rPr lang="en-GB" dirty="0"/>
              <a:t>A quick demo of Godley Tables:</a:t>
            </a:r>
          </a:p>
        </p:txBody>
      </p:sp>
      <p:pic>
        <p:nvPicPr>
          <p:cNvPr id="6" name="Picture 5">
            <a:extLst>
              <a:ext uri="{FF2B5EF4-FFF2-40B4-BE49-F238E27FC236}">
                <a16:creationId xmlns:a16="http://schemas.microsoft.com/office/drawing/2014/main" id="{C80A7CEC-8CC0-457C-9F92-087850DFB6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883" y="1287365"/>
            <a:ext cx="8505482" cy="5252475"/>
          </a:xfrm>
          <a:prstGeom prst="rect">
            <a:avLst/>
          </a:prstGeom>
        </p:spPr>
      </p:pic>
    </p:spTree>
    <p:extLst>
      <p:ext uri="{BB962C8B-B14F-4D97-AF65-F5344CB8AC3E}">
        <p14:creationId xmlns:p14="http://schemas.microsoft.com/office/powerpoint/2010/main" val="1351514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323B8-A119-46E4-B7DA-62CA2F18D0C4}"/>
              </a:ext>
            </a:extLst>
          </p:cNvPr>
          <p:cNvSpPr>
            <a:spLocks noGrp="1"/>
          </p:cNvSpPr>
          <p:nvPr>
            <p:ph type="title"/>
          </p:nvPr>
        </p:nvSpPr>
        <p:spPr/>
        <p:txBody>
          <a:bodyPr>
            <a:normAutofit fontScale="90000"/>
          </a:bodyPr>
          <a:lstStyle/>
          <a:p>
            <a:r>
              <a:rPr lang="en-GB" dirty="0"/>
              <a:t>(C) Minsky Open Source System Dynamics</a:t>
            </a:r>
          </a:p>
        </p:txBody>
      </p:sp>
      <p:sp>
        <p:nvSpPr>
          <p:cNvPr id="3" name="Content Placeholder 2">
            <a:extLst>
              <a:ext uri="{FF2B5EF4-FFF2-40B4-BE49-F238E27FC236}">
                <a16:creationId xmlns:a16="http://schemas.microsoft.com/office/drawing/2014/main" id="{9E72DD73-DDC1-4F78-93F0-2ECE6902D583}"/>
              </a:ext>
            </a:extLst>
          </p:cNvPr>
          <p:cNvSpPr>
            <a:spLocks noGrp="1"/>
          </p:cNvSpPr>
          <p:nvPr>
            <p:ph idx="1"/>
          </p:nvPr>
        </p:nvSpPr>
        <p:spPr>
          <a:xfrm>
            <a:off x="838200" y="870439"/>
            <a:ext cx="10515600" cy="505313"/>
          </a:xfrm>
        </p:spPr>
        <p:txBody>
          <a:bodyPr/>
          <a:lstStyle/>
          <a:p>
            <a:r>
              <a:rPr lang="en-GB" dirty="0"/>
              <a:t>Rapid development of easily edited model of financial dynamics</a:t>
            </a:r>
          </a:p>
        </p:txBody>
      </p:sp>
      <p:pic>
        <p:nvPicPr>
          <p:cNvPr id="5" name="Picture 4">
            <a:extLst>
              <a:ext uri="{FF2B5EF4-FFF2-40B4-BE49-F238E27FC236}">
                <a16:creationId xmlns:a16="http://schemas.microsoft.com/office/drawing/2014/main" id="{E32A9F88-C353-4441-8D9D-3D6BB93BA7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1054" y="1267501"/>
            <a:ext cx="8899676" cy="5495905"/>
          </a:xfrm>
          <a:prstGeom prst="rect">
            <a:avLst/>
          </a:prstGeom>
        </p:spPr>
      </p:pic>
      <p:sp>
        <p:nvSpPr>
          <p:cNvPr id="8" name="Rectangle 7">
            <a:extLst>
              <a:ext uri="{FF2B5EF4-FFF2-40B4-BE49-F238E27FC236}">
                <a16:creationId xmlns:a16="http://schemas.microsoft.com/office/drawing/2014/main" id="{6C7E326F-F208-4AAB-9241-37DB0F5B0B63}"/>
              </a:ext>
            </a:extLst>
          </p:cNvPr>
          <p:cNvSpPr/>
          <p:nvPr/>
        </p:nvSpPr>
        <p:spPr>
          <a:xfrm>
            <a:off x="1030014" y="1192924"/>
            <a:ext cx="1545020" cy="651642"/>
          </a:xfrm>
          <a:prstGeom prst="rect">
            <a:avLst/>
          </a:prstGeom>
          <a:gradFill flip="none" rotWithShape="1">
            <a:gsLst>
              <a:gs pos="71000">
                <a:schemeClr val="accent1">
                  <a:lumMod val="5000"/>
                  <a:lumOff val="95000"/>
                  <a:alpha val="0"/>
                </a:schemeClr>
              </a:gs>
              <a:gs pos="81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2800" b="1" dirty="0">
                <a:solidFill>
                  <a:srgbClr val="FF0000"/>
                </a:solidFill>
                <a:effectLst>
                  <a:outerShdw blurRad="38100" dist="38100" dir="2700000" algn="tl">
                    <a:srgbClr val="000000">
                      <a:alpha val="43137"/>
                    </a:srgbClr>
                  </a:outerShdw>
                </a:effectLst>
              </a:rPr>
              <a:t>Sliders </a:t>
            </a:r>
          </a:p>
        </p:txBody>
      </p:sp>
      <p:sp>
        <p:nvSpPr>
          <p:cNvPr id="9" name="Rectangle 8">
            <a:extLst>
              <a:ext uri="{FF2B5EF4-FFF2-40B4-BE49-F238E27FC236}">
                <a16:creationId xmlns:a16="http://schemas.microsoft.com/office/drawing/2014/main" id="{0AD1CFE9-C241-4E08-9186-759C045F3A91}"/>
              </a:ext>
            </a:extLst>
          </p:cNvPr>
          <p:cNvSpPr/>
          <p:nvPr/>
        </p:nvSpPr>
        <p:spPr>
          <a:xfrm>
            <a:off x="5285369" y="3486820"/>
            <a:ext cx="2015618" cy="1412090"/>
          </a:xfrm>
          <a:prstGeom prst="rect">
            <a:avLst/>
          </a:prstGeom>
          <a:gradFill flip="none" rotWithShape="1">
            <a:gsLst>
              <a:gs pos="71000">
                <a:schemeClr val="accent1">
                  <a:lumMod val="5000"/>
                  <a:lumOff val="95000"/>
                  <a:alpha val="0"/>
                </a:schemeClr>
              </a:gs>
              <a:gs pos="81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2800" b="1" dirty="0">
                <a:solidFill>
                  <a:srgbClr val="FF0000"/>
                </a:solidFill>
                <a:effectLst>
                  <a:outerShdw blurRad="38100" dist="38100" dir="2700000" algn="tl">
                    <a:srgbClr val="000000">
                      <a:alpha val="43137"/>
                    </a:srgbClr>
                  </a:outerShdw>
                </a:effectLst>
              </a:rPr>
              <a:t>Greek characters, subscripts </a:t>
            </a:r>
          </a:p>
        </p:txBody>
      </p:sp>
      <p:sp>
        <p:nvSpPr>
          <p:cNvPr id="10" name="Rectangle 9">
            <a:extLst>
              <a:ext uri="{FF2B5EF4-FFF2-40B4-BE49-F238E27FC236}">
                <a16:creationId xmlns:a16="http://schemas.microsoft.com/office/drawing/2014/main" id="{4D18E1D4-C816-46B6-A252-43D3FEE27680}"/>
              </a:ext>
            </a:extLst>
          </p:cNvPr>
          <p:cNvSpPr/>
          <p:nvPr/>
        </p:nvSpPr>
        <p:spPr>
          <a:xfrm>
            <a:off x="6618740" y="3780565"/>
            <a:ext cx="1784607" cy="1192922"/>
          </a:xfrm>
          <a:prstGeom prst="rect">
            <a:avLst/>
          </a:prstGeom>
          <a:gradFill flip="none" rotWithShape="1">
            <a:gsLst>
              <a:gs pos="71000">
                <a:schemeClr val="accent1">
                  <a:lumMod val="5000"/>
                  <a:lumOff val="95000"/>
                  <a:alpha val="0"/>
                </a:schemeClr>
              </a:gs>
              <a:gs pos="81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2800" b="1" dirty="0">
                <a:solidFill>
                  <a:srgbClr val="FF0000"/>
                </a:solidFill>
                <a:effectLst>
                  <a:outerShdw blurRad="38100" dist="38100" dir="2700000" algn="tl">
                    <a:srgbClr val="000000">
                      <a:alpha val="43137"/>
                    </a:srgbClr>
                  </a:outerShdw>
                </a:effectLst>
              </a:rPr>
              <a:t>Overloaded operators</a:t>
            </a:r>
          </a:p>
        </p:txBody>
      </p:sp>
    </p:spTree>
    <p:extLst>
      <p:ext uri="{BB962C8B-B14F-4D97-AF65-F5344CB8AC3E}">
        <p14:creationId xmlns:p14="http://schemas.microsoft.com/office/powerpoint/2010/main" val="632555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80">
                                          <p:stCondLst>
                                            <p:cond delay="0"/>
                                          </p:stCondLst>
                                        </p:cTn>
                                        <p:tgtEl>
                                          <p:spTgt spid="8"/>
                                        </p:tgtEl>
                                      </p:cBhvr>
                                    </p:animEffect>
                                    <p:anim calcmode="lin" valueType="num">
                                      <p:cBhvr>
                                        <p:cTn id="13"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8" dur="26">
                                          <p:stCondLst>
                                            <p:cond delay="650"/>
                                          </p:stCondLst>
                                        </p:cTn>
                                        <p:tgtEl>
                                          <p:spTgt spid="8"/>
                                        </p:tgtEl>
                                      </p:cBhvr>
                                      <p:to x="100000" y="60000"/>
                                    </p:animScale>
                                    <p:animScale>
                                      <p:cBhvr>
                                        <p:cTn id="19" dur="166" decel="50000">
                                          <p:stCondLst>
                                            <p:cond delay="676"/>
                                          </p:stCondLst>
                                        </p:cTn>
                                        <p:tgtEl>
                                          <p:spTgt spid="8"/>
                                        </p:tgtEl>
                                      </p:cBhvr>
                                      <p:to x="100000" y="100000"/>
                                    </p:animScale>
                                    <p:animScale>
                                      <p:cBhvr>
                                        <p:cTn id="20" dur="26">
                                          <p:stCondLst>
                                            <p:cond delay="1312"/>
                                          </p:stCondLst>
                                        </p:cTn>
                                        <p:tgtEl>
                                          <p:spTgt spid="8"/>
                                        </p:tgtEl>
                                      </p:cBhvr>
                                      <p:to x="100000" y="80000"/>
                                    </p:animScale>
                                    <p:animScale>
                                      <p:cBhvr>
                                        <p:cTn id="21" dur="166" decel="50000">
                                          <p:stCondLst>
                                            <p:cond delay="1338"/>
                                          </p:stCondLst>
                                        </p:cTn>
                                        <p:tgtEl>
                                          <p:spTgt spid="8"/>
                                        </p:tgtEl>
                                      </p:cBhvr>
                                      <p:to x="100000" y="100000"/>
                                    </p:animScale>
                                    <p:animScale>
                                      <p:cBhvr>
                                        <p:cTn id="22" dur="26">
                                          <p:stCondLst>
                                            <p:cond delay="1642"/>
                                          </p:stCondLst>
                                        </p:cTn>
                                        <p:tgtEl>
                                          <p:spTgt spid="8"/>
                                        </p:tgtEl>
                                      </p:cBhvr>
                                      <p:to x="100000" y="90000"/>
                                    </p:animScale>
                                    <p:animScale>
                                      <p:cBhvr>
                                        <p:cTn id="23" dur="166" decel="50000">
                                          <p:stCondLst>
                                            <p:cond delay="1668"/>
                                          </p:stCondLst>
                                        </p:cTn>
                                        <p:tgtEl>
                                          <p:spTgt spid="8"/>
                                        </p:tgtEl>
                                      </p:cBhvr>
                                      <p:to x="100000" y="100000"/>
                                    </p:animScale>
                                    <p:animScale>
                                      <p:cBhvr>
                                        <p:cTn id="24" dur="26">
                                          <p:stCondLst>
                                            <p:cond delay="1808"/>
                                          </p:stCondLst>
                                        </p:cTn>
                                        <p:tgtEl>
                                          <p:spTgt spid="8"/>
                                        </p:tgtEl>
                                      </p:cBhvr>
                                      <p:to x="100000" y="95000"/>
                                    </p:animScale>
                                    <p:animScale>
                                      <p:cBhvr>
                                        <p:cTn id="25" dur="166" decel="50000">
                                          <p:stCondLst>
                                            <p:cond delay="1834"/>
                                          </p:stCondLst>
                                        </p:cTn>
                                        <p:tgtEl>
                                          <p:spTgt spid="8"/>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80">
                                          <p:stCondLst>
                                            <p:cond delay="0"/>
                                          </p:stCondLst>
                                        </p:cTn>
                                        <p:tgtEl>
                                          <p:spTgt spid="9"/>
                                        </p:tgtEl>
                                      </p:cBhvr>
                                    </p:animEffect>
                                    <p:anim calcmode="lin" valueType="num">
                                      <p:cBhvr>
                                        <p:cTn id="31"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6" dur="26">
                                          <p:stCondLst>
                                            <p:cond delay="650"/>
                                          </p:stCondLst>
                                        </p:cTn>
                                        <p:tgtEl>
                                          <p:spTgt spid="9"/>
                                        </p:tgtEl>
                                      </p:cBhvr>
                                      <p:to x="100000" y="60000"/>
                                    </p:animScale>
                                    <p:animScale>
                                      <p:cBhvr>
                                        <p:cTn id="37" dur="166" decel="50000">
                                          <p:stCondLst>
                                            <p:cond delay="676"/>
                                          </p:stCondLst>
                                        </p:cTn>
                                        <p:tgtEl>
                                          <p:spTgt spid="9"/>
                                        </p:tgtEl>
                                      </p:cBhvr>
                                      <p:to x="100000" y="100000"/>
                                    </p:animScale>
                                    <p:animScale>
                                      <p:cBhvr>
                                        <p:cTn id="38" dur="26">
                                          <p:stCondLst>
                                            <p:cond delay="1312"/>
                                          </p:stCondLst>
                                        </p:cTn>
                                        <p:tgtEl>
                                          <p:spTgt spid="9"/>
                                        </p:tgtEl>
                                      </p:cBhvr>
                                      <p:to x="100000" y="80000"/>
                                    </p:animScale>
                                    <p:animScale>
                                      <p:cBhvr>
                                        <p:cTn id="39" dur="166" decel="50000">
                                          <p:stCondLst>
                                            <p:cond delay="1338"/>
                                          </p:stCondLst>
                                        </p:cTn>
                                        <p:tgtEl>
                                          <p:spTgt spid="9"/>
                                        </p:tgtEl>
                                      </p:cBhvr>
                                      <p:to x="100000" y="100000"/>
                                    </p:animScale>
                                    <p:animScale>
                                      <p:cBhvr>
                                        <p:cTn id="40" dur="26">
                                          <p:stCondLst>
                                            <p:cond delay="1642"/>
                                          </p:stCondLst>
                                        </p:cTn>
                                        <p:tgtEl>
                                          <p:spTgt spid="9"/>
                                        </p:tgtEl>
                                      </p:cBhvr>
                                      <p:to x="100000" y="90000"/>
                                    </p:animScale>
                                    <p:animScale>
                                      <p:cBhvr>
                                        <p:cTn id="41" dur="166" decel="50000">
                                          <p:stCondLst>
                                            <p:cond delay="1668"/>
                                          </p:stCondLst>
                                        </p:cTn>
                                        <p:tgtEl>
                                          <p:spTgt spid="9"/>
                                        </p:tgtEl>
                                      </p:cBhvr>
                                      <p:to x="100000" y="100000"/>
                                    </p:animScale>
                                    <p:animScale>
                                      <p:cBhvr>
                                        <p:cTn id="42" dur="26">
                                          <p:stCondLst>
                                            <p:cond delay="1808"/>
                                          </p:stCondLst>
                                        </p:cTn>
                                        <p:tgtEl>
                                          <p:spTgt spid="9"/>
                                        </p:tgtEl>
                                      </p:cBhvr>
                                      <p:to x="100000" y="95000"/>
                                    </p:animScale>
                                    <p:animScale>
                                      <p:cBhvr>
                                        <p:cTn id="43" dur="166" decel="50000">
                                          <p:stCondLst>
                                            <p:cond delay="1834"/>
                                          </p:stCondLst>
                                        </p:cTn>
                                        <p:tgtEl>
                                          <p:spTgt spid="9"/>
                                        </p:tgtEl>
                                      </p:cBhvr>
                                      <p:to x="100000" y="100000"/>
                                    </p:animScale>
                                  </p:childTnLst>
                                </p:cTn>
                              </p:par>
                              <p:par>
                                <p:cTn id="44" presetID="10" presetClass="exit" presetSubtype="0" fill="hold" grpId="1" nodeType="withEffect">
                                  <p:stCondLst>
                                    <p:cond delay="0"/>
                                  </p:stCondLst>
                                  <p:childTnLst>
                                    <p:animEffect transition="out" filter="fade">
                                      <p:cBhvr>
                                        <p:cTn id="45" dur="500"/>
                                        <p:tgtEl>
                                          <p:spTgt spid="8"/>
                                        </p:tgtEl>
                                      </p:cBhvr>
                                    </p:animEffect>
                                    <p:set>
                                      <p:cBhvr>
                                        <p:cTn id="46" dur="1" fill="hold">
                                          <p:stCondLst>
                                            <p:cond delay="499"/>
                                          </p:stCondLst>
                                        </p:cTn>
                                        <p:tgtEl>
                                          <p:spTgt spid="8"/>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26" presetClass="entr" presetSubtype="0"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80">
                                          <p:stCondLst>
                                            <p:cond delay="0"/>
                                          </p:stCondLst>
                                        </p:cTn>
                                        <p:tgtEl>
                                          <p:spTgt spid="10"/>
                                        </p:tgtEl>
                                      </p:cBhvr>
                                    </p:animEffect>
                                    <p:anim calcmode="lin" valueType="num">
                                      <p:cBhvr>
                                        <p:cTn id="5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7" dur="26">
                                          <p:stCondLst>
                                            <p:cond delay="650"/>
                                          </p:stCondLst>
                                        </p:cTn>
                                        <p:tgtEl>
                                          <p:spTgt spid="10"/>
                                        </p:tgtEl>
                                      </p:cBhvr>
                                      <p:to x="100000" y="60000"/>
                                    </p:animScale>
                                    <p:animScale>
                                      <p:cBhvr>
                                        <p:cTn id="58" dur="166" decel="50000">
                                          <p:stCondLst>
                                            <p:cond delay="676"/>
                                          </p:stCondLst>
                                        </p:cTn>
                                        <p:tgtEl>
                                          <p:spTgt spid="10"/>
                                        </p:tgtEl>
                                      </p:cBhvr>
                                      <p:to x="100000" y="100000"/>
                                    </p:animScale>
                                    <p:animScale>
                                      <p:cBhvr>
                                        <p:cTn id="59" dur="26">
                                          <p:stCondLst>
                                            <p:cond delay="1312"/>
                                          </p:stCondLst>
                                        </p:cTn>
                                        <p:tgtEl>
                                          <p:spTgt spid="10"/>
                                        </p:tgtEl>
                                      </p:cBhvr>
                                      <p:to x="100000" y="80000"/>
                                    </p:animScale>
                                    <p:animScale>
                                      <p:cBhvr>
                                        <p:cTn id="60" dur="166" decel="50000">
                                          <p:stCondLst>
                                            <p:cond delay="1338"/>
                                          </p:stCondLst>
                                        </p:cTn>
                                        <p:tgtEl>
                                          <p:spTgt spid="10"/>
                                        </p:tgtEl>
                                      </p:cBhvr>
                                      <p:to x="100000" y="100000"/>
                                    </p:animScale>
                                    <p:animScale>
                                      <p:cBhvr>
                                        <p:cTn id="61" dur="26">
                                          <p:stCondLst>
                                            <p:cond delay="1642"/>
                                          </p:stCondLst>
                                        </p:cTn>
                                        <p:tgtEl>
                                          <p:spTgt spid="10"/>
                                        </p:tgtEl>
                                      </p:cBhvr>
                                      <p:to x="100000" y="90000"/>
                                    </p:animScale>
                                    <p:animScale>
                                      <p:cBhvr>
                                        <p:cTn id="62" dur="166" decel="50000">
                                          <p:stCondLst>
                                            <p:cond delay="1668"/>
                                          </p:stCondLst>
                                        </p:cTn>
                                        <p:tgtEl>
                                          <p:spTgt spid="10"/>
                                        </p:tgtEl>
                                      </p:cBhvr>
                                      <p:to x="100000" y="100000"/>
                                    </p:animScale>
                                    <p:animScale>
                                      <p:cBhvr>
                                        <p:cTn id="63" dur="26">
                                          <p:stCondLst>
                                            <p:cond delay="1808"/>
                                          </p:stCondLst>
                                        </p:cTn>
                                        <p:tgtEl>
                                          <p:spTgt spid="10"/>
                                        </p:tgtEl>
                                      </p:cBhvr>
                                      <p:to x="100000" y="95000"/>
                                    </p:animScale>
                                    <p:animScale>
                                      <p:cBhvr>
                                        <p:cTn id="64" dur="166" decel="50000">
                                          <p:stCondLst>
                                            <p:cond delay="1834"/>
                                          </p:stCondLst>
                                        </p:cTn>
                                        <p:tgtEl>
                                          <p:spTgt spid="10"/>
                                        </p:tgtEl>
                                      </p:cBhvr>
                                      <p:to x="100000" y="100000"/>
                                    </p:animScale>
                                  </p:childTnLst>
                                </p:cTn>
                              </p:par>
                              <p:par>
                                <p:cTn id="65" presetID="10" presetClass="exit" presetSubtype="0" fill="hold" grpId="1" nodeType="withEffect">
                                  <p:stCondLst>
                                    <p:cond delay="0"/>
                                  </p:stCondLst>
                                  <p:childTnLst>
                                    <p:animEffect transition="out" filter="fade">
                                      <p:cBhvr>
                                        <p:cTn id="66" dur="500"/>
                                        <p:tgtEl>
                                          <p:spTgt spid="9"/>
                                        </p:tgtEl>
                                      </p:cBhvr>
                                    </p:animEffect>
                                    <p:set>
                                      <p:cBhvr>
                                        <p:cTn id="67" dur="1" fill="hold">
                                          <p:stCondLst>
                                            <p:cond delay="499"/>
                                          </p:stCondLst>
                                        </p:cTn>
                                        <p:tgtEl>
                                          <p:spTgt spid="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grpId="1" nodeType="clickEffect">
                                  <p:stCondLst>
                                    <p:cond delay="0"/>
                                  </p:stCondLst>
                                  <p:childTnLst>
                                    <p:animEffect transition="out" filter="fade">
                                      <p:cBhvr>
                                        <p:cTn id="71" dur="500"/>
                                        <p:tgtEl>
                                          <p:spTgt spid="10"/>
                                        </p:tgtEl>
                                      </p:cBhvr>
                                    </p:animEffect>
                                    <p:set>
                                      <p:cBhvr>
                                        <p:cTn id="7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6CA8D-430C-4BE3-A44E-D7A53B2283A6}"/>
              </a:ext>
            </a:extLst>
          </p:cNvPr>
          <p:cNvSpPr>
            <a:spLocks noGrp="1"/>
          </p:cNvSpPr>
          <p:nvPr>
            <p:ph type="title"/>
          </p:nvPr>
        </p:nvSpPr>
        <p:spPr/>
        <p:txBody>
          <a:bodyPr>
            <a:normAutofit fontScale="90000"/>
          </a:bodyPr>
          <a:lstStyle/>
          <a:p>
            <a:r>
              <a:rPr lang="en-GB" dirty="0"/>
              <a:t>(C) Minsky Open Source System Dynamics</a:t>
            </a:r>
          </a:p>
        </p:txBody>
      </p:sp>
      <p:sp>
        <p:nvSpPr>
          <p:cNvPr id="3" name="Content Placeholder 2">
            <a:extLst>
              <a:ext uri="{FF2B5EF4-FFF2-40B4-BE49-F238E27FC236}">
                <a16:creationId xmlns:a16="http://schemas.microsoft.com/office/drawing/2014/main" id="{DB320A1D-6AA7-42CD-851C-059011FF3309}"/>
              </a:ext>
            </a:extLst>
          </p:cNvPr>
          <p:cNvSpPr>
            <a:spLocks noGrp="1"/>
          </p:cNvSpPr>
          <p:nvPr>
            <p:ph idx="1"/>
          </p:nvPr>
        </p:nvSpPr>
        <p:spPr>
          <a:xfrm>
            <a:off x="838200" y="870439"/>
            <a:ext cx="10515600" cy="1986469"/>
          </a:xfrm>
        </p:spPr>
        <p:txBody>
          <a:bodyPr/>
          <a:lstStyle/>
          <a:p>
            <a:r>
              <a:rPr lang="en-US" dirty="0"/>
              <a:t>Can be adapted to other compartmentalized models: </a:t>
            </a:r>
            <a:r>
              <a:rPr lang="en-US" dirty="0" err="1"/>
              <a:t>eg</a:t>
            </a:r>
            <a:r>
              <a:rPr lang="en-US" dirty="0"/>
              <a:t> SIR model</a:t>
            </a:r>
          </a:p>
          <a:p>
            <a:pPr lvl="1"/>
            <a:r>
              <a:rPr lang="en-US" dirty="0" err="1"/>
              <a:t>Susceptible</a:t>
            </a:r>
            <a:r>
              <a:rPr lang="en-US" dirty="0" err="1">
                <a:sym typeface="Wingdings" panose="05000000000000000000" pitchFamily="2" charset="2"/>
              </a:rPr>
              <a:t>InfectedRecovered</a:t>
            </a:r>
            <a:endParaRPr lang="en-US" dirty="0">
              <a:sym typeface="Wingdings" panose="05000000000000000000" pitchFamily="2" charset="2"/>
            </a:endParaRPr>
          </a:p>
          <a:p>
            <a:r>
              <a:rPr lang="en-US" dirty="0">
                <a:sym typeface="Wingdings" panose="05000000000000000000" pitchFamily="2" charset="2"/>
              </a:rPr>
              <a:t>Basic logic: Rate of growth of epidemic depends on interactions between proportion of population susceptible &amp; proportion infected:</a:t>
            </a:r>
            <a:endParaRPr lang="en-GB" dirty="0"/>
          </a:p>
        </p:txBody>
      </p:sp>
      <p:sp>
        <p:nvSpPr>
          <p:cNvPr id="4" name="Rectangle 2">
            <a:extLst>
              <a:ext uri="{FF2B5EF4-FFF2-40B4-BE49-F238E27FC236}">
                <a16:creationId xmlns:a16="http://schemas.microsoft.com/office/drawing/2014/main" id="{3D92935B-D6C4-41E4-B83A-EC87D771DBB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5" name="Object 4">
            <a:extLst>
              <a:ext uri="{FF2B5EF4-FFF2-40B4-BE49-F238E27FC236}">
                <a16:creationId xmlns:a16="http://schemas.microsoft.com/office/drawing/2014/main" id="{17A9D4F2-CCA4-41F3-A760-4ACF97262880}"/>
              </a:ext>
            </a:extLst>
          </p:cNvPr>
          <p:cNvGraphicFramePr>
            <a:graphicFrameLocks noChangeAspect="1"/>
          </p:cNvGraphicFramePr>
          <p:nvPr>
            <p:extLst>
              <p:ext uri="{D42A27DB-BD31-4B8C-83A1-F6EECF244321}">
                <p14:modId xmlns:p14="http://schemas.microsoft.com/office/powerpoint/2010/main" val="1303907199"/>
              </p:ext>
            </p:extLst>
          </p:nvPr>
        </p:nvGraphicFramePr>
        <p:xfrm>
          <a:off x="7047530" y="1951982"/>
          <a:ext cx="2394953" cy="811352"/>
        </p:xfrm>
        <a:graphic>
          <a:graphicData uri="http://schemas.openxmlformats.org/presentationml/2006/ole">
            <mc:AlternateContent xmlns:mc="http://schemas.openxmlformats.org/markup-compatibility/2006">
              <mc:Choice xmlns:v="urn:schemas-microsoft-com:vml" Requires="v">
                <p:oleObj spid="_x0000_s7397" name="Equation" r:id="rId3" imgW="1167893" imgH="393529" progId="Equation.DSMT4">
                  <p:embed/>
                </p:oleObj>
              </mc:Choice>
              <mc:Fallback>
                <p:oleObj name="Equation" r:id="rId3" imgW="1167893" imgH="393529"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47530" y="1951982"/>
                        <a:ext cx="2394953" cy="811352"/>
                      </a:xfrm>
                      <a:prstGeom prst="rect">
                        <a:avLst/>
                      </a:prstGeom>
                      <a:noFill/>
                    </p:spPr>
                  </p:pic>
                </p:oleObj>
              </mc:Fallback>
            </mc:AlternateContent>
          </a:graphicData>
        </a:graphic>
      </p:graphicFrame>
      <p:sp>
        <p:nvSpPr>
          <p:cNvPr id="6" name="Rectangle 4">
            <a:extLst>
              <a:ext uri="{FF2B5EF4-FFF2-40B4-BE49-F238E27FC236}">
                <a16:creationId xmlns:a16="http://schemas.microsoft.com/office/drawing/2014/main" id="{597BA764-3820-4994-B49D-62F92999B35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7" name="Object 6">
            <a:extLst>
              <a:ext uri="{FF2B5EF4-FFF2-40B4-BE49-F238E27FC236}">
                <a16:creationId xmlns:a16="http://schemas.microsoft.com/office/drawing/2014/main" id="{D6BD908E-4A6A-4C36-8AF2-2E74E013FADC}"/>
              </a:ext>
            </a:extLst>
          </p:cNvPr>
          <p:cNvGraphicFramePr>
            <a:graphicFrameLocks noChangeAspect="1"/>
          </p:cNvGraphicFramePr>
          <p:nvPr>
            <p:extLst>
              <p:ext uri="{D42A27DB-BD31-4B8C-83A1-F6EECF244321}">
                <p14:modId xmlns:p14="http://schemas.microsoft.com/office/powerpoint/2010/main" val="3089894862"/>
              </p:ext>
            </p:extLst>
          </p:nvPr>
        </p:nvGraphicFramePr>
        <p:xfrm>
          <a:off x="8473953" y="2913761"/>
          <a:ext cx="2637709" cy="1037583"/>
        </p:xfrm>
        <a:graphic>
          <a:graphicData uri="http://schemas.openxmlformats.org/presentationml/2006/ole">
            <mc:AlternateContent xmlns:mc="http://schemas.openxmlformats.org/markup-compatibility/2006">
              <mc:Choice xmlns:v="urn:schemas-microsoft-com:vml" Requires="v">
                <p:oleObj spid="_x0000_s7398" name="Equation" r:id="rId5" imgW="1002865" imgH="393529" progId="Equation.DSMT4">
                  <p:embed/>
                </p:oleObj>
              </mc:Choice>
              <mc:Fallback>
                <p:oleObj name="Equation" r:id="rId5" imgW="1002865" imgH="393529"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73953" y="2913761"/>
                        <a:ext cx="2637709" cy="1037583"/>
                      </a:xfrm>
                      <a:prstGeom prst="rect">
                        <a:avLst/>
                      </a:prstGeom>
                      <a:noFill/>
                    </p:spPr>
                  </p:pic>
                </p:oleObj>
              </mc:Fallback>
            </mc:AlternateContent>
          </a:graphicData>
        </a:graphic>
      </p:graphicFrame>
      <p:sp>
        <p:nvSpPr>
          <p:cNvPr id="8" name="Content Placeholder 5">
            <a:extLst>
              <a:ext uri="{FF2B5EF4-FFF2-40B4-BE49-F238E27FC236}">
                <a16:creationId xmlns:a16="http://schemas.microsoft.com/office/drawing/2014/main" id="{DA3FA93B-2BD0-4796-BF7E-EEDE11F9494C}"/>
              </a:ext>
            </a:extLst>
          </p:cNvPr>
          <p:cNvSpPr txBox="1">
            <a:spLocks/>
          </p:cNvSpPr>
          <p:nvPr/>
        </p:nvSpPr>
        <p:spPr>
          <a:xfrm>
            <a:off x="838201" y="2756230"/>
            <a:ext cx="7580912" cy="81135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Assume population constant (simplifying assumption given rate of growth of epidemic &gt;&gt; rate of growth of population)</a:t>
            </a:r>
          </a:p>
        </p:txBody>
      </p:sp>
      <p:sp>
        <p:nvSpPr>
          <p:cNvPr id="9" name="Rectangle 6">
            <a:extLst>
              <a:ext uri="{FF2B5EF4-FFF2-40B4-BE49-F238E27FC236}">
                <a16:creationId xmlns:a16="http://schemas.microsoft.com/office/drawing/2014/main" id="{4BE3D3B9-99A3-4DF7-AB2C-3A2FDF771977}"/>
              </a:ext>
            </a:extLst>
          </p:cNvPr>
          <p:cNvSpPr>
            <a:spLocks noChangeArrowheads="1"/>
          </p:cNvSpPr>
          <p:nvPr/>
        </p:nvSpPr>
        <p:spPr bwMode="auto">
          <a:xfrm>
            <a:off x="8490177" y="3951344"/>
            <a:ext cx="24854933" cy="54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graphicFrame>
        <p:nvGraphicFramePr>
          <p:cNvPr id="10" name="Object 9">
            <a:extLst>
              <a:ext uri="{FF2B5EF4-FFF2-40B4-BE49-F238E27FC236}">
                <a16:creationId xmlns:a16="http://schemas.microsoft.com/office/drawing/2014/main" id="{6696EE5F-194A-4EF3-B120-B214A01A34AC}"/>
              </a:ext>
            </a:extLst>
          </p:cNvPr>
          <p:cNvGraphicFramePr>
            <a:graphicFrameLocks noChangeAspect="1"/>
          </p:cNvGraphicFramePr>
          <p:nvPr>
            <p:extLst>
              <p:ext uri="{D42A27DB-BD31-4B8C-83A1-F6EECF244321}">
                <p14:modId xmlns:p14="http://schemas.microsoft.com/office/powerpoint/2010/main" val="2108549427"/>
              </p:ext>
            </p:extLst>
          </p:nvPr>
        </p:nvGraphicFramePr>
        <p:xfrm>
          <a:off x="8473952" y="4008198"/>
          <a:ext cx="2808781" cy="1819324"/>
        </p:xfrm>
        <a:graphic>
          <a:graphicData uri="http://schemas.openxmlformats.org/presentationml/2006/ole">
            <mc:AlternateContent xmlns:mc="http://schemas.openxmlformats.org/markup-compatibility/2006">
              <mc:Choice xmlns:v="urn:schemas-microsoft-com:vml" Requires="v">
                <p:oleObj spid="_x0000_s7399" name="Equation" r:id="rId7" imgW="1256755" imgH="812447" progId="Equation.DSMT4">
                  <p:embed/>
                </p:oleObj>
              </mc:Choice>
              <mc:Fallback>
                <p:oleObj name="Equation" r:id="rId7" imgW="1256755" imgH="812447" progId="Equation.DSMT4">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73952" y="4008198"/>
                        <a:ext cx="2808781" cy="1819324"/>
                      </a:xfrm>
                      <a:prstGeom prst="rect">
                        <a:avLst/>
                      </a:prstGeom>
                      <a:noFill/>
                    </p:spPr>
                  </p:pic>
                </p:oleObj>
              </mc:Fallback>
            </mc:AlternateContent>
          </a:graphicData>
        </a:graphic>
      </p:graphicFrame>
      <mc:AlternateContent xmlns:mc="http://schemas.openxmlformats.org/markup-compatibility/2006" xmlns:a14="http://schemas.microsoft.com/office/drawing/2010/main">
        <mc:Choice Requires="a14">
          <p:sp>
            <p:nvSpPr>
              <p:cNvPr id="11" name="Content Placeholder 5">
                <a:extLst>
                  <a:ext uri="{FF2B5EF4-FFF2-40B4-BE49-F238E27FC236}">
                    <a16:creationId xmlns:a16="http://schemas.microsoft.com/office/drawing/2014/main" id="{7DEC2BC8-200F-4AB6-A445-28921BCB3C35}"/>
                  </a:ext>
                </a:extLst>
              </p:cNvPr>
              <p:cNvSpPr txBox="1">
                <a:spLocks/>
              </p:cNvSpPr>
              <p:nvPr/>
            </p:nvSpPr>
            <p:spPr>
              <a:xfrm>
                <a:off x="3269099" y="4143252"/>
                <a:ext cx="5078947" cy="56614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Infected proportion recovers at rate </a:t>
                </a:r>
                <a14:m>
                  <m:oMath xmlns:m="http://schemas.openxmlformats.org/officeDocument/2006/math">
                    <m:r>
                      <a:rPr lang="en-GB" i="1" smtClean="0">
                        <a:latin typeface="Cambria Math" panose="02040503050406030204" pitchFamily="18" charset="0"/>
                        <a:ea typeface="Cambria Math" panose="02040503050406030204" pitchFamily="18" charset="0"/>
                      </a:rPr>
                      <m:t>𝛾</m:t>
                    </m:r>
                  </m:oMath>
                </a14:m>
                <a:endParaRPr lang="en-GB" dirty="0"/>
              </a:p>
            </p:txBody>
          </p:sp>
        </mc:Choice>
        <mc:Fallback xmlns="">
          <p:sp>
            <p:nvSpPr>
              <p:cNvPr id="11" name="Content Placeholder 5">
                <a:extLst>
                  <a:ext uri="{FF2B5EF4-FFF2-40B4-BE49-F238E27FC236}">
                    <a16:creationId xmlns:a16="http://schemas.microsoft.com/office/drawing/2014/main" id="{7DEC2BC8-200F-4AB6-A445-28921BCB3C35}"/>
                  </a:ext>
                </a:extLst>
              </p:cNvPr>
              <p:cNvSpPr txBox="1">
                <a:spLocks noRot="1" noChangeAspect="1" noMove="1" noResize="1" noEditPoints="1" noAdjustHandles="1" noChangeArrowheads="1" noChangeShapeType="1" noTextEdit="1"/>
              </p:cNvSpPr>
              <p:nvPr/>
            </p:nvSpPr>
            <p:spPr>
              <a:xfrm>
                <a:off x="3269099" y="4143252"/>
                <a:ext cx="5078947" cy="566145"/>
              </a:xfrm>
              <a:prstGeom prst="rect">
                <a:avLst/>
              </a:prstGeom>
              <a:blipFill>
                <a:blip r:embed="rId9"/>
                <a:stretch>
                  <a:fillRect l="-1321" t="-12903"/>
                </a:stretch>
              </a:blipFill>
            </p:spPr>
            <p:txBody>
              <a:bodyPr/>
              <a:lstStyle/>
              <a:p>
                <a:r>
                  <a:rPr lang="en-GB">
                    <a:noFill/>
                  </a:rPr>
                  <a:t> </a:t>
                </a:r>
              </a:p>
            </p:txBody>
          </p:sp>
        </mc:Fallback>
      </mc:AlternateContent>
      <p:sp>
        <p:nvSpPr>
          <p:cNvPr id="12" name="Content Placeholder 5">
            <a:extLst>
              <a:ext uri="{FF2B5EF4-FFF2-40B4-BE49-F238E27FC236}">
                <a16:creationId xmlns:a16="http://schemas.microsoft.com/office/drawing/2014/main" id="{D1BBF9C9-DE47-4C22-A801-F23C50D672D4}"/>
              </a:ext>
            </a:extLst>
          </p:cNvPr>
          <p:cNvSpPr txBox="1">
            <a:spLocks/>
          </p:cNvSpPr>
          <p:nvPr/>
        </p:nvSpPr>
        <p:spPr>
          <a:xfrm>
            <a:off x="3269098" y="4674678"/>
            <a:ext cx="5078947" cy="56614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Rates must be stock-flow consistent</a:t>
            </a:r>
          </a:p>
        </p:txBody>
      </p:sp>
      <p:sp>
        <p:nvSpPr>
          <p:cNvPr id="13" name="Rectangle 12">
            <a:extLst>
              <a:ext uri="{FF2B5EF4-FFF2-40B4-BE49-F238E27FC236}">
                <a16:creationId xmlns:a16="http://schemas.microsoft.com/office/drawing/2014/main" id="{57ADE4BE-4788-4D92-BD35-2968C32A2FCD}"/>
              </a:ext>
            </a:extLst>
          </p:cNvPr>
          <p:cNvSpPr/>
          <p:nvPr/>
        </p:nvSpPr>
        <p:spPr>
          <a:xfrm>
            <a:off x="9426258" y="2624755"/>
            <a:ext cx="1998606" cy="1383442"/>
          </a:xfrm>
          <a:prstGeom prst="rect">
            <a:avLst/>
          </a:prstGeom>
          <a:gradFill flip="none" rotWithShape="1">
            <a:gsLst>
              <a:gs pos="71000">
                <a:schemeClr val="accent1">
                  <a:lumMod val="5000"/>
                  <a:lumOff val="95000"/>
                  <a:alpha val="0"/>
                </a:schemeClr>
              </a:gs>
              <a:gs pos="81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GB" sz="2800" b="1" dirty="0">
              <a:effectLst>
                <a:outerShdw blurRad="38100" dist="38100" dir="2700000" algn="tl">
                  <a:srgbClr val="000000">
                    <a:alpha val="43137"/>
                  </a:srgbClr>
                </a:outerShdw>
              </a:effectLst>
            </a:endParaRPr>
          </a:p>
        </p:txBody>
      </p:sp>
      <p:sp>
        <p:nvSpPr>
          <p:cNvPr id="14" name="Rectangle 13">
            <a:extLst>
              <a:ext uri="{FF2B5EF4-FFF2-40B4-BE49-F238E27FC236}">
                <a16:creationId xmlns:a16="http://schemas.microsoft.com/office/drawing/2014/main" id="{D381B196-8A16-47AA-9438-6ACC41C76B0E}"/>
              </a:ext>
            </a:extLst>
          </p:cNvPr>
          <p:cNvSpPr/>
          <p:nvPr/>
        </p:nvSpPr>
        <p:spPr>
          <a:xfrm>
            <a:off x="9189367" y="3743671"/>
            <a:ext cx="1411871" cy="1383442"/>
          </a:xfrm>
          <a:prstGeom prst="rect">
            <a:avLst/>
          </a:prstGeom>
          <a:gradFill flip="none" rotWithShape="1">
            <a:gsLst>
              <a:gs pos="71000">
                <a:schemeClr val="accent1">
                  <a:lumMod val="5000"/>
                  <a:lumOff val="95000"/>
                  <a:alpha val="0"/>
                </a:schemeClr>
              </a:gs>
              <a:gs pos="81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GB" sz="2800" b="1" dirty="0">
              <a:effectLst>
                <a:outerShdw blurRad="38100" dist="38100" dir="2700000" algn="tl">
                  <a:srgbClr val="000000">
                    <a:alpha val="43137"/>
                  </a:srgbClr>
                </a:outerShdw>
              </a:effectLst>
            </a:endParaRPr>
          </a:p>
        </p:txBody>
      </p:sp>
      <p:sp>
        <p:nvSpPr>
          <p:cNvPr id="15" name="Rectangle 14">
            <a:extLst>
              <a:ext uri="{FF2B5EF4-FFF2-40B4-BE49-F238E27FC236}">
                <a16:creationId xmlns:a16="http://schemas.microsoft.com/office/drawing/2014/main" id="{C2E90229-C844-4208-949B-754F9A2ABD53}"/>
              </a:ext>
            </a:extLst>
          </p:cNvPr>
          <p:cNvSpPr/>
          <p:nvPr/>
        </p:nvSpPr>
        <p:spPr>
          <a:xfrm>
            <a:off x="10601238" y="4121906"/>
            <a:ext cx="763052" cy="659348"/>
          </a:xfrm>
          <a:prstGeom prst="rect">
            <a:avLst/>
          </a:prstGeom>
          <a:gradFill flip="none" rotWithShape="1">
            <a:gsLst>
              <a:gs pos="71000">
                <a:schemeClr val="accent1">
                  <a:lumMod val="5000"/>
                  <a:lumOff val="95000"/>
                  <a:alpha val="0"/>
                </a:schemeClr>
              </a:gs>
              <a:gs pos="81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GB" sz="2800" b="1" dirty="0">
              <a:effectLst>
                <a:outerShdw blurRad="38100" dist="38100" dir="2700000" algn="tl">
                  <a:srgbClr val="000000">
                    <a:alpha val="43137"/>
                  </a:srgbClr>
                </a:outerShdw>
              </a:effectLst>
            </a:endParaRPr>
          </a:p>
        </p:txBody>
      </p:sp>
      <p:sp>
        <p:nvSpPr>
          <p:cNvPr id="16" name="Rectangle 15">
            <a:extLst>
              <a:ext uri="{FF2B5EF4-FFF2-40B4-BE49-F238E27FC236}">
                <a16:creationId xmlns:a16="http://schemas.microsoft.com/office/drawing/2014/main" id="{77D17E40-FCD1-4D50-A085-7F8C97020DF2}"/>
              </a:ext>
            </a:extLst>
          </p:cNvPr>
          <p:cNvSpPr/>
          <p:nvPr/>
        </p:nvSpPr>
        <p:spPr>
          <a:xfrm>
            <a:off x="9322025" y="5041043"/>
            <a:ext cx="843333" cy="664617"/>
          </a:xfrm>
          <a:prstGeom prst="rect">
            <a:avLst/>
          </a:prstGeom>
          <a:gradFill flip="none" rotWithShape="1">
            <a:gsLst>
              <a:gs pos="71000">
                <a:schemeClr val="accent1">
                  <a:lumMod val="5000"/>
                  <a:lumOff val="95000"/>
                  <a:alpha val="0"/>
                </a:schemeClr>
              </a:gs>
              <a:gs pos="81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GB" sz="2800" b="1" dirty="0">
              <a:effectLst>
                <a:outerShdw blurRad="38100" dist="38100" dir="2700000" algn="tl">
                  <a:srgbClr val="000000">
                    <a:alpha val="43137"/>
                  </a:srgbClr>
                </a:outerShdw>
              </a:effectLst>
            </a:endParaRPr>
          </a:p>
        </p:txBody>
      </p:sp>
      <p:sp>
        <p:nvSpPr>
          <p:cNvPr id="17" name="Content Placeholder 5">
            <a:extLst>
              <a:ext uri="{FF2B5EF4-FFF2-40B4-BE49-F238E27FC236}">
                <a16:creationId xmlns:a16="http://schemas.microsoft.com/office/drawing/2014/main" id="{706CEBE3-D8F3-45F5-B9BB-184F53803367}"/>
              </a:ext>
            </a:extLst>
          </p:cNvPr>
          <p:cNvSpPr txBox="1">
            <a:spLocks/>
          </p:cNvSpPr>
          <p:nvPr/>
        </p:nvSpPr>
        <p:spPr>
          <a:xfrm>
            <a:off x="3269098" y="5240823"/>
            <a:ext cx="5078947" cy="50929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Godley Table ideal for ensuring this…</a:t>
            </a:r>
          </a:p>
        </p:txBody>
      </p:sp>
      <p:sp>
        <p:nvSpPr>
          <p:cNvPr id="18" name="Multiplication Sign 17">
            <a:extLst>
              <a:ext uri="{FF2B5EF4-FFF2-40B4-BE49-F238E27FC236}">
                <a16:creationId xmlns:a16="http://schemas.microsoft.com/office/drawing/2014/main" id="{44A32877-476B-431E-97B2-DE7436460A99}"/>
              </a:ext>
            </a:extLst>
          </p:cNvPr>
          <p:cNvSpPr/>
          <p:nvPr/>
        </p:nvSpPr>
        <p:spPr>
          <a:xfrm>
            <a:off x="7378806" y="2379571"/>
            <a:ext cx="473782" cy="473782"/>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GB" sz="2800" b="1" dirty="0">
              <a:effectLst>
                <a:outerShdw blurRad="38100" dist="38100" dir="2700000" algn="tl">
                  <a:srgbClr val="000000">
                    <a:alpha val="43137"/>
                  </a:srgbClr>
                </a:outerShdw>
              </a:effectLst>
            </a:endParaRPr>
          </a:p>
        </p:txBody>
      </p:sp>
      <p:sp>
        <p:nvSpPr>
          <p:cNvPr id="19" name="Multiplication Sign 18">
            <a:extLst>
              <a:ext uri="{FF2B5EF4-FFF2-40B4-BE49-F238E27FC236}">
                <a16:creationId xmlns:a16="http://schemas.microsoft.com/office/drawing/2014/main" id="{CE4F4A75-C3B3-410B-9016-26156A460B03}"/>
              </a:ext>
            </a:extLst>
          </p:cNvPr>
          <p:cNvSpPr/>
          <p:nvPr/>
        </p:nvSpPr>
        <p:spPr>
          <a:xfrm>
            <a:off x="8977169" y="2349365"/>
            <a:ext cx="473782" cy="473782"/>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GB"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38373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up)">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down)">
                                      <p:cBhvr>
                                        <p:cTn id="17" dur="580">
                                          <p:stCondLst>
                                            <p:cond delay="0"/>
                                          </p:stCondLst>
                                        </p:cTn>
                                        <p:tgtEl>
                                          <p:spTgt spid="18"/>
                                        </p:tgtEl>
                                      </p:cBhvr>
                                    </p:animEffect>
                                    <p:anim calcmode="lin" valueType="num">
                                      <p:cBhvr>
                                        <p:cTn id="18"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23" dur="26">
                                          <p:stCondLst>
                                            <p:cond delay="650"/>
                                          </p:stCondLst>
                                        </p:cTn>
                                        <p:tgtEl>
                                          <p:spTgt spid="18"/>
                                        </p:tgtEl>
                                      </p:cBhvr>
                                      <p:to x="100000" y="60000"/>
                                    </p:animScale>
                                    <p:animScale>
                                      <p:cBhvr>
                                        <p:cTn id="24" dur="166" decel="50000">
                                          <p:stCondLst>
                                            <p:cond delay="676"/>
                                          </p:stCondLst>
                                        </p:cTn>
                                        <p:tgtEl>
                                          <p:spTgt spid="18"/>
                                        </p:tgtEl>
                                      </p:cBhvr>
                                      <p:to x="100000" y="100000"/>
                                    </p:animScale>
                                    <p:animScale>
                                      <p:cBhvr>
                                        <p:cTn id="25" dur="26">
                                          <p:stCondLst>
                                            <p:cond delay="1312"/>
                                          </p:stCondLst>
                                        </p:cTn>
                                        <p:tgtEl>
                                          <p:spTgt spid="18"/>
                                        </p:tgtEl>
                                      </p:cBhvr>
                                      <p:to x="100000" y="80000"/>
                                    </p:animScale>
                                    <p:animScale>
                                      <p:cBhvr>
                                        <p:cTn id="26" dur="166" decel="50000">
                                          <p:stCondLst>
                                            <p:cond delay="1338"/>
                                          </p:stCondLst>
                                        </p:cTn>
                                        <p:tgtEl>
                                          <p:spTgt spid="18"/>
                                        </p:tgtEl>
                                      </p:cBhvr>
                                      <p:to x="100000" y="100000"/>
                                    </p:animScale>
                                    <p:animScale>
                                      <p:cBhvr>
                                        <p:cTn id="27" dur="26">
                                          <p:stCondLst>
                                            <p:cond delay="1642"/>
                                          </p:stCondLst>
                                        </p:cTn>
                                        <p:tgtEl>
                                          <p:spTgt spid="18"/>
                                        </p:tgtEl>
                                      </p:cBhvr>
                                      <p:to x="100000" y="90000"/>
                                    </p:animScale>
                                    <p:animScale>
                                      <p:cBhvr>
                                        <p:cTn id="28" dur="166" decel="50000">
                                          <p:stCondLst>
                                            <p:cond delay="1668"/>
                                          </p:stCondLst>
                                        </p:cTn>
                                        <p:tgtEl>
                                          <p:spTgt spid="18"/>
                                        </p:tgtEl>
                                      </p:cBhvr>
                                      <p:to x="100000" y="100000"/>
                                    </p:animScale>
                                    <p:animScale>
                                      <p:cBhvr>
                                        <p:cTn id="29" dur="26">
                                          <p:stCondLst>
                                            <p:cond delay="1808"/>
                                          </p:stCondLst>
                                        </p:cTn>
                                        <p:tgtEl>
                                          <p:spTgt spid="18"/>
                                        </p:tgtEl>
                                      </p:cBhvr>
                                      <p:to x="100000" y="95000"/>
                                    </p:animScale>
                                    <p:animScale>
                                      <p:cBhvr>
                                        <p:cTn id="30" dur="166" decel="50000">
                                          <p:stCondLst>
                                            <p:cond delay="1834"/>
                                          </p:stCondLst>
                                        </p:cTn>
                                        <p:tgtEl>
                                          <p:spTgt spid="18"/>
                                        </p:tgtEl>
                                      </p:cBhvr>
                                      <p:to x="100000" y="100000"/>
                                    </p:animScale>
                                  </p:childTnLst>
                                </p:cTn>
                              </p:par>
                              <p:par>
                                <p:cTn id="31" presetID="26"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down)">
                                      <p:cBhvr>
                                        <p:cTn id="33" dur="580">
                                          <p:stCondLst>
                                            <p:cond delay="0"/>
                                          </p:stCondLst>
                                        </p:cTn>
                                        <p:tgtEl>
                                          <p:spTgt spid="19"/>
                                        </p:tgtEl>
                                      </p:cBhvr>
                                    </p:animEffect>
                                    <p:anim calcmode="lin" valueType="num">
                                      <p:cBhvr>
                                        <p:cTn id="34"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39" dur="26">
                                          <p:stCondLst>
                                            <p:cond delay="650"/>
                                          </p:stCondLst>
                                        </p:cTn>
                                        <p:tgtEl>
                                          <p:spTgt spid="19"/>
                                        </p:tgtEl>
                                      </p:cBhvr>
                                      <p:to x="100000" y="60000"/>
                                    </p:animScale>
                                    <p:animScale>
                                      <p:cBhvr>
                                        <p:cTn id="40" dur="166" decel="50000">
                                          <p:stCondLst>
                                            <p:cond delay="676"/>
                                          </p:stCondLst>
                                        </p:cTn>
                                        <p:tgtEl>
                                          <p:spTgt spid="19"/>
                                        </p:tgtEl>
                                      </p:cBhvr>
                                      <p:to x="100000" y="100000"/>
                                    </p:animScale>
                                    <p:animScale>
                                      <p:cBhvr>
                                        <p:cTn id="41" dur="26">
                                          <p:stCondLst>
                                            <p:cond delay="1312"/>
                                          </p:stCondLst>
                                        </p:cTn>
                                        <p:tgtEl>
                                          <p:spTgt spid="19"/>
                                        </p:tgtEl>
                                      </p:cBhvr>
                                      <p:to x="100000" y="80000"/>
                                    </p:animScale>
                                    <p:animScale>
                                      <p:cBhvr>
                                        <p:cTn id="42" dur="166" decel="50000">
                                          <p:stCondLst>
                                            <p:cond delay="1338"/>
                                          </p:stCondLst>
                                        </p:cTn>
                                        <p:tgtEl>
                                          <p:spTgt spid="19"/>
                                        </p:tgtEl>
                                      </p:cBhvr>
                                      <p:to x="100000" y="100000"/>
                                    </p:animScale>
                                    <p:animScale>
                                      <p:cBhvr>
                                        <p:cTn id="43" dur="26">
                                          <p:stCondLst>
                                            <p:cond delay="1642"/>
                                          </p:stCondLst>
                                        </p:cTn>
                                        <p:tgtEl>
                                          <p:spTgt spid="19"/>
                                        </p:tgtEl>
                                      </p:cBhvr>
                                      <p:to x="100000" y="90000"/>
                                    </p:animScale>
                                    <p:animScale>
                                      <p:cBhvr>
                                        <p:cTn id="44" dur="166" decel="50000">
                                          <p:stCondLst>
                                            <p:cond delay="1668"/>
                                          </p:stCondLst>
                                        </p:cTn>
                                        <p:tgtEl>
                                          <p:spTgt spid="19"/>
                                        </p:tgtEl>
                                      </p:cBhvr>
                                      <p:to x="100000" y="100000"/>
                                    </p:animScale>
                                    <p:animScale>
                                      <p:cBhvr>
                                        <p:cTn id="45" dur="26">
                                          <p:stCondLst>
                                            <p:cond delay="1808"/>
                                          </p:stCondLst>
                                        </p:cTn>
                                        <p:tgtEl>
                                          <p:spTgt spid="19"/>
                                        </p:tgtEl>
                                      </p:cBhvr>
                                      <p:to x="100000" y="95000"/>
                                    </p:animScale>
                                    <p:animScale>
                                      <p:cBhvr>
                                        <p:cTn id="46" dur="166" decel="50000">
                                          <p:stCondLst>
                                            <p:cond delay="1834"/>
                                          </p:stCondLst>
                                        </p:cTn>
                                        <p:tgtEl>
                                          <p:spTgt spid="19"/>
                                        </p:tgtEl>
                                      </p:cBhvr>
                                      <p:to x="100000" y="100000"/>
                                    </p:animScale>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left)">
                                      <p:cBhvr>
                                        <p:cTn id="51" dur="1500"/>
                                        <p:tgtEl>
                                          <p:spTgt spid="7"/>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11">
                                            <p:txEl>
                                              <p:pRg st="0" end="0"/>
                                            </p:txEl>
                                          </p:spTgt>
                                        </p:tgtEl>
                                        <p:attrNameLst>
                                          <p:attrName>style.visibility</p:attrName>
                                        </p:attrNameLst>
                                      </p:cBhvr>
                                      <p:to>
                                        <p:strVal val="visible"/>
                                      </p:to>
                                    </p:set>
                                    <p:animEffect transition="in" filter="wipe(up)">
                                      <p:cBhvr>
                                        <p:cTn id="56" dur="500"/>
                                        <p:tgtEl>
                                          <p:spTgt spid="11">
                                            <p:txEl>
                                              <p:pRg st="0" end="0"/>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wipe(up)">
                                      <p:cBhvr>
                                        <p:cTn id="61" dur="3000"/>
                                        <p:tgtEl>
                                          <p:spTgt spid="10"/>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1" fill="hold" grpId="0" nodeType="clickEffect">
                                  <p:stCondLst>
                                    <p:cond delay="0"/>
                                  </p:stCondLst>
                                  <p:childTnLst>
                                    <p:set>
                                      <p:cBhvr>
                                        <p:cTn id="65" dur="1" fill="hold">
                                          <p:stCondLst>
                                            <p:cond delay="0"/>
                                          </p:stCondLst>
                                        </p:cTn>
                                        <p:tgtEl>
                                          <p:spTgt spid="12">
                                            <p:txEl>
                                              <p:pRg st="0" end="0"/>
                                            </p:txEl>
                                          </p:spTgt>
                                        </p:tgtEl>
                                        <p:attrNameLst>
                                          <p:attrName>style.visibility</p:attrName>
                                        </p:attrNameLst>
                                      </p:cBhvr>
                                      <p:to>
                                        <p:strVal val="visible"/>
                                      </p:to>
                                    </p:set>
                                    <p:animEffect transition="in" filter="wipe(up)">
                                      <p:cBhvr>
                                        <p:cTn id="66" dur="500"/>
                                        <p:tgtEl>
                                          <p:spTgt spid="12">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6" presetClass="entr" presetSubtype="0" fill="hold" grpId="0" nodeType="click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wipe(down)">
                                      <p:cBhvr>
                                        <p:cTn id="71" dur="580">
                                          <p:stCondLst>
                                            <p:cond delay="0"/>
                                          </p:stCondLst>
                                        </p:cTn>
                                        <p:tgtEl>
                                          <p:spTgt spid="13"/>
                                        </p:tgtEl>
                                      </p:cBhvr>
                                    </p:animEffect>
                                    <p:anim calcmode="lin" valueType="num">
                                      <p:cBhvr>
                                        <p:cTn id="72"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77" dur="26">
                                          <p:stCondLst>
                                            <p:cond delay="650"/>
                                          </p:stCondLst>
                                        </p:cTn>
                                        <p:tgtEl>
                                          <p:spTgt spid="13"/>
                                        </p:tgtEl>
                                      </p:cBhvr>
                                      <p:to x="100000" y="60000"/>
                                    </p:animScale>
                                    <p:animScale>
                                      <p:cBhvr>
                                        <p:cTn id="78" dur="166" decel="50000">
                                          <p:stCondLst>
                                            <p:cond delay="676"/>
                                          </p:stCondLst>
                                        </p:cTn>
                                        <p:tgtEl>
                                          <p:spTgt spid="13"/>
                                        </p:tgtEl>
                                      </p:cBhvr>
                                      <p:to x="100000" y="100000"/>
                                    </p:animScale>
                                    <p:animScale>
                                      <p:cBhvr>
                                        <p:cTn id="79" dur="26">
                                          <p:stCondLst>
                                            <p:cond delay="1312"/>
                                          </p:stCondLst>
                                        </p:cTn>
                                        <p:tgtEl>
                                          <p:spTgt spid="13"/>
                                        </p:tgtEl>
                                      </p:cBhvr>
                                      <p:to x="100000" y="80000"/>
                                    </p:animScale>
                                    <p:animScale>
                                      <p:cBhvr>
                                        <p:cTn id="80" dur="166" decel="50000">
                                          <p:stCondLst>
                                            <p:cond delay="1338"/>
                                          </p:stCondLst>
                                        </p:cTn>
                                        <p:tgtEl>
                                          <p:spTgt spid="13"/>
                                        </p:tgtEl>
                                      </p:cBhvr>
                                      <p:to x="100000" y="100000"/>
                                    </p:animScale>
                                    <p:animScale>
                                      <p:cBhvr>
                                        <p:cTn id="81" dur="26">
                                          <p:stCondLst>
                                            <p:cond delay="1642"/>
                                          </p:stCondLst>
                                        </p:cTn>
                                        <p:tgtEl>
                                          <p:spTgt spid="13"/>
                                        </p:tgtEl>
                                      </p:cBhvr>
                                      <p:to x="100000" y="90000"/>
                                    </p:animScale>
                                    <p:animScale>
                                      <p:cBhvr>
                                        <p:cTn id="82" dur="166" decel="50000">
                                          <p:stCondLst>
                                            <p:cond delay="1668"/>
                                          </p:stCondLst>
                                        </p:cTn>
                                        <p:tgtEl>
                                          <p:spTgt spid="13"/>
                                        </p:tgtEl>
                                      </p:cBhvr>
                                      <p:to x="100000" y="100000"/>
                                    </p:animScale>
                                    <p:animScale>
                                      <p:cBhvr>
                                        <p:cTn id="83" dur="26">
                                          <p:stCondLst>
                                            <p:cond delay="1808"/>
                                          </p:stCondLst>
                                        </p:cTn>
                                        <p:tgtEl>
                                          <p:spTgt spid="13"/>
                                        </p:tgtEl>
                                      </p:cBhvr>
                                      <p:to x="100000" y="95000"/>
                                    </p:animScale>
                                    <p:animScale>
                                      <p:cBhvr>
                                        <p:cTn id="84" dur="166" decel="50000">
                                          <p:stCondLst>
                                            <p:cond delay="1834"/>
                                          </p:stCondLst>
                                        </p:cTn>
                                        <p:tgtEl>
                                          <p:spTgt spid="13"/>
                                        </p:tgtEl>
                                      </p:cBhvr>
                                      <p:to x="100000" y="100000"/>
                                    </p:animScale>
                                  </p:childTnLst>
                                </p:cTn>
                              </p:par>
                              <p:par>
                                <p:cTn id="85" presetID="26" presetClass="entr" presetSubtype="0" fill="hold" grpId="0" nodeType="withEffect">
                                  <p:stCondLst>
                                    <p:cond delay="0"/>
                                  </p:stCondLst>
                                  <p:childTnLst>
                                    <p:set>
                                      <p:cBhvr>
                                        <p:cTn id="86" dur="1" fill="hold">
                                          <p:stCondLst>
                                            <p:cond delay="0"/>
                                          </p:stCondLst>
                                        </p:cTn>
                                        <p:tgtEl>
                                          <p:spTgt spid="14"/>
                                        </p:tgtEl>
                                        <p:attrNameLst>
                                          <p:attrName>style.visibility</p:attrName>
                                        </p:attrNameLst>
                                      </p:cBhvr>
                                      <p:to>
                                        <p:strVal val="visible"/>
                                      </p:to>
                                    </p:set>
                                    <p:animEffect transition="in" filter="wipe(down)">
                                      <p:cBhvr>
                                        <p:cTn id="87" dur="580">
                                          <p:stCondLst>
                                            <p:cond delay="0"/>
                                          </p:stCondLst>
                                        </p:cTn>
                                        <p:tgtEl>
                                          <p:spTgt spid="14"/>
                                        </p:tgtEl>
                                      </p:cBhvr>
                                    </p:animEffect>
                                    <p:anim calcmode="lin" valueType="num">
                                      <p:cBhvr>
                                        <p:cTn id="8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93" dur="26">
                                          <p:stCondLst>
                                            <p:cond delay="650"/>
                                          </p:stCondLst>
                                        </p:cTn>
                                        <p:tgtEl>
                                          <p:spTgt spid="14"/>
                                        </p:tgtEl>
                                      </p:cBhvr>
                                      <p:to x="100000" y="60000"/>
                                    </p:animScale>
                                    <p:animScale>
                                      <p:cBhvr>
                                        <p:cTn id="94" dur="166" decel="50000">
                                          <p:stCondLst>
                                            <p:cond delay="676"/>
                                          </p:stCondLst>
                                        </p:cTn>
                                        <p:tgtEl>
                                          <p:spTgt spid="14"/>
                                        </p:tgtEl>
                                      </p:cBhvr>
                                      <p:to x="100000" y="100000"/>
                                    </p:animScale>
                                    <p:animScale>
                                      <p:cBhvr>
                                        <p:cTn id="95" dur="26">
                                          <p:stCondLst>
                                            <p:cond delay="1312"/>
                                          </p:stCondLst>
                                        </p:cTn>
                                        <p:tgtEl>
                                          <p:spTgt spid="14"/>
                                        </p:tgtEl>
                                      </p:cBhvr>
                                      <p:to x="100000" y="80000"/>
                                    </p:animScale>
                                    <p:animScale>
                                      <p:cBhvr>
                                        <p:cTn id="96" dur="166" decel="50000">
                                          <p:stCondLst>
                                            <p:cond delay="1338"/>
                                          </p:stCondLst>
                                        </p:cTn>
                                        <p:tgtEl>
                                          <p:spTgt spid="14"/>
                                        </p:tgtEl>
                                      </p:cBhvr>
                                      <p:to x="100000" y="100000"/>
                                    </p:animScale>
                                    <p:animScale>
                                      <p:cBhvr>
                                        <p:cTn id="97" dur="26">
                                          <p:stCondLst>
                                            <p:cond delay="1642"/>
                                          </p:stCondLst>
                                        </p:cTn>
                                        <p:tgtEl>
                                          <p:spTgt spid="14"/>
                                        </p:tgtEl>
                                      </p:cBhvr>
                                      <p:to x="100000" y="90000"/>
                                    </p:animScale>
                                    <p:animScale>
                                      <p:cBhvr>
                                        <p:cTn id="98" dur="166" decel="50000">
                                          <p:stCondLst>
                                            <p:cond delay="1668"/>
                                          </p:stCondLst>
                                        </p:cTn>
                                        <p:tgtEl>
                                          <p:spTgt spid="14"/>
                                        </p:tgtEl>
                                      </p:cBhvr>
                                      <p:to x="100000" y="100000"/>
                                    </p:animScale>
                                    <p:animScale>
                                      <p:cBhvr>
                                        <p:cTn id="99" dur="26">
                                          <p:stCondLst>
                                            <p:cond delay="1808"/>
                                          </p:stCondLst>
                                        </p:cTn>
                                        <p:tgtEl>
                                          <p:spTgt spid="14"/>
                                        </p:tgtEl>
                                      </p:cBhvr>
                                      <p:to x="100000" y="95000"/>
                                    </p:animScale>
                                    <p:animScale>
                                      <p:cBhvr>
                                        <p:cTn id="100" dur="166" decel="50000">
                                          <p:stCondLst>
                                            <p:cond delay="1834"/>
                                          </p:stCondLst>
                                        </p:cTn>
                                        <p:tgtEl>
                                          <p:spTgt spid="14"/>
                                        </p:tgtEl>
                                      </p:cBhvr>
                                      <p:to x="100000" y="100000"/>
                                    </p:animScale>
                                  </p:childTnLst>
                                </p:cTn>
                              </p:par>
                            </p:childTnLst>
                          </p:cTn>
                        </p:par>
                      </p:childTnLst>
                    </p:cTn>
                  </p:par>
                  <p:par>
                    <p:cTn id="101" fill="hold">
                      <p:stCondLst>
                        <p:cond delay="indefinite"/>
                      </p:stCondLst>
                      <p:childTnLst>
                        <p:par>
                          <p:cTn id="102" fill="hold">
                            <p:stCondLst>
                              <p:cond delay="0"/>
                            </p:stCondLst>
                            <p:childTnLst>
                              <p:par>
                                <p:cTn id="103" presetID="26" presetClass="entr" presetSubtype="0" fill="hold" grpId="0" nodeType="clickEffect">
                                  <p:stCondLst>
                                    <p:cond delay="0"/>
                                  </p:stCondLst>
                                  <p:childTnLst>
                                    <p:set>
                                      <p:cBhvr>
                                        <p:cTn id="104" dur="1" fill="hold">
                                          <p:stCondLst>
                                            <p:cond delay="0"/>
                                          </p:stCondLst>
                                        </p:cTn>
                                        <p:tgtEl>
                                          <p:spTgt spid="15"/>
                                        </p:tgtEl>
                                        <p:attrNameLst>
                                          <p:attrName>style.visibility</p:attrName>
                                        </p:attrNameLst>
                                      </p:cBhvr>
                                      <p:to>
                                        <p:strVal val="visible"/>
                                      </p:to>
                                    </p:set>
                                    <p:animEffect transition="in" filter="wipe(down)">
                                      <p:cBhvr>
                                        <p:cTn id="105" dur="580">
                                          <p:stCondLst>
                                            <p:cond delay="0"/>
                                          </p:stCondLst>
                                        </p:cTn>
                                        <p:tgtEl>
                                          <p:spTgt spid="15"/>
                                        </p:tgtEl>
                                      </p:cBhvr>
                                    </p:animEffect>
                                    <p:anim calcmode="lin" valueType="num">
                                      <p:cBhvr>
                                        <p:cTn id="10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11" dur="26">
                                          <p:stCondLst>
                                            <p:cond delay="650"/>
                                          </p:stCondLst>
                                        </p:cTn>
                                        <p:tgtEl>
                                          <p:spTgt spid="15"/>
                                        </p:tgtEl>
                                      </p:cBhvr>
                                      <p:to x="100000" y="60000"/>
                                    </p:animScale>
                                    <p:animScale>
                                      <p:cBhvr>
                                        <p:cTn id="112" dur="166" decel="50000">
                                          <p:stCondLst>
                                            <p:cond delay="676"/>
                                          </p:stCondLst>
                                        </p:cTn>
                                        <p:tgtEl>
                                          <p:spTgt spid="15"/>
                                        </p:tgtEl>
                                      </p:cBhvr>
                                      <p:to x="100000" y="100000"/>
                                    </p:animScale>
                                    <p:animScale>
                                      <p:cBhvr>
                                        <p:cTn id="113" dur="26">
                                          <p:stCondLst>
                                            <p:cond delay="1312"/>
                                          </p:stCondLst>
                                        </p:cTn>
                                        <p:tgtEl>
                                          <p:spTgt spid="15"/>
                                        </p:tgtEl>
                                      </p:cBhvr>
                                      <p:to x="100000" y="80000"/>
                                    </p:animScale>
                                    <p:animScale>
                                      <p:cBhvr>
                                        <p:cTn id="114" dur="166" decel="50000">
                                          <p:stCondLst>
                                            <p:cond delay="1338"/>
                                          </p:stCondLst>
                                        </p:cTn>
                                        <p:tgtEl>
                                          <p:spTgt spid="15"/>
                                        </p:tgtEl>
                                      </p:cBhvr>
                                      <p:to x="100000" y="100000"/>
                                    </p:animScale>
                                    <p:animScale>
                                      <p:cBhvr>
                                        <p:cTn id="115" dur="26">
                                          <p:stCondLst>
                                            <p:cond delay="1642"/>
                                          </p:stCondLst>
                                        </p:cTn>
                                        <p:tgtEl>
                                          <p:spTgt spid="15"/>
                                        </p:tgtEl>
                                      </p:cBhvr>
                                      <p:to x="100000" y="90000"/>
                                    </p:animScale>
                                    <p:animScale>
                                      <p:cBhvr>
                                        <p:cTn id="116" dur="166" decel="50000">
                                          <p:stCondLst>
                                            <p:cond delay="1668"/>
                                          </p:stCondLst>
                                        </p:cTn>
                                        <p:tgtEl>
                                          <p:spTgt spid="15"/>
                                        </p:tgtEl>
                                      </p:cBhvr>
                                      <p:to x="100000" y="100000"/>
                                    </p:animScale>
                                    <p:animScale>
                                      <p:cBhvr>
                                        <p:cTn id="117" dur="26">
                                          <p:stCondLst>
                                            <p:cond delay="1808"/>
                                          </p:stCondLst>
                                        </p:cTn>
                                        <p:tgtEl>
                                          <p:spTgt spid="15"/>
                                        </p:tgtEl>
                                      </p:cBhvr>
                                      <p:to x="100000" y="95000"/>
                                    </p:animScale>
                                    <p:animScale>
                                      <p:cBhvr>
                                        <p:cTn id="118" dur="166" decel="50000">
                                          <p:stCondLst>
                                            <p:cond delay="1834"/>
                                          </p:stCondLst>
                                        </p:cTn>
                                        <p:tgtEl>
                                          <p:spTgt spid="15"/>
                                        </p:tgtEl>
                                      </p:cBhvr>
                                      <p:to x="100000" y="100000"/>
                                    </p:animScale>
                                  </p:childTnLst>
                                </p:cTn>
                              </p:par>
                              <p:par>
                                <p:cTn id="119" presetID="26" presetClass="entr" presetSubtype="0" fill="hold" grpId="0" nodeType="withEffect">
                                  <p:stCondLst>
                                    <p:cond delay="0"/>
                                  </p:stCondLst>
                                  <p:childTnLst>
                                    <p:set>
                                      <p:cBhvr>
                                        <p:cTn id="120" dur="1" fill="hold">
                                          <p:stCondLst>
                                            <p:cond delay="0"/>
                                          </p:stCondLst>
                                        </p:cTn>
                                        <p:tgtEl>
                                          <p:spTgt spid="16"/>
                                        </p:tgtEl>
                                        <p:attrNameLst>
                                          <p:attrName>style.visibility</p:attrName>
                                        </p:attrNameLst>
                                      </p:cBhvr>
                                      <p:to>
                                        <p:strVal val="visible"/>
                                      </p:to>
                                    </p:set>
                                    <p:animEffect transition="in" filter="wipe(down)">
                                      <p:cBhvr>
                                        <p:cTn id="121" dur="580">
                                          <p:stCondLst>
                                            <p:cond delay="0"/>
                                          </p:stCondLst>
                                        </p:cTn>
                                        <p:tgtEl>
                                          <p:spTgt spid="16"/>
                                        </p:tgtEl>
                                      </p:cBhvr>
                                    </p:animEffect>
                                    <p:anim calcmode="lin" valueType="num">
                                      <p:cBhvr>
                                        <p:cTn id="122"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23"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24"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25"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26"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27" dur="26">
                                          <p:stCondLst>
                                            <p:cond delay="650"/>
                                          </p:stCondLst>
                                        </p:cTn>
                                        <p:tgtEl>
                                          <p:spTgt spid="16"/>
                                        </p:tgtEl>
                                      </p:cBhvr>
                                      <p:to x="100000" y="60000"/>
                                    </p:animScale>
                                    <p:animScale>
                                      <p:cBhvr>
                                        <p:cTn id="128" dur="166" decel="50000">
                                          <p:stCondLst>
                                            <p:cond delay="676"/>
                                          </p:stCondLst>
                                        </p:cTn>
                                        <p:tgtEl>
                                          <p:spTgt spid="16"/>
                                        </p:tgtEl>
                                      </p:cBhvr>
                                      <p:to x="100000" y="100000"/>
                                    </p:animScale>
                                    <p:animScale>
                                      <p:cBhvr>
                                        <p:cTn id="129" dur="26">
                                          <p:stCondLst>
                                            <p:cond delay="1312"/>
                                          </p:stCondLst>
                                        </p:cTn>
                                        <p:tgtEl>
                                          <p:spTgt spid="16"/>
                                        </p:tgtEl>
                                      </p:cBhvr>
                                      <p:to x="100000" y="80000"/>
                                    </p:animScale>
                                    <p:animScale>
                                      <p:cBhvr>
                                        <p:cTn id="130" dur="166" decel="50000">
                                          <p:stCondLst>
                                            <p:cond delay="1338"/>
                                          </p:stCondLst>
                                        </p:cTn>
                                        <p:tgtEl>
                                          <p:spTgt spid="16"/>
                                        </p:tgtEl>
                                      </p:cBhvr>
                                      <p:to x="100000" y="100000"/>
                                    </p:animScale>
                                    <p:animScale>
                                      <p:cBhvr>
                                        <p:cTn id="131" dur="26">
                                          <p:stCondLst>
                                            <p:cond delay="1642"/>
                                          </p:stCondLst>
                                        </p:cTn>
                                        <p:tgtEl>
                                          <p:spTgt spid="16"/>
                                        </p:tgtEl>
                                      </p:cBhvr>
                                      <p:to x="100000" y="90000"/>
                                    </p:animScale>
                                    <p:animScale>
                                      <p:cBhvr>
                                        <p:cTn id="132" dur="166" decel="50000">
                                          <p:stCondLst>
                                            <p:cond delay="1668"/>
                                          </p:stCondLst>
                                        </p:cTn>
                                        <p:tgtEl>
                                          <p:spTgt spid="16"/>
                                        </p:tgtEl>
                                      </p:cBhvr>
                                      <p:to x="100000" y="100000"/>
                                    </p:animScale>
                                    <p:animScale>
                                      <p:cBhvr>
                                        <p:cTn id="133" dur="26">
                                          <p:stCondLst>
                                            <p:cond delay="1808"/>
                                          </p:stCondLst>
                                        </p:cTn>
                                        <p:tgtEl>
                                          <p:spTgt spid="16"/>
                                        </p:tgtEl>
                                      </p:cBhvr>
                                      <p:to x="100000" y="95000"/>
                                    </p:animScale>
                                    <p:animScale>
                                      <p:cBhvr>
                                        <p:cTn id="134" dur="166" decel="50000">
                                          <p:stCondLst>
                                            <p:cond delay="1834"/>
                                          </p:stCondLst>
                                        </p:cTn>
                                        <p:tgtEl>
                                          <p:spTgt spid="16"/>
                                        </p:tgtEl>
                                      </p:cBhvr>
                                      <p:to x="100000" y="100000"/>
                                    </p:animScale>
                                  </p:childTnLst>
                                </p:cTn>
                              </p:par>
                              <p:par>
                                <p:cTn id="135" presetID="10" presetClass="exit" presetSubtype="0" fill="hold" grpId="1" nodeType="withEffect">
                                  <p:stCondLst>
                                    <p:cond delay="0"/>
                                  </p:stCondLst>
                                  <p:childTnLst>
                                    <p:animEffect transition="out" filter="fade">
                                      <p:cBhvr>
                                        <p:cTn id="136" dur="500"/>
                                        <p:tgtEl>
                                          <p:spTgt spid="13"/>
                                        </p:tgtEl>
                                      </p:cBhvr>
                                    </p:animEffect>
                                    <p:set>
                                      <p:cBhvr>
                                        <p:cTn id="137" dur="1" fill="hold">
                                          <p:stCondLst>
                                            <p:cond delay="499"/>
                                          </p:stCondLst>
                                        </p:cTn>
                                        <p:tgtEl>
                                          <p:spTgt spid="13"/>
                                        </p:tgtEl>
                                        <p:attrNameLst>
                                          <p:attrName>style.visibility</p:attrName>
                                        </p:attrNameLst>
                                      </p:cBhvr>
                                      <p:to>
                                        <p:strVal val="hidden"/>
                                      </p:to>
                                    </p:set>
                                  </p:childTnLst>
                                </p:cTn>
                              </p:par>
                              <p:par>
                                <p:cTn id="138" presetID="10" presetClass="exit" presetSubtype="0" fill="hold" grpId="1" nodeType="withEffect">
                                  <p:stCondLst>
                                    <p:cond delay="0"/>
                                  </p:stCondLst>
                                  <p:childTnLst>
                                    <p:animEffect transition="out" filter="fade">
                                      <p:cBhvr>
                                        <p:cTn id="139" dur="500"/>
                                        <p:tgtEl>
                                          <p:spTgt spid="14"/>
                                        </p:tgtEl>
                                      </p:cBhvr>
                                    </p:animEffect>
                                    <p:set>
                                      <p:cBhvr>
                                        <p:cTn id="140" dur="1" fill="hold">
                                          <p:stCondLst>
                                            <p:cond delay="499"/>
                                          </p:stCondLst>
                                        </p:cTn>
                                        <p:tgtEl>
                                          <p:spTgt spid="14"/>
                                        </p:tgtEl>
                                        <p:attrNameLst>
                                          <p:attrName>style.visibility</p:attrName>
                                        </p:attrNameLst>
                                      </p:cBhvr>
                                      <p:to>
                                        <p:strVal val="hidden"/>
                                      </p:to>
                                    </p:set>
                                  </p:childTnLst>
                                </p:cTn>
                              </p:par>
                            </p:childTnLst>
                          </p:cTn>
                        </p:par>
                      </p:childTnLst>
                    </p:cTn>
                  </p:par>
                  <p:par>
                    <p:cTn id="141" fill="hold">
                      <p:stCondLst>
                        <p:cond delay="indefinite"/>
                      </p:stCondLst>
                      <p:childTnLst>
                        <p:par>
                          <p:cTn id="142" fill="hold">
                            <p:stCondLst>
                              <p:cond delay="0"/>
                            </p:stCondLst>
                            <p:childTnLst>
                              <p:par>
                                <p:cTn id="143" presetID="22" presetClass="entr" presetSubtype="1" fill="hold" grpId="0" nodeType="clickEffect">
                                  <p:stCondLst>
                                    <p:cond delay="0"/>
                                  </p:stCondLst>
                                  <p:childTnLst>
                                    <p:set>
                                      <p:cBhvr>
                                        <p:cTn id="144" dur="1" fill="hold">
                                          <p:stCondLst>
                                            <p:cond delay="0"/>
                                          </p:stCondLst>
                                        </p:cTn>
                                        <p:tgtEl>
                                          <p:spTgt spid="17">
                                            <p:txEl>
                                              <p:pRg st="0" end="0"/>
                                            </p:txEl>
                                          </p:spTgt>
                                        </p:tgtEl>
                                        <p:attrNameLst>
                                          <p:attrName>style.visibility</p:attrName>
                                        </p:attrNameLst>
                                      </p:cBhvr>
                                      <p:to>
                                        <p:strVal val="visible"/>
                                      </p:to>
                                    </p:set>
                                    <p:animEffect transition="in" filter="wipe(up)">
                                      <p:cBhvr>
                                        <p:cTn id="145"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bldLvl="5"/>
      <p:bldP spid="11" grpId="0" uiExpand="1" build="p" bldLvl="5"/>
      <p:bldP spid="12" grpId="0" uiExpand="1" build="p" bldLvl="5"/>
      <p:bldP spid="13" grpId="0" animBg="1"/>
      <p:bldP spid="13" grpId="1" animBg="1"/>
      <p:bldP spid="14" grpId="0" animBg="1"/>
      <p:bldP spid="14" grpId="1" animBg="1"/>
      <p:bldP spid="15" grpId="0" animBg="1"/>
      <p:bldP spid="16" grpId="0" animBg="1"/>
      <p:bldP spid="17" grpId="0" uiExpand="1" build="p" bldLvl="5"/>
      <p:bldP spid="18"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C3276-CC47-4C1E-9EF4-47684FBEEC0B}"/>
              </a:ext>
            </a:extLst>
          </p:cNvPr>
          <p:cNvSpPr>
            <a:spLocks noGrp="1"/>
          </p:cNvSpPr>
          <p:nvPr>
            <p:ph type="title"/>
          </p:nvPr>
        </p:nvSpPr>
        <p:spPr/>
        <p:txBody>
          <a:bodyPr>
            <a:normAutofit fontScale="90000"/>
          </a:bodyPr>
          <a:lstStyle/>
          <a:p>
            <a:r>
              <a:rPr lang="en-GB" dirty="0"/>
              <a:t>(C) Minsky Open Source System Dynamics</a:t>
            </a:r>
          </a:p>
        </p:txBody>
      </p:sp>
      <p:sp>
        <p:nvSpPr>
          <p:cNvPr id="3" name="Content Placeholder 2">
            <a:extLst>
              <a:ext uri="{FF2B5EF4-FFF2-40B4-BE49-F238E27FC236}">
                <a16:creationId xmlns:a16="http://schemas.microsoft.com/office/drawing/2014/main" id="{D650215A-A43E-483D-BD32-C58F9E9DB755}"/>
              </a:ext>
            </a:extLst>
          </p:cNvPr>
          <p:cNvSpPr>
            <a:spLocks noGrp="1"/>
          </p:cNvSpPr>
          <p:nvPr>
            <p:ph idx="1"/>
          </p:nvPr>
        </p:nvSpPr>
        <p:spPr>
          <a:xfrm>
            <a:off x="838200" y="870439"/>
            <a:ext cx="10515600" cy="901507"/>
          </a:xfrm>
        </p:spPr>
        <p:txBody>
          <a:bodyPr/>
          <a:lstStyle/>
          <a:p>
            <a:r>
              <a:rPr lang="en-US" dirty="0"/>
              <a:t>Define 4 columns Population, Susceptible, Infected, Recovered</a:t>
            </a:r>
          </a:p>
          <a:p>
            <a:r>
              <a:rPr lang="en-US" dirty="0"/>
              <a:t>Define two flows: Infect, Recover</a:t>
            </a:r>
            <a:endParaRPr lang="en-GB" dirty="0"/>
          </a:p>
        </p:txBody>
      </p:sp>
      <p:pic>
        <p:nvPicPr>
          <p:cNvPr id="5" name="Picture 4">
            <a:extLst>
              <a:ext uri="{FF2B5EF4-FFF2-40B4-BE49-F238E27FC236}">
                <a16:creationId xmlns:a16="http://schemas.microsoft.com/office/drawing/2014/main" id="{7A0B62CA-1DC7-4019-9D6F-FB7D70C7EA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278" y="1692694"/>
            <a:ext cx="7102487" cy="4911306"/>
          </a:xfrm>
          <a:prstGeom prst="rect">
            <a:avLst/>
          </a:prstGeom>
        </p:spPr>
      </p:pic>
      <p:sp>
        <p:nvSpPr>
          <p:cNvPr id="6" name="Content Placeholder 5">
            <a:extLst>
              <a:ext uri="{FF2B5EF4-FFF2-40B4-BE49-F238E27FC236}">
                <a16:creationId xmlns:a16="http://schemas.microsoft.com/office/drawing/2014/main" id="{0028B809-F7BC-4DF1-862D-EDB8344C139B}"/>
              </a:ext>
            </a:extLst>
          </p:cNvPr>
          <p:cNvSpPr txBox="1">
            <a:spLocks/>
          </p:cNvSpPr>
          <p:nvPr/>
        </p:nvSpPr>
        <p:spPr>
          <a:xfrm>
            <a:off x="7662986" y="1398954"/>
            <a:ext cx="3927230" cy="61633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Differential equations generated by Godley Table</a:t>
            </a:r>
          </a:p>
        </p:txBody>
      </p:sp>
      <p:graphicFrame>
        <p:nvGraphicFramePr>
          <p:cNvPr id="7" name="Object 6">
            <a:extLst>
              <a:ext uri="{FF2B5EF4-FFF2-40B4-BE49-F238E27FC236}">
                <a16:creationId xmlns:a16="http://schemas.microsoft.com/office/drawing/2014/main" id="{C268BCF5-474E-4836-B744-4E64BB4717C8}"/>
              </a:ext>
            </a:extLst>
          </p:cNvPr>
          <p:cNvGraphicFramePr>
            <a:graphicFrameLocks noChangeAspect="1"/>
          </p:cNvGraphicFramePr>
          <p:nvPr>
            <p:extLst>
              <p:ext uri="{D42A27DB-BD31-4B8C-83A1-F6EECF244321}">
                <p14:modId xmlns:p14="http://schemas.microsoft.com/office/powerpoint/2010/main" val="3406885114"/>
              </p:ext>
            </p:extLst>
          </p:nvPr>
        </p:nvGraphicFramePr>
        <p:xfrm>
          <a:off x="8208469" y="2015284"/>
          <a:ext cx="3492501" cy="2638779"/>
        </p:xfrm>
        <a:graphic>
          <a:graphicData uri="http://schemas.openxmlformats.org/presentationml/2006/ole">
            <mc:AlternateContent xmlns:mc="http://schemas.openxmlformats.org/markup-compatibility/2006">
              <mc:Choice xmlns:v="urn:schemas-microsoft-com:vml" Requires="v">
                <p:oleObj spid="_x0000_s8375" name="Equation" r:id="rId4" imgW="2286000" imgH="1726920" progId="Equation.DSMT4">
                  <p:embed/>
                </p:oleObj>
              </mc:Choice>
              <mc:Fallback>
                <p:oleObj name="Equation" r:id="rId4" imgW="2286000" imgH="1726920" progId="Equation.DSMT4">
                  <p:embed/>
                  <p:pic>
                    <p:nvPicPr>
                      <p:cNvPr id="0" name=""/>
                      <p:cNvPicPr/>
                      <p:nvPr/>
                    </p:nvPicPr>
                    <p:blipFill>
                      <a:blip r:embed="rId5"/>
                      <a:stretch>
                        <a:fillRect/>
                      </a:stretch>
                    </p:blipFill>
                    <p:spPr>
                      <a:xfrm>
                        <a:off x="8208469" y="2015284"/>
                        <a:ext cx="3492501" cy="2638779"/>
                      </a:xfrm>
                      <a:prstGeom prst="rect">
                        <a:avLst/>
                      </a:prstGeom>
                    </p:spPr>
                  </p:pic>
                </p:oleObj>
              </mc:Fallback>
            </mc:AlternateContent>
          </a:graphicData>
        </a:graphic>
      </p:graphicFrame>
      <p:sp>
        <p:nvSpPr>
          <p:cNvPr id="8" name="Content Placeholder 5">
            <a:extLst>
              <a:ext uri="{FF2B5EF4-FFF2-40B4-BE49-F238E27FC236}">
                <a16:creationId xmlns:a16="http://schemas.microsoft.com/office/drawing/2014/main" id="{CC03376A-385D-44B0-A09A-8637A8C86F88}"/>
              </a:ext>
            </a:extLst>
          </p:cNvPr>
          <p:cNvSpPr txBox="1">
            <a:spLocks/>
          </p:cNvSpPr>
          <p:nvPr/>
        </p:nvSpPr>
        <p:spPr>
          <a:xfrm>
            <a:off x="7662985" y="4710097"/>
            <a:ext cx="4529015" cy="63668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Extend model by adding different compartments, defining new flows</a:t>
            </a:r>
          </a:p>
        </p:txBody>
      </p:sp>
      <p:graphicFrame>
        <p:nvGraphicFramePr>
          <p:cNvPr id="11" name="Object 10">
            <a:extLst>
              <a:ext uri="{FF2B5EF4-FFF2-40B4-BE49-F238E27FC236}">
                <a16:creationId xmlns:a16="http://schemas.microsoft.com/office/drawing/2014/main" id="{CE6F32B2-9E25-4C15-9973-5EFA977F92F1}"/>
              </a:ext>
            </a:extLst>
          </p:cNvPr>
          <p:cNvGraphicFramePr>
            <a:graphicFrameLocks noChangeAspect="1"/>
          </p:cNvGraphicFramePr>
          <p:nvPr>
            <p:extLst>
              <p:ext uri="{D42A27DB-BD31-4B8C-83A1-F6EECF244321}">
                <p14:modId xmlns:p14="http://schemas.microsoft.com/office/powerpoint/2010/main" val="3312864415"/>
              </p:ext>
            </p:extLst>
          </p:nvPr>
        </p:nvGraphicFramePr>
        <p:xfrm>
          <a:off x="7852874" y="5853723"/>
          <a:ext cx="1799965" cy="695569"/>
        </p:xfrm>
        <a:graphic>
          <a:graphicData uri="http://schemas.openxmlformats.org/presentationml/2006/ole">
            <mc:AlternateContent xmlns:mc="http://schemas.openxmlformats.org/markup-compatibility/2006">
              <mc:Choice xmlns:v="urn:schemas-microsoft-com:vml" Requires="v">
                <p:oleObj spid="_x0000_s8376" name="Packager Shell Object" showAsIcon="1" r:id="rId6" imgW="1006200" imgH="388800" progId="Package">
                  <p:embed/>
                </p:oleObj>
              </mc:Choice>
              <mc:Fallback>
                <p:oleObj name="Packager Shell Object" showAsIcon="1" r:id="rId6" imgW="1006200" imgH="388800" progId="Package">
                  <p:embed/>
                  <p:pic>
                    <p:nvPicPr>
                      <p:cNvPr id="0" name=""/>
                      <p:cNvPicPr/>
                      <p:nvPr/>
                    </p:nvPicPr>
                    <p:blipFill>
                      <a:blip r:embed="rId7"/>
                      <a:stretch>
                        <a:fillRect/>
                      </a:stretch>
                    </p:blipFill>
                    <p:spPr>
                      <a:xfrm>
                        <a:off x="7852874" y="5853723"/>
                        <a:ext cx="1799965" cy="695569"/>
                      </a:xfrm>
                      <a:prstGeom prst="rect">
                        <a:avLst/>
                      </a:prstGeom>
                    </p:spPr>
                  </p:pic>
                </p:oleObj>
              </mc:Fallback>
            </mc:AlternateContent>
          </a:graphicData>
        </a:graphic>
      </p:graphicFrame>
      <p:pic>
        <p:nvPicPr>
          <p:cNvPr id="13" name="Picture 12">
            <a:extLst>
              <a:ext uri="{FF2B5EF4-FFF2-40B4-BE49-F238E27FC236}">
                <a16:creationId xmlns:a16="http://schemas.microsoft.com/office/drawing/2014/main" id="{22EB8874-2C62-438D-B26C-F7497F88392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3278" y="1682033"/>
            <a:ext cx="7151491" cy="3048416"/>
          </a:xfrm>
          <a:prstGeom prst="rect">
            <a:avLst/>
          </a:prstGeom>
        </p:spPr>
      </p:pic>
      <p:sp>
        <p:nvSpPr>
          <p:cNvPr id="14" name="Content Placeholder 5">
            <a:extLst>
              <a:ext uri="{FF2B5EF4-FFF2-40B4-BE49-F238E27FC236}">
                <a16:creationId xmlns:a16="http://schemas.microsoft.com/office/drawing/2014/main" id="{D61EC8F9-F489-47F9-A291-D68B19286AF8}"/>
              </a:ext>
            </a:extLst>
          </p:cNvPr>
          <p:cNvSpPr txBox="1">
            <a:spLocks/>
          </p:cNvSpPr>
          <p:nvPr/>
        </p:nvSpPr>
        <p:spPr>
          <a:xfrm>
            <a:off x="7596654" y="5402388"/>
            <a:ext cx="4529015" cy="39572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Godley Table ensures consistency</a:t>
            </a:r>
          </a:p>
        </p:txBody>
      </p:sp>
      <p:graphicFrame>
        <p:nvGraphicFramePr>
          <p:cNvPr id="15" name="Object 14">
            <a:extLst>
              <a:ext uri="{FF2B5EF4-FFF2-40B4-BE49-F238E27FC236}">
                <a16:creationId xmlns:a16="http://schemas.microsoft.com/office/drawing/2014/main" id="{9B24139A-5924-4E23-A62C-35BE356E6E16}"/>
              </a:ext>
            </a:extLst>
          </p:cNvPr>
          <p:cNvGraphicFramePr>
            <a:graphicFrameLocks noChangeAspect="1"/>
          </p:cNvGraphicFramePr>
          <p:nvPr>
            <p:extLst>
              <p:ext uri="{D42A27DB-BD31-4B8C-83A1-F6EECF244321}">
                <p14:modId xmlns:p14="http://schemas.microsoft.com/office/powerpoint/2010/main" val="689186461"/>
              </p:ext>
            </p:extLst>
          </p:nvPr>
        </p:nvGraphicFramePr>
        <p:xfrm>
          <a:off x="9626601" y="5824249"/>
          <a:ext cx="1963615" cy="672846"/>
        </p:xfrm>
        <a:graphic>
          <a:graphicData uri="http://schemas.openxmlformats.org/presentationml/2006/ole">
            <mc:AlternateContent xmlns:mc="http://schemas.openxmlformats.org/markup-compatibility/2006">
              <mc:Choice xmlns:v="urn:schemas-microsoft-com:vml" Requires="v">
                <p:oleObj spid="_x0000_s8377" name="Packager Shell Object" showAsIcon="1" r:id="rId9" imgW="1135080" imgH="388800" progId="Package">
                  <p:embed/>
                </p:oleObj>
              </mc:Choice>
              <mc:Fallback>
                <p:oleObj name="Packager Shell Object" showAsIcon="1" r:id="rId9" imgW="1135080" imgH="388800" progId="Package">
                  <p:embed/>
                  <p:pic>
                    <p:nvPicPr>
                      <p:cNvPr id="0" name=""/>
                      <p:cNvPicPr/>
                      <p:nvPr/>
                    </p:nvPicPr>
                    <p:blipFill>
                      <a:blip r:embed="rId10"/>
                      <a:stretch>
                        <a:fillRect/>
                      </a:stretch>
                    </p:blipFill>
                    <p:spPr>
                      <a:xfrm>
                        <a:off x="9626601" y="5824249"/>
                        <a:ext cx="1963615" cy="672846"/>
                      </a:xfrm>
                      <a:prstGeom prst="rect">
                        <a:avLst/>
                      </a:prstGeom>
                    </p:spPr>
                  </p:pic>
                </p:oleObj>
              </mc:Fallback>
            </mc:AlternateContent>
          </a:graphicData>
        </a:graphic>
      </p:graphicFrame>
    </p:spTree>
    <p:extLst>
      <p:ext uri="{BB962C8B-B14F-4D97-AF65-F5344CB8AC3E}">
        <p14:creationId xmlns:p14="http://schemas.microsoft.com/office/powerpoint/2010/main" val="827996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par>
                                <p:cTn id="8" presetID="26"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80">
                                          <p:stCondLst>
                                            <p:cond delay="0"/>
                                          </p:stCondLst>
                                        </p:cTn>
                                        <p:tgtEl>
                                          <p:spTgt spid="11"/>
                                        </p:tgtEl>
                                      </p:cBhvr>
                                    </p:animEffect>
                                    <p:anim calcmode="lin" valueType="num">
                                      <p:cBhvr>
                                        <p:cTn id="11"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6" dur="26">
                                          <p:stCondLst>
                                            <p:cond delay="650"/>
                                          </p:stCondLst>
                                        </p:cTn>
                                        <p:tgtEl>
                                          <p:spTgt spid="11"/>
                                        </p:tgtEl>
                                      </p:cBhvr>
                                      <p:to x="100000" y="60000"/>
                                    </p:animScale>
                                    <p:animScale>
                                      <p:cBhvr>
                                        <p:cTn id="17" dur="166" decel="50000">
                                          <p:stCondLst>
                                            <p:cond delay="676"/>
                                          </p:stCondLst>
                                        </p:cTn>
                                        <p:tgtEl>
                                          <p:spTgt spid="11"/>
                                        </p:tgtEl>
                                      </p:cBhvr>
                                      <p:to x="100000" y="100000"/>
                                    </p:animScale>
                                    <p:animScale>
                                      <p:cBhvr>
                                        <p:cTn id="18" dur="26">
                                          <p:stCondLst>
                                            <p:cond delay="1312"/>
                                          </p:stCondLst>
                                        </p:cTn>
                                        <p:tgtEl>
                                          <p:spTgt spid="11"/>
                                        </p:tgtEl>
                                      </p:cBhvr>
                                      <p:to x="100000" y="80000"/>
                                    </p:animScale>
                                    <p:animScale>
                                      <p:cBhvr>
                                        <p:cTn id="19" dur="166" decel="50000">
                                          <p:stCondLst>
                                            <p:cond delay="1338"/>
                                          </p:stCondLst>
                                        </p:cTn>
                                        <p:tgtEl>
                                          <p:spTgt spid="11"/>
                                        </p:tgtEl>
                                      </p:cBhvr>
                                      <p:to x="100000" y="100000"/>
                                    </p:animScale>
                                    <p:animScale>
                                      <p:cBhvr>
                                        <p:cTn id="20" dur="26">
                                          <p:stCondLst>
                                            <p:cond delay="1642"/>
                                          </p:stCondLst>
                                        </p:cTn>
                                        <p:tgtEl>
                                          <p:spTgt spid="11"/>
                                        </p:tgtEl>
                                      </p:cBhvr>
                                      <p:to x="100000" y="90000"/>
                                    </p:animScale>
                                    <p:animScale>
                                      <p:cBhvr>
                                        <p:cTn id="21" dur="166" decel="50000">
                                          <p:stCondLst>
                                            <p:cond delay="1668"/>
                                          </p:stCondLst>
                                        </p:cTn>
                                        <p:tgtEl>
                                          <p:spTgt spid="11"/>
                                        </p:tgtEl>
                                      </p:cBhvr>
                                      <p:to x="100000" y="100000"/>
                                    </p:animScale>
                                    <p:animScale>
                                      <p:cBhvr>
                                        <p:cTn id="22" dur="26">
                                          <p:stCondLst>
                                            <p:cond delay="1808"/>
                                          </p:stCondLst>
                                        </p:cTn>
                                        <p:tgtEl>
                                          <p:spTgt spid="11"/>
                                        </p:tgtEl>
                                      </p:cBhvr>
                                      <p:to x="100000" y="95000"/>
                                    </p:animScale>
                                    <p:animScale>
                                      <p:cBhvr>
                                        <p:cTn id="23" dur="166" decel="50000">
                                          <p:stCondLst>
                                            <p:cond delay="1834"/>
                                          </p:stCondLst>
                                        </p:cTn>
                                        <p:tgtEl>
                                          <p:spTgt spid="11"/>
                                        </p:tgtEl>
                                      </p:cBhvr>
                                      <p:to x="100000" y="100000"/>
                                    </p:animScale>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wipe(up)">
                                      <p:cBhvr>
                                        <p:cTn id="28" dur="500"/>
                                        <p:tgtEl>
                                          <p:spTgt spid="6">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up)">
                                      <p:cBhvr>
                                        <p:cTn id="33" dur="2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8">
                                            <p:txEl>
                                              <p:pRg st="0" end="0"/>
                                            </p:txEl>
                                          </p:spTgt>
                                        </p:tgtEl>
                                        <p:attrNameLst>
                                          <p:attrName>style.visibility</p:attrName>
                                        </p:attrNameLst>
                                      </p:cBhvr>
                                      <p:to>
                                        <p:strVal val="visible"/>
                                      </p:to>
                                    </p:set>
                                    <p:animEffect transition="in" filter="wipe(up)">
                                      <p:cBhvr>
                                        <p:cTn id="38" dur="500"/>
                                        <p:tgtEl>
                                          <p:spTgt spid="8">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1" presetClass="entr" presetSubtype="1"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heel(1)">
                                      <p:cBhvr>
                                        <p:cTn id="43" dur="2000"/>
                                        <p:tgtEl>
                                          <p:spTgt spid="13"/>
                                        </p:tgtEl>
                                      </p:cBhvr>
                                    </p:animEffect>
                                  </p:childTnLst>
                                </p:cTn>
                              </p:par>
                              <p:par>
                                <p:cTn id="44" presetID="10" presetClass="exit" presetSubtype="0" fill="hold" nodeType="withEffect">
                                  <p:stCondLst>
                                    <p:cond delay="0"/>
                                  </p:stCondLst>
                                  <p:childTnLst>
                                    <p:animEffect transition="out" filter="fade">
                                      <p:cBhvr>
                                        <p:cTn id="45" dur="500"/>
                                        <p:tgtEl>
                                          <p:spTgt spid="5"/>
                                        </p:tgtEl>
                                      </p:cBhvr>
                                    </p:animEffect>
                                    <p:set>
                                      <p:cBhvr>
                                        <p:cTn id="46" dur="1" fill="hold">
                                          <p:stCondLst>
                                            <p:cond delay="499"/>
                                          </p:stCondLst>
                                        </p:cTn>
                                        <p:tgtEl>
                                          <p:spTgt spid="5"/>
                                        </p:tgtEl>
                                        <p:attrNameLst>
                                          <p:attrName>style.visibility</p:attrName>
                                        </p:attrNameLst>
                                      </p:cBhvr>
                                      <p:to>
                                        <p:strVal val="hidden"/>
                                      </p:to>
                                    </p:set>
                                  </p:childTnLst>
                                </p:cTn>
                              </p:par>
                              <p:par>
                                <p:cTn id="47" presetID="26" presetClass="entr" presetSubtype="0"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down)">
                                      <p:cBhvr>
                                        <p:cTn id="49" dur="580">
                                          <p:stCondLst>
                                            <p:cond delay="0"/>
                                          </p:stCondLst>
                                        </p:cTn>
                                        <p:tgtEl>
                                          <p:spTgt spid="15"/>
                                        </p:tgtEl>
                                      </p:cBhvr>
                                    </p:animEffect>
                                    <p:anim calcmode="lin" valueType="num">
                                      <p:cBhvr>
                                        <p:cTn id="50"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55" dur="26">
                                          <p:stCondLst>
                                            <p:cond delay="650"/>
                                          </p:stCondLst>
                                        </p:cTn>
                                        <p:tgtEl>
                                          <p:spTgt spid="15"/>
                                        </p:tgtEl>
                                      </p:cBhvr>
                                      <p:to x="100000" y="60000"/>
                                    </p:animScale>
                                    <p:animScale>
                                      <p:cBhvr>
                                        <p:cTn id="56" dur="166" decel="50000">
                                          <p:stCondLst>
                                            <p:cond delay="676"/>
                                          </p:stCondLst>
                                        </p:cTn>
                                        <p:tgtEl>
                                          <p:spTgt spid="15"/>
                                        </p:tgtEl>
                                      </p:cBhvr>
                                      <p:to x="100000" y="100000"/>
                                    </p:animScale>
                                    <p:animScale>
                                      <p:cBhvr>
                                        <p:cTn id="57" dur="26">
                                          <p:stCondLst>
                                            <p:cond delay="1312"/>
                                          </p:stCondLst>
                                        </p:cTn>
                                        <p:tgtEl>
                                          <p:spTgt spid="15"/>
                                        </p:tgtEl>
                                      </p:cBhvr>
                                      <p:to x="100000" y="80000"/>
                                    </p:animScale>
                                    <p:animScale>
                                      <p:cBhvr>
                                        <p:cTn id="58" dur="166" decel="50000">
                                          <p:stCondLst>
                                            <p:cond delay="1338"/>
                                          </p:stCondLst>
                                        </p:cTn>
                                        <p:tgtEl>
                                          <p:spTgt spid="15"/>
                                        </p:tgtEl>
                                      </p:cBhvr>
                                      <p:to x="100000" y="100000"/>
                                    </p:animScale>
                                    <p:animScale>
                                      <p:cBhvr>
                                        <p:cTn id="59" dur="26">
                                          <p:stCondLst>
                                            <p:cond delay="1642"/>
                                          </p:stCondLst>
                                        </p:cTn>
                                        <p:tgtEl>
                                          <p:spTgt spid="15"/>
                                        </p:tgtEl>
                                      </p:cBhvr>
                                      <p:to x="100000" y="90000"/>
                                    </p:animScale>
                                    <p:animScale>
                                      <p:cBhvr>
                                        <p:cTn id="60" dur="166" decel="50000">
                                          <p:stCondLst>
                                            <p:cond delay="1668"/>
                                          </p:stCondLst>
                                        </p:cTn>
                                        <p:tgtEl>
                                          <p:spTgt spid="15"/>
                                        </p:tgtEl>
                                      </p:cBhvr>
                                      <p:to x="100000" y="100000"/>
                                    </p:animScale>
                                    <p:animScale>
                                      <p:cBhvr>
                                        <p:cTn id="61" dur="26">
                                          <p:stCondLst>
                                            <p:cond delay="1808"/>
                                          </p:stCondLst>
                                        </p:cTn>
                                        <p:tgtEl>
                                          <p:spTgt spid="15"/>
                                        </p:tgtEl>
                                      </p:cBhvr>
                                      <p:to x="100000" y="95000"/>
                                    </p:animScale>
                                    <p:animScale>
                                      <p:cBhvr>
                                        <p:cTn id="62" dur="166" decel="50000">
                                          <p:stCondLst>
                                            <p:cond delay="1834"/>
                                          </p:stCondLst>
                                        </p:cTn>
                                        <p:tgtEl>
                                          <p:spTgt spid="15"/>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14">
                                            <p:txEl>
                                              <p:pRg st="0" end="0"/>
                                            </p:txEl>
                                          </p:spTgt>
                                        </p:tgtEl>
                                        <p:attrNameLst>
                                          <p:attrName>style.visibility</p:attrName>
                                        </p:attrNameLst>
                                      </p:cBhvr>
                                      <p:to>
                                        <p:strVal val="visible"/>
                                      </p:to>
                                    </p:set>
                                    <p:animEffect transition="in" filter="wipe(up)">
                                      <p:cBhvr>
                                        <p:cTn id="67"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P spid="8" grpId="0" uiExpand="1" build="p" bldLvl="5"/>
      <p:bldP spid="14" grpId="0" uiExpand="1"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0EBD0-C09E-4B6D-91E2-F8252ABE3985}"/>
              </a:ext>
            </a:extLst>
          </p:cNvPr>
          <p:cNvSpPr>
            <a:spLocks noGrp="1"/>
          </p:cNvSpPr>
          <p:nvPr>
            <p:ph type="title"/>
          </p:nvPr>
        </p:nvSpPr>
        <p:spPr/>
        <p:txBody>
          <a:bodyPr>
            <a:normAutofit fontScale="90000"/>
          </a:bodyPr>
          <a:lstStyle/>
          <a:p>
            <a:r>
              <a:rPr lang="en-GB" dirty="0"/>
              <a:t>(C) Minsky Open Source System Dynamics</a:t>
            </a:r>
          </a:p>
        </p:txBody>
      </p:sp>
      <p:sp>
        <p:nvSpPr>
          <p:cNvPr id="3" name="Content Placeholder 2">
            <a:extLst>
              <a:ext uri="{FF2B5EF4-FFF2-40B4-BE49-F238E27FC236}">
                <a16:creationId xmlns:a16="http://schemas.microsoft.com/office/drawing/2014/main" id="{87D842B9-978A-450B-B063-E53C3771F8EF}"/>
              </a:ext>
            </a:extLst>
          </p:cNvPr>
          <p:cNvSpPr>
            <a:spLocks noGrp="1"/>
          </p:cNvSpPr>
          <p:nvPr>
            <p:ph idx="1"/>
          </p:nvPr>
        </p:nvSpPr>
        <p:spPr/>
        <p:txBody>
          <a:bodyPr/>
          <a:lstStyle/>
          <a:p>
            <a:r>
              <a:rPr lang="en-GB" b="1" dirty="0">
                <a:solidFill>
                  <a:srgbClr val="FF0000"/>
                </a:solidFill>
                <a:effectLst>
                  <a:outerShdw blurRad="38100" dist="38100" dir="2700000" algn="tl">
                    <a:srgbClr val="000000">
                      <a:alpha val="43137"/>
                    </a:srgbClr>
                  </a:outerShdw>
                </a:effectLst>
              </a:rPr>
              <a:t>Please download </a:t>
            </a:r>
            <a:r>
              <a:rPr lang="en-GB" b="1" dirty="0">
                <a:solidFill>
                  <a:srgbClr val="FF0000"/>
                </a:solidFill>
                <a:effectLst>
                  <a:outerShdw blurRad="38100" dist="38100" dir="2700000" algn="tl">
                    <a:srgbClr val="000000">
                      <a:alpha val="43137"/>
                    </a:srgbClr>
                  </a:outerShdw>
                </a:effectLst>
                <a:hlinkClick r:id="rId2"/>
              </a:rPr>
              <a:t>Minsky’s beta builds</a:t>
            </a:r>
            <a:r>
              <a:rPr lang="en-GB" b="1" dirty="0">
                <a:solidFill>
                  <a:srgbClr val="FF0000"/>
                </a:solidFill>
                <a:effectLst>
                  <a:outerShdw blurRad="38100" dist="38100" dir="2700000" algn="tl">
                    <a:srgbClr val="000000">
                      <a:alpha val="43137"/>
                    </a:srgbClr>
                  </a:outerShdw>
                </a:effectLst>
              </a:rPr>
              <a:t> and check it out</a:t>
            </a:r>
          </a:p>
          <a:p>
            <a:r>
              <a:rPr lang="en-GB" dirty="0"/>
              <a:t>Currently being developed via £200,000 grant from </a:t>
            </a:r>
            <a:r>
              <a:rPr lang="en-GB" dirty="0">
                <a:hlinkClick r:id="rId3"/>
              </a:rPr>
              <a:t>Friends Provident Foundation</a:t>
            </a:r>
            <a:endParaRPr lang="en-GB" dirty="0"/>
          </a:p>
          <a:p>
            <a:pPr lvl="1"/>
            <a:r>
              <a:rPr lang="en-GB" dirty="0"/>
              <a:t>New beta released roughly every month</a:t>
            </a:r>
          </a:p>
          <a:p>
            <a:r>
              <a:rPr lang="en-GB" dirty="0"/>
              <a:t>We’re interested in</a:t>
            </a:r>
          </a:p>
          <a:p>
            <a:pPr lvl="1"/>
            <a:r>
              <a:rPr lang="en-GB" dirty="0"/>
              <a:t>Your reactions to Minsky</a:t>
            </a:r>
          </a:p>
          <a:p>
            <a:pPr lvl="1"/>
            <a:r>
              <a:rPr lang="en-GB" dirty="0"/>
              <a:t>Bug reports/feature requests</a:t>
            </a:r>
          </a:p>
          <a:p>
            <a:pPr lvl="2"/>
            <a:r>
              <a:rPr lang="en-GB" b="1" i="1" dirty="0"/>
              <a:t>What additional features would Minsky need to have for you to use it in preference to </a:t>
            </a:r>
            <a:r>
              <a:rPr lang="en-GB" b="1" i="1" dirty="0" err="1"/>
              <a:t>Vensim</a:t>
            </a:r>
            <a:r>
              <a:rPr lang="en-GB" b="1" i="1" dirty="0"/>
              <a:t>, </a:t>
            </a:r>
            <a:r>
              <a:rPr lang="en-GB" b="1" i="1" dirty="0" err="1"/>
              <a:t>Matlab</a:t>
            </a:r>
            <a:r>
              <a:rPr lang="en-GB" b="1" i="1" dirty="0"/>
              <a:t>, etc?</a:t>
            </a:r>
          </a:p>
        </p:txBody>
      </p:sp>
    </p:spTree>
    <p:extLst>
      <p:ext uri="{BB962C8B-B14F-4D97-AF65-F5344CB8AC3E}">
        <p14:creationId xmlns:p14="http://schemas.microsoft.com/office/powerpoint/2010/main" val="463720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C3B01C-3A81-421A-94AE-9538859E2544}"/>
              </a:ext>
            </a:extLst>
          </p:cNvPr>
          <p:cNvSpPr>
            <a:spLocks noGrp="1"/>
          </p:cNvSpPr>
          <p:nvPr>
            <p:ph type="title"/>
          </p:nvPr>
        </p:nvSpPr>
        <p:spPr/>
        <p:txBody>
          <a:bodyPr>
            <a:noAutofit/>
          </a:bodyPr>
          <a:lstStyle/>
          <a:p>
            <a:r>
              <a:rPr lang="en-GB" dirty="0"/>
              <a:t>(D) Appallingly bad Neoclassical climate change economics</a:t>
            </a:r>
          </a:p>
        </p:txBody>
      </p:sp>
      <p:sp>
        <p:nvSpPr>
          <p:cNvPr id="5" name="Content Placeholder 4">
            <a:extLst>
              <a:ext uri="{FF2B5EF4-FFF2-40B4-BE49-F238E27FC236}">
                <a16:creationId xmlns:a16="http://schemas.microsoft.com/office/drawing/2014/main" id="{FCB6CB6E-DE68-4528-8CB2-408A8E7B8BCB}"/>
              </a:ext>
            </a:extLst>
          </p:cNvPr>
          <p:cNvSpPr>
            <a:spLocks noGrp="1"/>
          </p:cNvSpPr>
          <p:nvPr>
            <p:ph sz="half" idx="1"/>
          </p:nvPr>
        </p:nvSpPr>
        <p:spPr/>
        <p:txBody>
          <a:bodyPr>
            <a:noAutofit/>
          </a:bodyPr>
          <a:lstStyle/>
          <a:p>
            <a:r>
              <a:rPr lang="en-US" dirty="0"/>
              <a:t>2°C “will stress human societies and destroy many natural ecosystems such as rainforests and coral reefs”</a:t>
            </a:r>
          </a:p>
          <a:p>
            <a:r>
              <a:rPr lang="en-US" dirty="0"/>
              <a:t>3°C “the stability of human </a:t>
            </a:r>
            <a:r>
              <a:rPr lang="en-US" dirty="0" err="1"/>
              <a:t>civilisation</a:t>
            </a:r>
            <a:r>
              <a:rPr lang="en-US" dirty="0"/>
              <a:t> will be seriously </a:t>
            </a:r>
            <a:r>
              <a:rPr lang="en-US" dirty="0" err="1"/>
              <a:t>imperilled</a:t>
            </a:r>
            <a:r>
              <a:rPr lang="en-US" dirty="0"/>
              <a:t>…”</a:t>
            </a:r>
          </a:p>
          <a:p>
            <a:r>
              <a:rPr lang="en-US" dirty="0"/>
              <a:t>4°C “a full-scale global collapse of human societies is probable…”</a:t>
            </a:r>
          </a:p>
          <a:p>
            <a:r>
              <a:rPr lang="en-US" dirty="0"/>
              <a:t>5°C “will leave most of the globe biologically uninhabitable, with humans reduced to a precarious existence in small refuges…”</a:t>
            </a:r>
          </a:p>
          <a:p>
            <a:r>
              <a:rPr lang="en-US" dirty="0"/>
              <a:t>6°C: “a runaway warming process that could render the biosphere completely extinct and forever destroy the capacity of this planet to support life…”</a:t>
            </a:r>
          </a:p>
        </p:txBody>
      </p:sp>
      <p:sp>
        <p:nvSpPr>
          <p:cNvPr id="6" name="Content Placeholder 5">
            <a:extLst>
              <a:ext uri="{FF2B5EF4-FFF2-40B4-BE49-F238E27FC236}">
                <a16:creationId xmlns:a16="http://schemas.microsoft.com/office/drawing/2014/main" id="{6C0D8A37-09A4-4B16-A70B-DA2B785FD285}"/>
              </a:ext>
            </a:extLst>
          </p:cNvPr>
          <p:cNvSpPr>
            <a:spLocks noGrp="1"/>
          </p:cNvSpPr>
          <p:nvPr>
            <p:ph sz="half" idx="2"/>
          </p:nvPr>
        </p:nvSpPr>
        <p:spPr>
          <a:xfrm>
            <a:off x="6172200" y="865762"/>
            <a:ext cx="5613400" cy="5311201"/>
          </a:xfrm>
        </p:spPr>
        <p:txBody>
          <a:bodyPr>
            <a:noAutofit/>
          </a:bodyPr>
          <a:lstStyle/>
          <a:p>
            <a:r>
              <a:rPr lang="en-US" dirty="0"/>
              <a:t>“global annual economic losses for additional temperature increases of ~2°C are between 0.2 and 2.0% of income.”</a:t>
            </a:r>
          </a:p>
          <a:p>
            <a:r>
              <a:rPr lang="en-GB" dirty="0"/>
              <a:t>“the best guess of the impact of a 3-degree warming by 2090 </a:t>
            </a:r>
            <a:r>
              <a:rPr lang="en-GB" i="1" dirty="0"/>
              <a:t>would reduce the growth of per capita incomes from, say, 1.5 percent per year to 1.485 percent per year</a:t>
            </a:r>
            <a:r>
              <a:rPr lang="en-GB" dirty="0"/>
              <a:t>.”</a:t>
            </a:r>
          </a:p>
          <a:p>
            <a:endParaRPr lang="en-GB" dirty="0"/>
          </a:p>
          <a:p>
            <a:pPr marL="0" indent="0">
              <a:buNone/>
            </a:pPr>
            <a:endParaRPr lang="en-GB" dirty="0"/>
          </a:p>
          <a:p>
            <a:pPr marL="0" indent="0">
              <a:buNone/>
            </a:pPr>
            <a:endParaRPr lang="en-GB" dirty="0"/>
          </a:p>
          <a:p>
            <a:r>
              <a:rPr lang="en-US" dirty="0"/>
              <a:t>“The parameter used in the model was a  … 0.227 percent loss in global income per degrees Celsius squared … This leads to </a:t>
            </a:r>
            <a:r>
              <a:rPr lang="en-GB" dirty="0"/>
              <a:t>a damage of</a:t>
            </a:r>
            <a:r>
              <a:rPr lang="en-US" dirty="0"/>
              <a:t>  … 7.9 percent of global income at a global temperature rise of 6°C.”</a:t>
            </a:r>
            <a:endParaRPr lang="en-GB" dirty="0"/>
          </a:p>
        </p:txBody>
      </p:sp>
    </p:spTree>
    <p:extLst>
      <p:ext uri="{BB962C8B-B14F-4D97-AF65-F5344CB8AC3E}">
        <p14:creationId xmlns:p14="http://schemas.microsoft.com/office/powerpoint/2010/main" val="3552009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up)">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up)">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up)">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wipe(up)">
                                      <p:cBhvr>
                                        <p:cTn id="32" dur="500"/>
                                        <p:tgtEl>
                                          <p:spTgt spid="6">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animEffect transition="in" filter="wipe(up)">
                                      <p:cBhvr>
                                        <p:cTn id="37" dur="500"/>
                                        <p:tgtEl>
                                          <p:spTgt spid="6">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Effect transition="in" filter="wipe(up)">
                                      <p:cBhvr>
                                        <p:cTn id="4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P spid="6"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1F4D7-C78B-4FE4-A7D7-56F495A3967F}"/>
              </a:ext>
            </a:extLst>
          </p:cNvPr>
          <p:cNvSpPr>
            <a:spLocks noGrp="1"/>
          </p:cNvSpPr>
          <p:nvPr>
            <p:ph type="title"/>
          </p:nvPr>
        </p:nvSpPr>
        <p:spPr/>
        <p:txBody>
          <a:bodyPr>
            <a:normAutofit fontScale="90000"/>
          </a:bodyPr>
          <a:lstStyle/>
          <a:p>
            <a:r>
              <a:rPr lang="en-GB" dirty="0"/>
              <a:t>(D) Appallingly bad Neoclassical climate change economics</a:t>
            </a:r>
          </a:p>
        </p:txBody>
      </p:sp>
      <p:sp>
        <p:nvSpPr>
          <p:cNvPr id="3" name="Content Placeholder 2">
            <a:extLst>
              <a:ext uri="{FF2B5EF4-FFF2-40B4-BE49-F238E27FC236}">
                <a16:creationId xmlns:a16="http://schemas.microsoft.com/office/drawing/2014/main" id="{8A4D598D-7C6C-4A3D-9527-0B723C01505A}"/>
              </a:ext>
            </a:extLst>
          </p:cNvPr>
          <p:cNvSpPr>
            <a:spLocks noGrp="1"/>
          </p:cNvSpPr>
          <p:nvPr>
            <p:ph idx="1"/>
          </p:nvPr>
        </p:nvSpPr>
        <p:spPr>
          <a:xfrm>
            <a:off x="838199" y="870438"/>
            <a:ext cx="10955215" cy="5880961"/>
          </a:xfrm>
        </p:spPr>
        <p:txBody>
          <a:bodyPr>
            <a:noAutofit/>
          </a:bodyPr>
          <a:lstStyle/>
          <a:p>
            <a:r>
              <a:rPr lang="en-US" dirty="0"/>
              <a:t>Left column: </a:t>
            </a:r>
            <a:r>
              <a:rPr lang="en-US" dirty="0">
                <a:hlinkClick r:id="rId2"/>
              </a:rPr>
              <a:t>Mark </a:t>
            </a:r>
            <a:r>
              <a:rPr lang="en-US" dirty="0" err="1">
                <a:hlinkClick r:id="rId2"/>
              </a:rPr>
              <a:t>Lynas</a:t>
            </a:r>
            <a:r>
              <a:rPr lang="en-US" dirty="0">
                <a:hlinkClick r:id="rId2"/>
              </a:rPr>
              <a:t> (2020) </a:t>
            </a:r>
            <a:r>
              <a:rPr lang="en-US" i="1" dirty="0">
                <a:hlinkClick r:id="rId2"/>
              </a:rPr>
              <a:t>Our Final Warning: Six Degrees of Climate Emergency</a:t>
            </a:r>
            <a:r>
              <a:rPr lang="en-US" dirty="0"/>
              <a:t>, p. ix</a:t>
            </a:r>
          </a:p>
          <a:p>
            <a:r>
              <a:rPr lang="en-US" dirty="0"/>
              <a:t>Right column:</a:t>
            </a:r>
          </a:p>
          <a:p>
            <a:pPr lvl="1"/>
            <a:r>
              <a:rPr lang="en-US" i="1" dirty="0"/>
              <a:t>IPCC 2014 Economic Impacts</a:t>
            </a:r>
            <a:r>
              <a:rPr lang="en-US" dirty="0"/>
              <a:t> chapter (Chapter 10; lead co-author Richard Tol);</a:t>
            </a:r>
          </a:p>
          <a:p>
            <a:pPr lvl="1"/>
            <a:r>
              <a:rPr lang="en-US" dirty="0"/>
              <a:t>Nordhaus 1991 paper </a:t>
            </a:r>
            <a:r>
              <a:rPr lang="en-GB" dirty="0"/>
              <a:t>“Expert Opinion on Climate Change”; and</a:t>
            </a:r>
          </a:p>
          <a:p>
            <a:pPr lvl="1"/>
            <a:r>
              <a:rPr lang="en-GB" dirty="0"/>
              <a:t>Nordhaus </a:t>
            </a:r>
            <a:r>
              <a:rPr lang="en-US" dirty="0"/>
              <a:t>2018 paper “Projections and Uncertainties about Climate Change in an Era of Minimal Climate Policies”, </a:t>
            </a:r>
            <a:r>
              <a:rPr lang="en-US" i="1" dirty="0"/>
              <a:t>American Economic Review: Economic Policy</a:t>
            </a:r>
          </a:p>
          <a:p>
            <a:r>
              <a:rPr lang="en-US" dirty="0"/>
              <a:t>Basis of </a:t>
            </a:r>
            <a:r>
              <a:rPr lang="en-US" dirty="0" err="1"/>
              <a:t>Lynas’s</a:t>
            </a:r>
            <a:r>
              <a:rPr lang="en-US" dirty="0"/>
              <a:t> conclusions:</a:t>
            </a:r>
          </a:p>
          <a:p>
            <a:pPr lvl="1"/>
            <a:r>
              <a:rPr lang="en-US" dirty="0"/>
              <a:t>Compilation of paleontological research on climate over the last 250 million years</a:t>
            </a:r>
          </a:p>
          <a:p>
            <a:r>
              <a:rPr lang="en-GB" dirty="0"/>
              <a:t>Basis of conclusions of economists:</a:t>
            </a:r>
          </a:p>
          <a:p>
            <a:pPr marL="914400" lvl="1" indent="-457200">
              <a:buFont typeface="+mj-lt"/>
              <a:buAutoNum type="arabicPeriod"/>
            </a:pPr>
            <a:r>
              <a:rPr lang="en-GB" i="1" dirty="0"/>
              <a:t>“</a:t>
            </a:r>
            <a:r>
              <a:rPr lang="en-GB" dirty="0"/>
              <a:t>Textbook economics” ideological belief that markets can cope with anything</a:t>
            </a:r>
          </a:p>
          <a:p>
            <a:pPr marL="914400" lvl="1" indent="-457200">
              <a:buFont typeface="+mj-lt"/>
              <a:buAutoNum type="arabicPeriod"/>
            </a:pPr>
            <a:r>
              <a:rPr lang="en-GB" dirty="0"/>
              <a:t>Confusing temperature distribution today with raising overall global temperature</a:t>
            </a:r>
          </a:p>
          <a:p>
            <a:pPr marL="914400" lvl="1" indent="-457200">
              <a:buFont typeface="+mj-lt"/>
              <a:buAutoNum type="arabicPeriod"/>
            </a:pPr>
            <a:r>
              <a:rPr lang="en-GB" dirty="0"/>
              <a:t>Assuming activities undertaken indoors are immune from climate change</a:t>
            </a:r>
          </a:p>
          <a:p>
            <a:pPr marL="914400" lvl="1" indent="-457200">
              <a:buFont typeface="+mj-lt"/>
              <a:buAutoNum type="arabicPeriod"/>
            </a:pPr>
            <a:r>
              <a:rPr lang="en-GB" dirty="0"/>
              <a:t>Distort or ignore scientific literature</a:t>
            </a:r>
          </a:p>
          <a:p>
            <a:pPr marL="914400" lvl="1" indent="-457200">
              <a:buFont typeface="+mj-lt"/>
              <a:buAutoNum type="arabicPeriod"/>
            </a:pPr>
            <a:r>
              <a:rPr lang="en-GB" dirty="0"/>
              <a:t>Minimizing expected impact of climate change every step of the way…</a:t>
            </a:r>
          </a:p>
          <a:p>
            <a:pPr lvl="1"/>
            <a:endParaRPr lang="en-GB" dirty="0"/>
          </a:p>
          <a:p>
            <a:endParaRPr lang="en-GB" dirty="0"/>
          </a:p>
        </p:txBody>
      </p:sp>
    </p:spTree>
    <p:extLst>
      <p:ext uri="{BB962C8B-B14F-4D97-AF65-F5344CB8AC3E}">
        <p14:creationId xmlns:p14="http://schemas.microsoft.com/office/powerpoint/2010/main" val="830730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9D631-4CA0-4E4E-87BA-9237818A066D}"/>
              </a:ext>
            </a:extLst>
          </p:cNvPr>
          <p:cNvSpPr>
            <a:spLocks noGrp="1"/>
          </p:cNvSpPr>
          <p:nvPr>
            <p:ph type="title"/>
          </p:nvPr>
        </p:nvSpPr>
        <p:spPr/>
        <p:txBody>
          <a:bodyPr>
            <a:normAutofit fontScale="90000"/>
          </a:bodyPr>
          <a:lstStyle/>
          <a:p>
            <a:r>
              <a:rPr lang="en-GB" dirty="0"/>
              <a:t>(1) Economists’ beliefs vs scientists’ knowledge</a:t>
            </a:r>
          </a:p>
        </p:txBody>
      </p:sp>
      <p:sp>
        <p:nvSpPr>
          <p:cNvPr id="3" name="Content Placeholder 2">
            <a:extLst>
              <a:ext uri="{FF2B5EF4-FFF2-40B4-BE49-F238E27FC236}">
                <a16:creationId xmlns:a16="http://schemas.microsoft.com/office/drawing/2014/main" id="{33ADB5EE-E0AD-4283-B0EB-296278AAC5D7}"/>
              </a:ext>
            </a:extLst>
          </p:cNvPr>
          <p:cNvSpPr>
            <a:spLocks noGrp="1"/>
          </p:cNvSpPr>
          <p:nvPr>
            <p:ph idx="1"/>
          </p:nvPr>
        </p:nvSpPr>
        <p:spPr>
          <a:xfrm>
            <a:off x="838200" y="870438"/>
            <a:ext cx="6278011" cy="5700923"/>
          </a:xfrm>
        </p:spPr>
        <p:txBody>
          <a:bodyPr>
            <a:noAutofit/>
          </a:bodyPr>
          <a:lstStyle/>
          <a:p>
            <a:r>
              <a:rPr lang="en-US" dirty="0"/>
              <a:t>Nordhaus’s </a:t>
            </a:r>
            <a:r>
              <a:rPr lang="en-GB" dirty="0"/>
              <a:t>“Expert Opinion on Climate Change” surveyed 19 “experts”…</a:t>
            </a:r>
            <a:endParaRPr lang="en-US" dirty="0"/>
          </a:p>
          <a:p>
            <a:pPr lvl="1"/>
            <a:r>
              <a:rPr lang="en-US" dirty="0"/>
              <a:t>“experts hold vastly different views about the potential economic impact of climatic change. At one extreme are the </a:t>
            </a:r>
            <a:r>
              <a:rPr lang="en-US" b="1" dirty="0">
                <a:solidFill>
                  <a:srgbClr val="FF0000"/>
                </a:solidFill>
              </a:rPr>
              <a:t>natural scientists, </a:t>
            </a:r>
            <a:r>
              <a:rPr lang="en-US" b="1" i="1" dirty="0">
                <a:solidFill>
                  <a:srgbClr val="FF0000"/>
                </a:solidFill>
                <a:effectLst>
                  <a:outerShdw blurRad="38100" dist="38100" dir="2700000" algn="tl">
                    <a:srgbClr val="000000">
                      <a:alpha val="43137"/>
                    </a:srgbClr>
                  </a:outerShdw>
                </a:effectLst>
              </a:rPr>
              <a:t>all </a:t>
            </a:r>
            <a:r>
              <a:rPr lang="en-US" b="1" i="1" dirty="0">
                <a:effectLst>
                  <a:outerShdw blurRad="38100" dist="38100" dir="2700000" algn="tl">
                    <a:srgbClr val="000000">
                      <a:alpha val="43137"/>
                    </a:srgbClr>
                  </a:outerShdw>
                </a:effectLst>
              </a:rPr>
              <a:t>three</a:t>
            </a:r>
            <a:r>
              <a:rPr lang="en-US" b="1" i="1" dirty="0">
                <a:solidFill>
                  <a:srgbClr val="FF0000"/>
                </a:solidFill>
                <a:effectLst>
                  <a:outerShdw blurRad="38100" dist="38100" dir="2700000" algn="tl">
                    <a:srgbClr val="000000">
                      <a:alpha val="43137"/>
                    </a:srgbClr>
                  </a:outerShdw>
                </a:effectLst>
              </a:rPr>
              <a:t> of whom </a:t>
            </a:r>
            <a:r>
              <a:rPr lang="en-US" dirty="0"/>
              <a:t>have profound concerns about the economic pacts of greenhouse warming…</a:t>
            </a:r>
          </a:p>
          <a:p>
            <a:pPr lvl="1"/>
            <a:r>
              <a:rPr lang="en-US" dirty="0"/>
              <a:t>At the other extreme are the </a:t>
            </a:r>
            <a:r>
              <a:rPr lang="en-US" b="1" i="1" dirty="0">
                <a:solidFill>
                  <a:srgbClr val="FF0000"/>
                </a:solidFill>
                <a:effectLst>
                  <a:outerShdw blurRad="38100" dist="38100" dir="2700000" algn="tl">
                    <a:srgbClr val="000000">
                      <a:alpha val="43137"/>
                    </a:srgbClr>
                  </a:outerShdw>
                </a:effectLst>
              </a:rPr>
              <a:t>other subdisciplines of economics</a:t>
            </a:r>
            <a:r>
              <a:rPr lang="en-US" dirty="0"/>
              <a:t> (</a:t>
            </a:r>
            <a:r>
              <a:rPr lang="en-US" i="1" dirty="0"/>
              <a:t>those whose principal concerns lie </a:t>
            </a:r>
            <a:r>
              <a:rPr lang="en-US" b="1" i="1" dirty="0"/>
              <a:t>outside environmental economics</a:t>
            </a:r>
            <a:r>
              <a:rPr lang="en-US" dirty="0"/>
              <a:t>) </a:t>
            </a:r>
            <a:r>
              <a:rPr lang="en-US" b="1" i="1" dirty="0">
                <a:solidFill>
                  <a:srgbClr val="FF0000"/>
                </a:solidFill>
                <a:effectLst>
                  <a:outerShdw blurRad="38100" dist="38100" dir="2700000" algn="tl">
                    <a:srgbClr val="000000">
                      <a:alpha val="43137"/>
                    </a:srgbClr>
                  </a:outerShdw>
                </a:effectLst>
              </a:rPr>
              <a:t>these</a:t>
            </a:r>
            <a:r>
              <a:rPr lang="en-US" b="1" dirty="0">
                <a:effectLst>
                  <a:outerShdw blurRad="38100" dist="38100" dir="2700000" algn="tl">
                    <a:srgbClr val="000000">
                      <a:alpha val="43137"/>
                    </a:srgbClr>
                  </a:outerShdw>
                </a:effectLst>
              </a:rPr>
              <a:t> </a:t>
            </a:r>
            <a:r>
              <a:rPr lang="en-US" b="1" i="1" dirty="0">
                <a:effectLst>
                  <a:outerShdw blurRad="38100" dist="38100" dir="2700000" algn="tl">
                    <a:srgbClr val="000000">
                      <a:alpha val="43137"/>
                    </a:srgbClr>
                  </a:outerShdw>
                </a:effectLst>
              </a:rPr>
              <a:t>eight</a:t>
            </a:r>
            <a:r>
              <a:rPr lang="en-US" b="1" dirty="0">
                <a:solidFill>
                  <a:srgbClr val="FF0000"/>
                </a:solidFill>
                <a:effectLst>
                  <a:outerShdw blurRad="38100" dist="38100" dir="2700000" algn="tl">
                    <a:srgbClr val="000000">
                      <a:alpha val="43137"/>
                    </a:srgbClr>
                  </a:outerShdw>
                </a:effectLst>
              </a:rPr>
              <a:t> respondents </a:t>
            </a:r>
            <a:r>
              <a:rPr lang="en-US" dirty="0"/>
              <a:t>see much less calamitous outcome—about one-30th of the magnitude estimated by the natural scientists” </a:t>
            </a:r>
            <a:endParaRPr lang="en-GB" dirty="0"/>
          </a:p>
        </p:txBody>
      </p:sp>
      <p:pic>
        <p:nvPicPr>
          <p:cNvPr id="6" name="Picture 5">
            <a:extLst>
              <a:ext uri="{FF2B5EF4-FFF2-40B4-BE49-F238E27FC236}">
                <a16:creationId xmlns:a16="http://schemas.microsoft.com/office/drawing/2014/main" id="{A3A1CF91-A707-4B96-8271-F4F00BDC97BD}"/>
              </a:ext>
            </a:extLst>
          </p:cNvPr>
          <p:cNvPicPr>
            <a:picLocks noChangeAspect="1"/>
          </p:cNvPicPr>
          <p:nvPr/>
        </p:nvPicPr>
        <p:blipFill>
          <a:blip r:embed="rId2"/>
          <a:stretch>
            <a:fillRect/>
          </a:stretch>
        </p:blipFill>
        <p:spPr>
          <a:xfrm>
            <a:off x="7494572" y="870438"/>
            <a:ext cx="3970768" cy="5921876"/>
          </a:xfrm>
          <a:prstGeom prst="rect">
            <a:avLst/>
          </a:prstGeom>
        </p:spPr>
      </p:pic>
      <p:pic>
        <p:nvPicPr>
          <p:cNvPr id="5" name="Picture 4">
            <a:extLst>
              <a:ext uri="{FF2B5EF4-FFF2-40B4-BE49-F238E27FC236}">
                <a16:creationId xmlns:a16="http://schemas.microsoft.com/office/drawing/2014/main" id="{FCC64C4A-AD61-4182-9603-12D26D83DA2E}"/>
              </a:ext>
            </a:extLst>
          </p:cNvPr>
          <p:cNvPicPr>
            <a:picLocks noChangeAspect="1"/>
          </p:cNvPicPr>
          <p:nvPr/>
        </p:nvPicPr>
        <p:blipFill>
          <a:blip r:embed="rId3"/>
          <a:stretch>
            <a:fillRect/>
          </a:stretch>
        </p:blipFill>
        <p:spPr>
          <a:xfrm>
            <a:off x="7173065" y="804753"/>
            <a:ext cx="4997192" cy="1984836"/>
          </a:xfrm>
          <a:prstGeom prst="rect">
            <a:avLst/>
          </a:prstGeom>
        </p:spPr>
      </p:pic>
      <p:sp>
        <p:nvSpPr>
          <p:cNvPr id="7" name="Rectangle 6">
            <a:extLst>
              <a:ext uri="{FF2B5EF4-FFF2-40B4-BE49-F238E27FC236}">
                <a16:creationId xmlns:a16="http://schemas.microsoft.com/office/drawing/2014/main" id="{24695F34-2068-47A5-9ECE-C92D0EE6A61D}"/>
              </a:ext>
            </a:extLst>
          </p:cNvPr>
          <p:cNvSpPr/>
          <p:nvPr/>
        </p:nvSpPr>
        <p:spPr>
          <a:xfrm>
            <a:off x="1189192" y="4316158"/>
            <a:ext cx="7713177" cy="1267368"/>
          </a:xfrm>
          <a:prstGeom prst="rect">
            <a:avLst/>
          </a:prstGeom>
          <a:gradFill flip="none" rotWithShape="1">
            <a:gsLst>
              <a:gs pos="91000">
                <a:schemeClr val="accent1">
                  <a:lumMod val="5000"/>
                  <a:lumOff val="95000"/>
                  <a:alpha val="0"/>
                </a:schemeClr>
              </a:gs>
              <a:gs pos="97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GB"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47954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500" fill="hold"/>
                                        <p:tgtEl>
                                          <p:spTgt spid="6"/>
                                        </p:tgtEl>
                                        <p:attrNameLst>
                                          <p:attrName>ppt_w</p:attrName>
                                        </p:attrNameLst>
                                      </p:cBhvr>
                                      <p:tavLst>
                                        <p:tav tm="0">
                                          <p:val>
                                            <p:fltVal val="0"/>
                                          </p:val>
                                        </p:tav>
                                        <p:tav tm="100000">
                                          <p:val>
                                            <p:strVal val="#ppt_w"/>
                                          </p:val>
                                        </p:tav>
                                      </p:tavLst>
                                    </p:anim>
                                    <p:anim calcmode="lin" valueType="num">
                                      <p:cBhvr>
                                        <p:cTn id="8" dur="1500" fill="hold"/>
                                        <p:tgtEl>
                                          <p:spTgt spid="6"/>
                                        </p:tgtEl>
                                        <p:attrNameLst>
                                          <p:attrName>ppt_h</p:attrName>
                                        </p:attrNameLst>
                                      </p:cBhvr>
                                      <p:tavLst>
                                        <p:tav tm="0">
                                          <p:val>
                                            <p:fltVal val="0"/>
                                          </p:val>
                                        </p:tav>
                                        <p:tav tm="100000">
                                          <p:val>
                                            <p:strVal val="#ppt_h"/>
                                          </p:val>
                                        </p:tav>
                                      </p:tavLst>
                                    </p:anim>
                                    <p:animEffect transition="in" filter="fade">
                                      <p:cBhvr>
                                        <p:cTn id="9" dur="1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up)">
                                      <p:cBhvr>
                                        <p:cTn id="14" dur="1000"/>
                                        <p:tgtEl>
                                          <p:spTgt spid="5"/>
                                        </p:tgtEl>
                                      </p:cBhvr>
                                    </p:animEffect>
                                  </p:childTnLst>
                                </p:cTn>
                              </p:par>
                              <p:par>
                                <p:cTn id="15" presetID="48" presetClass="path" presetSubtype="0" accel="50000" decel="50000" fill="hold" nodeType="withEffect">
                                  <p:stCondLst>
                                    <p:cond delay="0"/>
                                  </p:stCondLst>
                                  <p:childTnLst>
                                    <p:animMotion origin="layout" path="M -0.15638 0.33565 C -0.14844 0.34375 -0.13932 0.35162 -0.13542 0.36157 C -0.13138 0.37268 -0.12943 0.38565 -0.12734 0.39861 C -0.12539 0.41157 -0.12734 0.42268 -0.12943 0.43472 C -0.13138 0.4456 -0.13438 0.45764 -0.14141 0.46759 C -0.1474 0.47754 -0.15742 0.48565 -0.16836 0.49166 C -0.17839 0.49768 -0.19037 0.50162 -0.20234 0.5037 C -0.21432 0.50555 -0.22643 0.50555 -0.23737 0.5037 C -0.24935 0.50162 -0.26042 0.49676 -0.2694 0.48865 C -0.27839 0.48171 -0.28633 0.47268 -0.29037 0.46157 C -0.29544 0.45162 -0.2974 0.43773 -0.2974 0.42662 C -0.29844 0.41574 -0.2974 0.40254 -0.29232 0.39166 C -0.28737 0.38171 -0.27839 0.37361 -0.26641 0.36967 C -0.25443 0.36666 -0.24232 0.3706 -0.23438 0.37754 C -0.22734 0.38472 -0.2224 0.3956 -0.22135 0.40856 C -0.22135 0.42176 -0.2224 0.43356 -0.22734 0.44375 C -0.23242 0.4537 -0.23138 0.45555 -0.25143 0.46875 C -0.2694 0.48264 -0.28737 0.4787 -0.29844 0.47963 C -0.30938 0.47963 -0.31836 0.47569 -0.32943 0.47176 C -0.34141 0.46666 -0.35143 0.45764 -0.35833 0.44953 C -0.36537 0.44166 -0.36836 0.43171 -0.3724 0.41574 C -0.37539 0.39953 -0.37539 0.39166 -0.37539 0.37963 C -0.37539 0.36759 -0.37539 0.35555 -0.37539 0.34375 " pathEditMode="relative" rAng="0" ptsTypes="AAAAAAAAAAAAAAAAAAAAAAA">
                                      <p:cBhvr>
                                        <p:cTn id="16" dur="2000" fill="hold"/>
                                        <p:tgtEl>
                                          <p:spTgt spid="5"/>
                                        </p:tgtEl>
                                        <p:attrNameLst>
                                          <p:attrName>ppt_x</p:attrName>
                                          <p:attrName>ppt_y</p:attrName>
                                        </p:attrNameLst>
                                      </p:cBhvr>
                                      <p:rCtr x="-9466" y="8472"/>
                                    </p:animMotion>
                                  </p:childTnLst>
                                </p:cTn>
                              </p:par>
                              <p:par>
                                <p:cTn id="17" presetID="6" presetClass="emph" presetSubtype="0" fill="hold" nodeType="withEffect">
                                  <p:stCondLst>
                                    <p:cond delay="0"/>
                                  </p:stCondLst>
                                  <p:childTnLst>
                                    <p:animScale>
                                      <p:cBhvr>
                                        <p:cTn id="18" dur="2000" fill="hold"/>
                                        <p:tgtEl>
                                          <p:spTgt spid="5"/>
                                        </p:tgtEl>
                                      </p:cBhvr>
                                      <p:by x="150000" y="150000"/>
                                    </p:animScale>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9D227-35A1-4A3E-BE76-2F3BA7412742}"/>
              </a:ext>
            </a:extLst>
          </p:cNvPr>
          <p:cNvSpPr>
            <a:spLocks noGrp="1"/>
          </p:cNvSpPr>
          <p:nvPr>
            <p:ph type="title"/>
          </p:nvPr>
        </p:nvSpPr>
        <p:spPr>
          <a:xfrm>
            <a:off x="838200" y="164123"/>
            <a:ext cx="10515600" cy="1046971"/>
          </a:xfrm>
        </p:spPr>
        <p:txBody>
          <a:bodyPr>
            <a:normAutofit fontScale="90000"/>
          </a:bodyPr>
          <a:lstStyle/>
          <a:p>
            <a:r>
              <a:rPr lang="en-GB" dirty="0"/>
              <a:t>(2) Climate variation today confused with climate change from huge increase in retained solar energy</a:t>
            </a:r>
          </a:p>
        </p:txBody>
      </p:sp>
      <p:sp>
        <p:nvSpPr>
          <p:cNvPr id="3" name="Content Placeholder 2">
            <a:extLst>
              <a:ext uri="{FF2B5EF4-FFF2-40B4-BE49-F238E27FC236}">
                <a16:creationId xmlns:a16="http://schemas.microsoft.com/office/drawing/2014/main" id="{26A8957E-85A5-4CD9-8483-07819CBE8FE3}"/>
              </a:ext>
            </a:extLst>
          </p:cNvPr>
          <p:cNvSpPr>
            <a:spLocks noGrp="1"/>
          </p:cNvSpPr>
          <p:nvPr>
            <p:ph idx="1"/>
          </p:nvPr>
        </p:nvSpPr>
        <p:spPr>
          <a:xfrm>
            <a:off x="838200" y="1195753"/>
            <a:ext cx="10515600" cy="5043961"/>
          </a:xfrm>
        </p:spPr>
        <p:txBody>
          <a:bodyPr>
            <a:normAutofit/>
          </a:bodyPr>
          <a:lstStyle/>
          <a:p>
            <a:r>
              <a:rPr lang="en-GB" dirty="0"/>
              <a:t>“First, it must be recognised that </a:t>
            </a:r>
            <a:r>
              <a:rPr lang="en-GB" b="1" i="1" dirty="0"/>
              <a:t>human societies thrive in a wide variety of climatic zones</a:t>
            </a:r>
            <a:r>
              <a:rPr lang="en-GB" dirty="0"/>
              <a:t>. For the bulk of economic activity, </a:t>
            </a:r>
            <a:r>
              <a:rPr lang="en-GB" b="1" i="1" dirty="0"/>
              <a:t>non-climate variables </a:t>
            </a:r>
            <a:r>
              <a:rPr lang="en-GB" dirty="0"/>
              <a:t>like labour skills, access to markets, or technology </a:t>
            </a:r>
            <a:r>
              <a:rPr lang="en-GB" b="1" i="1" dirty="0"/>
              <a:t>swamp climatic considerations in determining economic efficiency</a:t>
            </a:r>
            <a:r>
              <a:rPr lang="en-GB" dirty="0"/>
              <a:t>.” (Nordhaus 1991, p. 930)</a:t>
            </a:r>
          </a:p>
          <a:p>
            <a:r>
              <a:rPr lang="en-GB" dirty="0"/>
              <a:t>“An alternative approach… is based on direct estimates of the welfare impacts, </a:t>
            </a:r>
            <a:r>
              <a:rPr lang="en-GB" i="1" dirty="0"/>
              <a:t>using observed variations (across space within a single country) in prices and expenditures to discern the effect of climate.</a:t>
            </a:r>
          </a:p>
          <a:p>
            <a:r>
              <a:rPr lang="en-GB" i="1" dirty="0"/>
              <a:t>Mendelsohn assumes </a:t>
            </a:r>
            <a:r>
              <a:rPr lang="en-GB" b="1" i="1" dirty="0"/>
              <a:t>that the observed variation of economic activity with climate over space holds over time as well” </a:t>
            </a:r>
            <a:r>
              <a:rPr lang="en-GB" dirty="0"/>
              <a:t>(Tol 2009, p. 32)</a:t>
            </a:r>
          </a:p>
          <a:p>
            <a:r>
              <a:rPr lang="en-GB" dirty="0"/>
              <a:t>This is mistaking </a:t>
            </a:r>
            <a:r>
              <a:rPr lang="en-GB" dirty="0" err="1"/>
              <a:t>climate:GDP</a:t>
            </a:r>
            <a:r>
              <a:rPr lang="en-GB" dirty="0"/>
              <a:t> variations today,</a:t>
            </a:r>
            <a:r>
              <a:rPr lang="en-GB" b="1" i="1" dirty="0"/>
              <a:t> with no change in total energy in the biosphere…</a:t>
            </a:r>
          </a:p>
          <a:p>
            <a:r>
              <a:rPr lang="en-GB" b="1" i="1" dirty="0"/>
              <a:t>for the impact of climate change as the energy level of the biosphere increases dramatically because of the additional solar radiation retained via increased CO</a:t>
            </a:r>
            <a:r>
              <a:rPr lang="en-GB" b="1" i="1" baseline="-25000" dirty="0"/>
              <a:t>2</a:t>
            </a:r>
            <a:r>
              <a:rPr lang="en-GB" b="1" i="1" dirty="0"/>
              <a:t>…</a:t>
            </a:r>
          </a:p>
          <a:p>
            <a:endParaRPr lang="en-GB" b="1" dirty="0">
              <a:solidFill>
                <a:srgbClr val="FF0000"/>
              </a:solidFill>
              <a:effectLst>
                <a:outerShdw blurRad="38100" dist="38100" dir="2700000" algn="tl">
                  <a:srgbClr val="000000">
                    <a:alpha val="43137"/>
                  </a:srgbClr>
                </a:outerShdw>
              </a:effectLst>
            </a:endParaRPr>
          </a:p>
          <a:p>
            <a:endParaRPr lang="en-GB" dirty="0"/>
          </a:p>
        </p:txBody>
      </p:sp>
    </p:spTree>
    <p:extLst>
      <p:ext uri="{BB962C8B-B14F-4D97-AF65-F5344CB8AC3E}">
        <p14:creationId xmlns:p14="http://schemas.microsoft.com/office/powerpoint/2010/main" val="2125801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19D5D-3978-4D02-A193-7F17F345B5AE}"/>
              </a:ext>
            </a:extLst>
          </p:cNvPr>
          <p:cNvSpPr>
            <a:spLocks noGrp="1"/>
          </p:cNvSpPr>
          <p:nvPr>
            <p:ph type="title"/>
          </p:nvPr>
        </p:nvSpPr>
        <p:spPr>
          <a:xfrm>
            <a:off x="838200" y="179754"/>
            <a:ext cx="10515600" cy="789355"/>
          </a:xfrm>
        </p:spPr>
        <p:txBody>
          <a:bodyPr>
            <a:normAutofit fontScale="90000"/>
          </a:bodyPr>
          <a:lstStyle/>
          <a:p>
            <a:r>
              <a:rPr lang="en-GB" dirty="0"/>
              <a:t>(2) Climate variation today confused with climate change from huge increase in retained solar energy</a:t>
            </a:r>
          </a:p>
        </p:txBody>
      </p:sp>
      <p:sp>
        <p:nvSpPr>
          <p:cNvPr id="3" name="Content Placeholder 2">
            <a:extLst>
              <a:ext uri="{FF2B5EF4-FFF2-40B4-BE49-F238E27FC236}">
                <a16:creationId xmlns:a16="http://schemas.microsoft.com/office/drawing/2014/main" id="{497D20AC-D1DC-4157-B86D-BCD9A397D250}"/>
              </a:ext>
            </a:extLst>
          </p:cNvPr>
          <p:cNvSpPr>
            <a:spLocks noGrp="1"/>
          </p:cNvSpPr>
          <p:nvPr>
            <p:ph idx="1"/>
          </p:nvPr>
        </p:nvSpPr>
        <p:spPr>
          <a:xfrm>
            <a:off x="838200" y="929449"/>
            <a:ext cx="10058795" cy="434362"/>
          </a:xfrm>
        </p:spPr>
        <p:txBody>
          <a:bodyPr>
            <a:normAutofit/>
          </a:bodyPr>
          <a:lstStyle/>
          <a:p>
            <a:r>
              <a:rPr lang="en-GB" dirty="0"/>
              <a:t>Data used on average temperature and GDP by region in the USA:</a:t>
            </a:r>
          </a:p>
        </p:txBody>
      </p:sp>
      <p:sp>
        <p:nvSpPr>
          <p:cNvPr id="11" name="Content Placeholder 2">
            <a:extLst>
              <a:ext uri="{FF2B5EF4-FFF2-40B4-BE49-F238E27FC236}">
                <a16:creationId xmlns:a16="http://schemas.microsoft.com/office/drawing/2014/main" id="{A984DEA4-6F6D-436A-BFA0-926D7A3A4178}"/>
              </a:ext>
            </a:extLst>
          </p:cNvPr>
          <p:cNvSpPr txBox="1">
            <a:spLocks/>
          </p:cNvSpPr>
          <p:nvPr/>
        </p:nvSpPr>
        <p:spPr>
          <a:xfrm>
            <a:off x="781049" y="2245120"/>
            <a:ext cx="4421092" cy="137239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 weak, nonlinear relationship</a:t>
            </a:r>
          </a:p>
          <a:p>
            <a:r>
              <a:rPr lang="en-GB" dirty="0"/>
              <a:t>Mild temperature </a:t>
            </a:r>
            <a:r>
              <a:rPr lang="en-GB" dirty="0" err="1"/>
              <a:t>State</a:t>
            </a:r>
            <a:r>
              <a:rPr lang="en-GB" dirty="0" err="1">
                <a:sym typeface="Wingdings" panose="05000000000000000000" pitchFamily="2" charset="2"/>
              </a:rPr>
              <a:t>slightly</a:t>
            </a:r>
            <a:r>
              <a:rPr lang="en-GB" dirty="0">
                <a:sym typeface="Wingdings" panose="05000000000000000000" pitchFamily="2" charset="2"/>
              </a:rPr>
              <a:t> higher GDP than hot or cold temperature state</a:t>
            </a:r>
            <a:endParaRPr lang="en-GB" dirty="0"/>
          </a:p>
        </p:txBody>
      </p:sp>
      <p:sp>
        <p:nvSpPr>
          <p:cNvPr id="12" name="Content Placeholder 2">
            <a:extLst>
              <a:ext uri="{FF2B5EF4-FFF2-40B4-BE49-F238E27FC236}">
                <a16:creationId xmlns:a16="http://schemas.microsoft.com/office/drawing/2014/main" id="{273106B8-6645-4780-B025-B1189AA14703}"/>
              </a:ext>
            </a:extLst>
          </p:cNvPr>
          <p:cNvSpPr txBox="1">
            <a:spLocks/>
          </p:cNvSpPr>
          <p:nvPr/>
        </p:nvSpPr>
        <p:spPr>
          <a:xfrm>
            <a:off x="838200" y="3626294"/>
            <a:ext cx="4239357" cy="4940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Fitted a quadratic to it</a:t>
            </a:r>
          </a:p>
        </p:txBody>
      </p:sp>
      <p:sp>
        <p:nvSpPr>
          <p:cNvPr id="13" name="Content Placeholder 2">
            <a:extLst>
              <a:ext uri="{FF2B5EF4-FFF2-40B4-BE49-F238E27FC236}">
                <a16:creationId xmlns:a16="http://schemas.microsoft.com/office/drawing/2014/main" id="{6D998855-E0D6-432B-9F58-F476597B0ACD}"/>
              </a:ext>
            </a:extLst>
          </p:cNvPr>
          <p:cNvSpPr txBox="1">
            <a:spLocks/>
          </p:cNvSpPr>
          <p:nvPr/>
        </p:nvSpPr>
        <p:spPr>
          <a:xfrm>
            <a:off x="838199" y="4129153"/>
            <a:ext cx="4297305" cy="8774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i="1" dirty="0">
                <a:solidFill>
                  <a:srgbClr val="FF0000"/>
                </a:solidFill>
                <a:effectLst>
                  <a:outerShdw blurRad="38100" dist="38100" dir="2700000" algn="tl">
                    <a:srgbClr val="000000">
                      <a:alpha val="43137"/>
                    </a:srgbClr>
                  </a:outerShdw>
                </a:effectLst>
              </a:rPr>
              <a:t>Then “assumed” climate change would have the same effect!</a:t>
            </a:r>
          </a:p>
        </p:txBody>
      </p:sp>
      <p:sp>
        <p:nvSpPr>
          <p:cNvPr id="17" name="Content Placeholder 2">
            <a:extLst>
              <a:ext uri="{FF2B5EF4-FFF2-40B4-BE49-F238E27FC236}">
                <a16:creationId xmlns:a16="http://schemas.microsoft.com/office/drawing/2014/main" id="{651FEE9E-B343-4C26-BC38-C137D05A2FBA}"/>
              </a:ext>
            </a:extLst>
          </p:cNvPr>
          <p:cNvSpPr txBox="1">
            <a:spLocks/>
          </p:cNvSpPr>
          <p:nvPr/>
        </p:nvSpPr>
        <p:spPr>
          <a:xfrm>
            <a:off x="804482" y="1385145"/>
            <a:ext cx="4971337" cy="91743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hlinkClick r:id="rId2"/>
              </a:rPr>
              <a:t>Average temperature data</a:t>
            </a:r>
            <a:endParaRPr lang="en-GB" dirty="0"/>
          </a:p>
          <a:p>
            <a:r>
              <a:rPr lang="en-GB" dirty="0">
                <a:hlinkClick r:id="rId3"/>
              </a:rPr>
              <a:t>Gross State Product per capita data</a:t>
            </a:r>
            <a:endParaRPr lang="en-GB" dirty="0"/>
          </a:p>
        </p:txBody>
      </p:sp>
      <p:pic>
        <p:nvPicPr>
          <p:cNvPr id="7" name="Picture 6">
            <a:extLst>
              <a:ext uri="{FF2B5EF4-FFF2-40B4-BE49-F238E27FC236}">
                <a16:creationId xmlns:a16="http://schemas.microsoft.com/office/drawing/2014/main" id="{16291D88-5551-4AD0-B84D-72DAF3EEC70D}"/>
              </a:ext>
            </a:extLst>
          </p:cNvPr>
          <p:cNvPicPr>
            <a:picLocks noChangeAspect="1"/>
          </p:cNvPicPr>
          <p:nvPr/>
        </p:nvPicPr>
        <p:blipFill>
          <a:blip r:embed="rId4"/>
          <a:stretch>
            <a:fillRect/>
          </a:stretch>
        </p:blipFill>
        <p:spPr>
          <a:xfrm>
            <a:off x="5365327" y="1095069"/>
            <a:ext cx="6696075" cy="5305425"/>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204E46D4-D17D-44F1-AD70-360EAD46A6F6}"/>
                  </a:ext>
                </a:extLst>
              </p:cNvPr>
              <p:cNvSpPr txBox="1"/>
              <p:nvPr/>
            </p:nvSpPr>
            <p:spPr>
              <a:xfrm>
                <a:off x="6501080" y="1743767"/>
                <a:ext cx="4630808" cy="425225"/>
              </a:xfrm>
              <a:prstGeom prst="rect">
                <a:avLst/>
              </a:prstGeom>
            </p:spPr>
            <p:txBody>
              <a:bodyPr vert="horz" wrap="none" lIns="0" tIns="0" rIns="0" bIns="0" rtlCol="0">
                <a:normAutofit fontScale="92500"/>
              </a:bodyPr>
              <a:lstStyle/>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𝐺𝐷𝑃</m:t>
                      </m:r>
                      <m:d>
                        <m:dPr>
                          <m:ctrlPr>
                            <a:rPr lang="en-GB" sz="2800" b="0" i="1" smtClean="0">
                              <a:latin typeface="Cambria Math" panose="02040503050406030204" pitchFamily="18" charset="0"/>
                            </a:rPr>
                          </m:ctrlPr>
                        </m:dPr>
                        <m:e>
                          <m:r>
                            <a:rPr lang="en-GB" sz="2800" b="0" i="1" smtClean="0">
                              <a:latin typeface="Cambria Math" panose="02040503050406030204" pitchFamily="18" charset="0"/>
                            </a:rPr>
                            <m:t>°</m:t>
                          </m:r>
                          <m:r>
                            <a:rPr lang="en-GB" sz="2800" b="0" i="1" smtClean="0">
                              <a:latin typeface="Cambria Math" panose="02040503050406030204" pitchFamily="18" charset="0"/>
                            </a:rPr>
                            <m:t>𝐶</m:t>
                          </m:r>
                        </m:e>
                      </m:d>
                      <m:r>
                        <a:rPr lang="en-GB" sz="2800" b="0" i="1" smtClean="0">
                          <a:latin typeface="Cambria Math" panose="02040503050406030204" pitchFamily="18" charset="0"/>
                        </a:rPr>
                        <m:t>=−102</m:t>
                      </m:r>
                      <m:r>
                        <a:rPr lang="en-GB" sz="2800" b="0" i="1" smtClean="0">
                          <a:latin typeface="Cambria Math" panose="02040503050406030204" pitchFamily="18" charset="0"/>
                          <a:ea typeface="Cambria Math" panose="02040503050406030204" pitchFamily="18" charset="0"/>
                        </a:rPr>
                        <m:t>×</m:t>
                      </m:r>
                      <m:sSup>
                        <m:sSupPr>
                          <m:ctrlPr>
                            <a:rPr lang="en-GB" sz="2800" b="0" i="1" smtClean="0">
                              <a:latin typeface="Cambria Math" panose="02040503050406030204" pitchFamily="18" charset="0"/>
                              <a:ea typeface="Cambria Math" panose="02040503050406030204" pitchFamily="18" charset="0"/>
                            </a:rPr>
                          </m:ctrlPr>
                        </m:sSupPr>
                        <m:e>
                          <m:r>
                            <a:rPr lang="en-GB" sz="2800" b="0" i="1" smtClean="0">
                              <a:latin typeface="Cambria Math" panose="02040503050406030204" pitchFamily="18" charset="0"/>
                              <a:ea typeface="Cambria Math" panose="02040503050406030204" pitchFamily="18" charset="0"/>
                            </a:rPr>
                            <m:t>°</m:t>
                          </m:r>
                          <m:r>
                            <a:rPr lang="en-GB" sz="2800" b="0" i="1" smtClean="0">
                              <a:latin typeface="Cambria Math" panose="02040503050406030204" pitchFamily="18" charset="0"/>
                              <a:ea typeface="Cambria Math" panose="02040503050406030204" pitchFamily="18" charset="0"/>
                            </a:rPr>
                            <m:t>𝐶</m:t>
                          </m:r>
                        </m:e>
                        <m:sup>
                          <m:r>
                            <a:rPr lang="en-GB" sz="2800" b="0" i="1" smtClean="0">
                              <a:latin typeface="Cambria Math" panose="02040503050406030204" pitchFamily="18" charset="0"/>
                              <a:ea typeface="Cambria Math" panose="02040503050406030204" pitchFamily="18" charset="0"/>
                            </a:rPr>
                            <m:t>2</m:t>
                          </m:r>
                        </m:sup>
                      </m:sSup>
                    </m:oMath>
                  </m:oMathPara>
                </a14:m>
                <a:endParaRPr lang="en-GB" sz="2800" dirty="0"/>
              </a:p>
            </p:txBody>
          </p:sp>
        </mc:Choice>
        <mc:Fallback xmlns="">
          <p:sp>
            <p:nvSpPr>
              <p:cNvPr id="14" name="TextBox 13">
                <a:extLst>
                  <a:ext uri="{FF2B5EF4-FFF2-40B4-BE49-F238E27FC236}">
                    <a16:creationId xmlns:a16="http://schemas.microsoft.com/office/drawing/2014/main" id="{204E46D4-D17D-44F1-AD70-360EAD46A6F6}"/>
                  </a:ext>
                </a:extLst>
              </p:cNvPr>
              <p:cNvSpPr txBox="1">
                <a:spLocks noRot="1" noChangeAspect="1" noMove="1" noResize="1" noEditPoints="1" noAdjustHandles="1" noChangeArrowheads="1" noChangeShapeType="1" noTextEdit="1"/>
              </p:cNvSpPr>
              <p:nvPr/>
            </p:nvSpPr>
            <p:spPr>
              <a:xfrm>
                <a:off x="6501080" y="1743767"/>
                <a:ext cx="4630808" cy="425225"/>
              </a:xfrm>
              <a:prstGeom prst="rect">
                <a:avLst/>
              </a:prstGeom>
              <a:blipFill>
                <a:blip r:embed="rId6"/>
                <a:stretch>
                  <a:fillRect/>
                </a:stretch>
              </a:blipFill>
            </p:spPr>
            <p:txBody>
              <a:bodyPr/>
              <a:lstStyle/>
              <a:p>
                <a:r>
                  <a:rPr lang="en-GB">
                    <a:noFill/>
                  </a:rPr>
                  <a:t> </a:t>
                </a:r>
              </a:p>
            </p:txBody>
          </p:sp>
        </mc:Fallback>
      </mc:AlternateContent>
      <p:sp>
        <p:nvSpPr>
          <p:cNvPr id="4" name="TextBox 3">
            <a:extLst>
              <a:ext uri="{FF2B5EF4-FFF2-40B4-BE49-F238E27FC236}">
                <a16:creationId xmlns:a16="http://schemas.microsoft.com/office/drawing/2014/main" id="{07406617-7C98-458B-B950-FB2884D8C089}"/>
              </a:ext>
            </a:extLst>
          </p:cNvPr>
          <p:cNvSpPr txBox="1"/>
          <p:nvPr/>
        </p:nvSpPr>
        <p:spPr>
          <a:xfrm>
            <a:off x="5791655" y="2573040"/>
            <a:ext cx="3200343" cy="830997"/>
          </a:xfrm>
          <a:prstGeom prst="rect">
            <a:avLst/>
          </a:prstGeom>
        </p:spPr>
        <p:txBody>
          <a:bodyPr vert="horz" wrap="square" lIns="91440" tIns="45720" rIns="91440" bIns="45720" rtlCol="0">
            <a:spAutoFit/>
          </a:bodyPr>
          <a:lstStyle/>
          <a:p>
            <a:pPr algn="ctr"/>
            <a:r>
              <a:rPr lang="en-GB" sz="2400" b="1" dirty="0"/>
              <a:t>Temperature deviation from USA average</a:t>
            </a:r>
          </a:p>
        </p:txBody>
      </p:sp>
      <p:sp>
        <p:nvSpPr>
          <p:cNvPr id="5" name="Arrow: Right 4">
            <a:extLst>
              <a:ext uri="{FF2B5EF4-FFF2-40B4-BE49-F238E27FC236}">
                <a16:creationId xmlns:a16="http://schemas.microsoft.com/office/drawing/2014/main" id="{FF0F0EF0-6FC6-4175-AF52-9CB642D3FFFA}"/>
              </a:ext>
            </a:extLst>
          </p:cNvPr>
          <p:cNvSpPr/>
          <p:nvPr/>
        </p:nvSpPr>
        <p:spPr>
          <a:xfrm rot="18806182">
            <a:off x="7429224" y="2244897"/>
            <a:ext cx="779554" cy="303221"/>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GB" sz="2800" b="1" dirty="0">
              <a:effectLst>
                <a:outerShdw blurRad="38100" dist="38100" dir="2700000" algn="tl">
                  <a:srgbClr val="000000">
                    <a:alpha val="43137"/>
                  </a:srgbClr>
                </a:outerShdw>
              </a:effectLst>
            </a:endParaRPr>
          </a:p>
        </p:txBody>
      </p:sp>
      <p:sp>
        <p:nvSpPr>
          <p:cNvPr id="15" name="TextBox 14">
            <a:extLst>
              <a:ext uri="{FF2B5EF4-FFF2-40B4-BE49-F238E27FC236}">
                <a16:creationId xmlns:a16="http://schemas.microsoft.com/office/drawing/2014/main" id="{ED65E66F-C974-4524-8F1D-84412B947835}"/>
              </a:ext>
            </a:extLst>
          </p:cNvPr>
          <p:cNvSpPr txBox="1"/>
          <p:nvPr/>
        </p:nvSpPr>
        <p:spPr>
          <a:xfrm>
            <a:off x="8859232" y="2567292"/>
            <a:ext cx="2981896" cy="830997"/>
          </a:xfrm>
          <a:prstGeom prst="rect">
            <a:avLst/>
          </a:prstGeom>
        </p:spPr>
        <p:txBody>
          <a:bodyPr vert="horz" wrap="square" lIns="91440" tIns="45720" rIns="91440" bIns="45720" rtlCol="0">
            <a:spAutoFit/>
          </a:bodyPr>
          <a:lstStyle/>
          <a:p>
            <a:pPr algn="ctr"/>
            <a:r>
              <a:rPr lang="en-GB" sz="2400" b="1" dirty="0"/>
              <a:t>GDP variation from USA average</a:t>
            </a:r>
          </a:p>
        </p:txBody>
      </p:sp>
      <p:sp>
        <p:nvSpPr>
          <p:cNvPr id="16" name="Arrow: Right 15">
            <a:extLst>
              <a:ext uri="{FF2B5EF4-FFF2-40B4-BE49-F238E27FC236}">
                <a16:creationId xmlns:a16="http://schemas.microsoft.com/office/drawing/2014/main" id="{9460BB89-FB8B-4A52-A691-54CCF063020D}"/>
              </a:ext>
            </a:extLst>
          </p:cNvPr>
          <p:cNvSpPr/>
          <p:nvPr/>
        </p:nvSpPr>
        <p:spPr>
          <a:xfrm rot="13398359">
            <a:off x="9708290" y="2182440"/>
            <a:ext cx="779554" cy="303221"/>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GB" sz="2800" b="1" dirty="0">
              <a:effectLst>
                <a:outerShdw blurRad="38100" dist="38100" dir="2700000" algn="tl">
                  <a:srgbClr val="000000">
                    <a:alpha val="43137"/>
                  </a:srgbClr>
                </a:outerShdw>
              </a:effectLst>
            </a:endParaRPr>
          </a:p>
        </p:txBody>
      </p:sp>
      <p:pic>
        <p:nvPicPr>
          <p:cNvPr id="6" name="Picture 5">
            <a:extLst>
              <a:ext uri="{FF2B5EF4-FFF2-40B4-BE49-F238E27FC236}">
                <a16:creationId xmlns:a16="http://schemas.microsoft.com/office/drawing/2014/main" id="{19E8CA7A-5089-44DC-9E8A-E2EB9478511B}"/>
              </a:ext>
            </a:extLst>
          </p:cNvPr>
          <p:cNvPicPr>
            <a:picLocks noChangeAspect="1"/>
          </p:cNvPicPr>
          <p:nvPr/>
        </p:nvPicPr>
        <p:blipFill>
          <a:blip r:embed="rId7"/>
          <a:stretch>
            <a:fillRect/>
          </a:stretch>
        </p:blipFill>
        <p:spPr>
          <a:xfrm>
            <a:off x="5365326" y="1095069"/>
            <a:ext cx="6696075" cy="5305425"/>
          </a:xfrm>
          <a:prstGeom prst="rect">
            <a:avLst/>
          </a:prstGeom>
        </p:spPr>
      </p:pic>
    </p:spTree>
    <p:extLst>
      <p:ext uri="{BB962C8B-B14F-4D97-AF65-F5344CB8AC3E}">
        <p14:creationId xmlns:p14="http://schemas.microsoft.com/office/powerpoint/2010/main" val="626319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wipe(up)">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7">
                                            <p:txEl>
                                              <p:pRg st="1" end="1"/>
                                            </p:txEl>
                                          </p:spTgt>
                                        </p:tgtEl>
                                        <p:attrNameLst>
                                          <p:attrName>style.visibility</p:attrName>
                                        </p:attrNameLst>
                                      </p:cBhvr>
                                      <p:to>
                                        <p:strVal val="visible"/>
                                      </p:to>
                                    </p:set>
                                    <p:animEffect transition="in" filter="wipe(up)">
                                      <p:cBhvr>
                                        <p:cTn id="12" dur="500"/>
                                        <p:tgtEl>
                                          <p:spTgt spid="1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3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wipe(up)">
                                      <p:cBhvr>
                                        <p:cTn id="22" dur="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Effect transition="in" filter="wipe(up)">
                                      <p:cBhvr>
                                        <p:cTn id="27" dur="500"/>
                                        <p:tgtEl>
                                          <p:spTgt spid="1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30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left)">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iterate type="lt">
                                    <p:tmPct val="10000"/>
                                  </p:iterate>
                                  <p:childTnLst>
                                    <p:set>
                                      <p:cBhvr>
                                        <p:cTn id="46" dur="1" fill="hold">
                                          <p:stCondLst>
                                            <p:cond delay="0"/>
                                          </p:stCondLst>
                                        </p:cTn>
                                        <p:tgtEl>
                                          <p:spTgt spid="4"/>
                                        </p:tgtEl>
                                        <p:attrNameLst>
                                          <p:attrName>style.visibility</p:attrName>
                                        </p:attrNameLst>
                                      </p:cBhvr>
                                      <p:to>
                                        <p:strVal val="visible"/>
                                      </p:to>
                                    </p:set>
                                    <p:animEffect transition="in" filter="wipe(left)">
                                      <p:cBhvr>
                                        <p:cTn id="47" dur="500"/>
                                        <p:tgtEl>
                                          <p:spTgt spid="4"/>
                                        </p:tgtEl>
                                      </p:cBhvr>
                                    </p:animEffect>
                                  </p:childTnLst>
                                </p:cTn>
                              </p:par>
                            </p:childTnLst>
                          </p:cTn>
                        </p:par>
                        <p:par>
                          <p:cTn id="48" fill="hold">
                            <p:stCondLst>
                              <p:cond delay="2150"/>
                            </p:stCondLst>
                            <p:childTnLst>
                              <p:par>
                                <p:cTn id="49" presetID="17" presetClass="entr" presetSubtype="4" fill="hold" grpId="0" nodeType="after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500" fill="hold"/>
                                        <p:tgtEl>
                                          <p:spTgt spid="5"/>
                                        </p:tgtEl>
                                        <p:attrNameLst>
                                          <p:attrName>ppt_x</p:attrName>
                                        </p:attrNameLst>
                                      </p:cBhvr>
                                      <p:tavLst>
                                        <p:tav tm="0">
                                          <p:val>
                                            <p:strVal val="#ppt_x"/>
                                          </p:val>
                                        </p:tav>
                                        <p:tav tm="100000">
                                          <p:val>
                                            <p:strVal val="#ppt_x"/>
                                          </p:val>
                                        </p:tav>
                                      </p:tavLst>
                                    </p:anim>
                                    <p:anim calcmode="lin" valueType="num">
                                      <p:cBhvr>
                                        <p:cTn id="52" dur="500" fill="hold"/>
                                        <p:tgtEl>
                                          <p:spTgt spid="5"/>
                                        </p:tgtEl>
                                        <p:attrNameLst>
                                          <p:attrName>ppt_y</p:attrName>
                                        </p:attrNameLst>
                                      </p:cBhvr>
                                      <p:tavLst>
                                        <p:tav tm="0">
                                          <p:val>
                                            <p:strVal val="#ppt_y+#ppt_h/2"/>
                                          </p:val>
                                        </p:tav>
                                        <p:tav tm="100000">
                                          <p:val>
                                            <p:strVal val="#ppt_y"/>
                                          </p:val>
                                        </p:tav>
                                      </p:tavLst>
                                    </p:anim>
                                    <p:anim calcmode="lin" valueType="num">
                                      <p:cBhvr>
                                        <p:cTn id="53" dur="500" fill="hold"/>
                                        <p:tgtEl>
                                          <p:spTgt spid="5"/>
                                        </p:tgtEl>
                                        <p:attrNameLst>
                                          <p:attrName>ppt_w</p:attrName>
                                        </p:attrNameLst>
                                      </p:cBhvr>
                                      <p:tavLst>
                                        <p:tav tm="0">
                                          <p:val>
                                            <p:strVal val="#ppt_w"/>
                                          </p:val>
                                        </p:tav>
                                        <p:tav tm="100000">
                                          <p:val>
                                            <p:strVal val="#ppt_w"/>
                                          </p:val>
                                        </p:tav>
                                      </p:tavLst>
                                    </p:anim>
                                    <p:anim calcmode="lin" valueType="num">
                                      <p:cBhvr>
                                        <p:cTn id="54"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iterate type="lt">
                                    <p:tmPct val="10000"/>
                                  </p:iterate>
                                  <p:childTnLst>
                                    <p:set>
                                      <p:cBhvr>
                                        <p:cTn id="58" dur="1" fill="hold">
                                          <p:stCondLst>
                                            <p:cond delay="0"/>
                                          </p:stCondLst>
                                        </p:cTn>
                                        <p:tgtEl>
                                          <p:spTgt spid="15"/>
                                        </p:tgtEl>
                                        <p:attrNameLst>
                                          <p:attrName>style.visibility</p:attrName>
                                        </p:attrNameLst>
                                      </p:cBhvr>
                                      <p:to>
                                        <p:strVal val="visible"/>
                                      </p:to>
                                    </p:set>
                                    <p:animEffect transition="in" filter="wipe(left)">
                                      <p:cBhvr>
                                        <p:cTn id="59" dur="500"/>
                                        <p:tgtEl>
                                          <p:spTgt spid="15"/>
                                        </p:tgtEl>
                                      </p:cBhvr>
                                    </p:animEffect>
                                  </p:childTnLst>
                                </p:cTn>
                              </p:par>
                            </p:childTnLst>
                          </p:cTn>
                        </p:par>
                        <p:par>
                          <p:cTn id="60" fill="hold">
                            <p:stCondLst>
                              <p:cond delay="1750"/>
                            </p:stCondLst>
                            <p:childTnLst>
                              <p:par>
                                <p:cTn id="61" presetID="17" presetClass="entr" presetSubtype="4"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ppt_x</p:attrName>
                                        </p:attrNameLst>
                                      </p:cBhvr>
                                      <p:tavLst>
                                        <p:tav tm="0">
                                          <p:val>
                                            <p:strVal val="#ppt_x"/>
                                          </p:val>
                                        </p:tav>
                                        <p:tav tm="100000">
                                          <p:val>
                                            <p:strVal val="#ppt_x"/>
                                          </p:val>
                                        </p:tav>
                                      </p:tavLst>
                                    </p:anim>
                                    <p:anim calcmode="lin" valueType="num">
                                      <p:cBhvr>
                                        <p:cTn id="64" dur="500" fill="hold"/>
                                        <p:tgtEl>
                                          <p:spTgt spid="16"/>
                                        </p:tgtEl>
                                        <p:attrNameLst>
                                          <p:attrName>ppt_y</p:attrName>
                                        </p:attrNameLst>
                                      </p:cBhvr>
                                      <p:tavLst>
                                        <p:tav tm="0">
                                          <p:val>
                                            <p:strVal val="#ppt_y+#ppt_h/2"/>
                                          </p:val>
                                        </p:tav>
                                        <p:tav tm="100000">
                                          <p:val>
                                            <p:strVal val="#ppt_y"/>
                                          </p:val>
                                        </p:tav>
                                      </p:tavLst>
                                    </p:anim>
                                    <p:anim calcmode="lin" valueType="num">
                                      <p:cBhvr>
                                        <p:cTn id="65" dur="500" fill="hold"/>
                                        <p:tgtEl>
                                          <p:spTgt spid="16"/>
                                        </p:tgtEl>
                                        <p:attrNameLst>
                                          <p:attrName>ppt_w</p:attrName>
                                        </p:attrNameLst>
                                      </p:cBhvr>
                                      <p:tavLst>
                                        <p:tav tm="0">
                                          <p:val>
                                            <p:strVal val="#ppt_w"/>
                                          </p:val>
                                        </p:tav>
                                        <p:tav tm="100000">
                                          <p:val>
                                            <p:strVal val="#ppt_w"/>
                                          </p:val>
                                        </p:tav>
                                      </p:tavLst>
                                    </p:anim>
                                    <p:anim calcmode="lin" valueType="num">
                                      <p:cBhvr>
                                        <p:cTn id="66" dur="5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grpId="0" nodeType="click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wipe(up)">
                                      <p:cBhvr>
                                        <p:cTn id="7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bldLvl="4"/>
      <p:bldP spid="12" grpId="0"/>
      <p:bldP spid="13" grpId="0"/>
      <p:bldP spid="17" grpId="0" build="p" bldLvl="4"/>
      <p:bldP spid="14" grpId="0"/>
      <p:bldP spid="4" grpId="0"/>
      <p:bldP spid="5" grpId="0" animBg="1"/>
      <p:bldP spid="15" grpId="0"/>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60C2F-65F7-421E-8D37-0D605195DBB3}"/>
              </a:ext>
            </a:extLst>
          </p:cNvPr>
          <p:cNvSpPr>
            <a:spLocks noGrp="1"/>
          </p:cNvSpPr>
          <p:nvPr>
            <p:ph type="title"/>
          </p:nvPr>
        </p:nvSpPr>
        <p:spPr>
          <a:xfrm>
            <a:off x="838200" y="140677"/>
            <a:ext cx="10515600" cy="729761"/>
          </a:xfrm>
        </p:spPr>
        <p:txBody>
          <a:bodyPr>
            <a:normAutofit fontScale="90000"/>
          </a:bodyPr>
          <a:lstStyle/>
          <a:p>
            <a:r>
              <a:rPr lang="en-GB" dirty="0"/>
              <a:t>(2) Climate variation today confused with climate change from huge increase in retained solar energy</a:t>
            </a:r>
          </a:p>
        </p:txBody>
      </p:sp>
      <p:sp>
        <p:nvSpPr>
          <p:cNvPr id="3" name="Content Placeholder 2">
            <a:extLst>
              <a:ext uri="{FF2B5EF4-FFF2-40B4-BE49-F238E27FC236}">
                <a16:creationId xmlns:a16="http://schemas.microsoft.com/office/drawing/2014/main" id="{C5726BA0-C182-4881-B61C-C201AB16661E}"/>
              </a:ext>
            </a:extLst>
          </p:cNvPr>
          <p:cNvSpPr>
            <a:spLocks noGrp="1"/>
          </p:cNvSpPr>
          <p:nvPr>
            <p:ph idx="1"/>
          </p:nvPr>
        </p:nvSpPr>
        <p:spPr>
          <a:xfrm>
            <a:off x="838200" y="870438"/>
            <a:ext cx="10515600" cy="1119447"/>
          </a:xfrm>
        </p:spPr>
        <p:txBody>
          <a:bodyPr>
            <a:normAutofit lnSpcReduction="10000"/>
          </a:bodyPr>
          <a:lstStyle/>
          <a:p>
            <a:r>
              <a:rPr lang="en-GB" i="1" dirty="0"/>
              <a:t>Tol 2009: </a:t>
            </a:r>
            <a:r>
              <a:rPr lang="en-GB" b="1" i="1" dirty="0"/>
              <a:t>“Mendelsohn assumes that </a:t>
            </a:r>
            <a:r>
              <a:rPr lang="en-GB" b="1" i="1" dirty="0">
                <a:solidFill>
                  <a:srgbClr val="FF0000"/>
                </a:solidFill>
                <a:effectLst>
                  <a:outerShdw blurRad="38100" dist="38100" dir="2700000" algn="tl">
                    <a:srgbClr val="000000">
                      <a:alpha val="43137"/>
                    </a:srgbClr>
                  </a:outerShdw>
                </a:effectLst>
              </a:rPr>
              <a:t>the observed variation of economic activity with climate over space holds over time as well</a:t>
            </a:r>
            <a:r>
              <a:rPr lang="en-GB" b="1" i="1" dirty="0"/>
              <a:t>”</a:t>
            </a:r>
          </a:p>
          <a:p>
            <a:r>
              <a:rPr lang="en-GB" dirty="0"/>
              <a:t>This generates criminally small estimates of the impact of climate change</a:t>
            </a:r>
          </a:p>
        </p:txBody>
      </p:sp>
      <p:graphicFrame>
        <p:nvGraphicFramePr>
          <p:cNvPr id="6" name="Table 5">
            <a:extLst>
              <a:ext uri="{FF2B5EF4-FFF2-40B4-BE49-F238E27FC236}">
                <a16:creationId xmlns:a16="http://schemas.microsoft.com/office/drawing/2014/main" id="{A25B5D8C-368A-4190-B276-C93E5FEC6D56}"/>
              </a:ext>
            </a:extLst>
          </p:cNvPr>
          <p:cNvGraphicFramePr>
            <a:graphicFrameLocks noGrp="1"/>
          </p:cNvGraphicFramePr>
          <p:nvPr>
            <p:extLst>
              <p:ext uri="{D42A27DB-BD31-4B8C-83A1-F6EECF244321}">
                <p14:modId xmlns:p14="http://schemas.microsoft.com/office/powerpoint/2010/main" val="3398030922"/>
              </p:ext>
            </p:extLst>
          </p:nvPr>
        </p:nvGraphicFramePr>
        <p:xfrm>
          <a:off x="838198" y="1941622"/>
          <a:ext cx="11044808" cy="3340516"/>
        </p:xfrm>
        <a:graphic>
          <a:graphicData uri="http://schemas.openxmlformats.org/drawingml/2006/table">
            <a:tbl>
              <a:tblPr/>
              <a:tblGrid>
                <a:gridCol w="4472903">
                  <a:extLst>
                    <a:ext uri="{9D8B030D-6E8A-4147-A177-3AD203B41FA5}">
                      <a16:colId xmlns:a16="http://schemas.microsoft.com/office/drawing/2014/main" val="373254432"/>
                    </a:ext>
                  </a:extLst>
                </a:gridCol>
                <a:gridCol w="1145709">
                  <a:extLst>
                    <a:ext uri="{9D8B030D-6E8A-4147-A177-3AD203B41FA5}">
                      <a16:colId xmlns:a16="http://schemas.microsoft.com/office/drawing/2014/main" val="3127401575"/>
                    </a:ext>
                  </a:extLst>
                </a:gridCol>
                <a:gridCol w="1214207">
                  <a:extLst>
                    <a:ext uri="{9D8B030D-6E8A-4147-A177-3AD203B41FA5}">
                      <a16:colId xmlns:a16="http://schemas.microsoft.com/office/drawing/2014/main" val="4003134969"/>
                    </a:ext>
                  </a:extLst>
                </a:gridCol>
                <a:gridCol w="1045014">
                  <a:extLst>
                    <a:ext uri="{9D8B030D-6E8A-4147-A177-3AD203B41FA5}">
                      <a16:colId xmlns:a16="http://schemas.microsoft.com/office/drawing/2014/main" val="1517727223"/>
                    </a:ext>
                  </a:extLst>
                </a:gridCol>
                <a:gridCol w="1104730">
                  <a:extLst>
                    <a:ext uri="{9D8B030D-6E8A-4147-A177-3AD203B41FA5}">
                      <a16:colId xmlns:a16="http://schemas.microsoft.com/office/drawing/2014/main" val="4012068909"/>
                    </a:ext>
                  </a:extLst>
                </a:gridCol>
                <a:gridCol w="1054967">
                  <a:extLst>
                    <a:ext uri="{9D8B030D-6E8A-4147-A177-3AD203B41FA5}">
                      <a16:colId xmlns:a16="http://schemas.microsoft.com/office/drawing/2014/main" val="2062627876"/>
                    </a:ext>
                  </a:extLst>
                </a:gridCol>
                <a:gridCol w="1007278">
                  <a:extLst>
                    <a:ext uri="{9D8B030D-6E8A-4147-A177-3AD203B41FA5}">
                      <a16:colId xmlns:a16="http://schemas.microsoft.com/office/drawing/2014/main" val="2684779712"/>
                    </a:ext>
                  </a:extLst>
                </a:gridCol>
              </a:tblGrid>
              <a:tr h="765907">
                <a:tc>
                  <a:txBody>
                    <a:bodyPr/>
                    <a:lstStyle/>
                    <a:p>
                      <a:pPr algn="l" fontAlgn="b"/>
                      <a:r>
                        <a:rPr lang="en-GB" sz="2400" b="1" i="1" u="none" strike="noStrike" dirty="0">
                          <a:solidFill>
                            <a:srgbClr val="000000"/>
                          </a:solidFill>
                          <a:effectLst/>
                          <a:latin typeface="Calibri" panose="020F0502020204030204" pitchFamily="34" charset="0"/>
                        </a:rPr>
                        <a:t>°C increase over pre-industrial global average temperature</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2400" b="1" i="1" u="none" strike="noStrike" dirty="0">
                          <a:solidFill>
                            <a:srgbClr val="000000"/>
                          </a:solidFill>
                          <a:effectLst/>
                          <a:latin typeface="Calibri" panose="020F0502020204030204" pitchFamily="34" charset="0"/>
                        </a:rPr>
                        <a:t>2°C</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2400" b="1" i="1" u="none" strike="noStrike" dirty="0">
                          <a:solidFill>
                            <a:srgbClr val="000000"/>
                          </a:solidFill>
                          <a:effectLst/>
                          <a:latin typeface="Calibri" panose="020F0502020204030204" pitchFamily="34" charset="0"/>
                        </a:rPr>
                        <a:t>4°C</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2400" b="1" i="1" u="none" strike="noStrike" dirty="0">
                          <a:solidFill>
                            <a:srgbClr val="000000"/>
                          </a:solidFill>
                          <a:effectLst/>
                          <a:latin typeface="Calibri" panose="020F0502020204030204" pitchFamily="34" charset="0"/>
                        </a:rPr>
                        <a:t>6°C</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2400" b="1" i="1" u="none" strike="noStrike" dirty="0">
                          <a:solidFill>
                            <a:srgbClr val="000000"/>
                          </a:solidFill>
                          <a:effectLst/>
                          <a:latin typeface="Calibri" panose="020F0502020204030204" pitchFamily="34" charset="0"/>
                        </a:rPr>
                        <a:t>8°C</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2400" b="1" i="1" u="none" strike="noStrike" dirty="0">
                          <a:solidFill>
                            <a:srgbClr val="000000"/>
                          </a:solidFill>
                          <a:effectLst/>
                          <a:latin typeface="Calibri" panose="020F0502020204030204" pitchFamily="34" charset="0"/>
                        </a:rPr>
                        <a:t>10°C</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2400" b="1" i="1" u="none" strike="noStrike" dirty="0">
                          <a:solidFill>
                            <a:srgbClr val="000000"/>
                          </a:solidFill>
                          <a:effectLst/>
                          <a:latin typeface="Calibri" panose="020F0502020204030204" pitchFamily="34" charset="0"/>
                        </a:rPr>
                        <a:t>12°C</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74920360"/>
                  </a:ext>
                </a:extLst>
              </a:tr>
              <a:tr h="603511">
                <a:tc>
                  <a:txBody>
                    <a:bodyPr/>
                    <a:lstStyle/>
                    <a:p>
                      <a:pPr algn="l" fontAlgn="b"/>
                      <a:r>
                        <a:rPr lang="en-GB" sz="2400" b="0" i="0" u="none" strike="noStrike" dirty="0">
                          <a:solidFill>
                            <a:srgbClr val="000000"/>
                          </a:solidFill>
                          <a:effectLst/>
                          <a:latin typeface="Calibri" panose="020F0502020204030204" pitchFamily="34" charset="0"/>
                        </a:rPr>
                        <a:t>Nordhaus’s </a:t>
                      </a:r>
                      <a:r>
                        <a:rPr lang="en-GB" sz="2400" b="1" i="1" u="none" strike="noStrike" dirty="0">
                          <a:solidFill>
                            <a:srgbClr val="000000"/>
                          </a:solidFill>
                          <a:effectLst/>
                          <a:latin typeface="Calibri" panose="020F0502020204030204" pitchFamily="34" charset="0"/>
                        </a:rPr>
                        <a:t>actual</a:t>
                      </a:r>
                      <a:r>
                        <a:rPr lang="en-GB" sz="2400" b="0" i="0" u="none" strike="noStrike" dirty="0">
                          <a:solidFill>
                            <a:srgbClr val="000000"/>
                          </a:solidFill>
                          <a:effectLst/>
                          <a:latin typeface="Calibri" panose="020F0502020204030204" pitchFamily="34" charset="0"/>
                        </a:rPr>
                        <a:t> 2011 “Damage Function” forecasts (from </a:t>
                      </a:r>
                      <a:r>
                        <a:rPr lang="en-US" sz="2400" b="0" i="0" u="none" strike="noStrike" dirty="0">
                          <a:solidFill>
                            <a:srgbClr val="000000"/>
                          </a:solidFill>
                          <a:effectLst/>
                          <a:latin typeface="Calibri" panose="020F0502020204030204" pitchFamily="34" charset="0"/>
                        </a:rPr>
                        <a:t>Weitzman 2011, Table 3).</a:t>
                      </a:r>
                      <a:endParaRPr lang="en-GB" sz="2400" b="0" i="0" u="none" strike="noStrike" dirty="0">
                        <a:solidFill>
                          <a:srgbClr val="000000"/>
                        </a:solidFill>
                        <a:effectLst/>
                        <a:latin typeface="Calibri" panose="020F0502020204030204" pitchFamily="34" charset="0"/>
                      </a:endParaRP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2400" b="0" i="0" u="none" strike="noStrike" dirty="0">
                          <a:solidFill>
                            <a:srgbClr val="000000"/>
                          </a:solidFill>
                          <a:effectLst/>
                          <a:latin typeface="Calibri" panose="020F0502020204030204" pitchFamily="34" charset="0"/>
                        </a:rPr>
                        <a:t>-1.00%</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2400" b="0" i="0" u="none" strike="noStrike">
                          <a:solidFill>
                            <a:srgbClr val="000000"/>
                          </a:solidFill>
                          <a:effectLst/>
                          <a:latin typeface="Calibri" panose="020F0502020204030204" pitchFamily="34" charset="0"/>
                        </a:rPr>
                        <a:t>-4.00%</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2400" b="0" i="0" u="none" strike="noStrike" dirty="0">
                          <a:solidFill>
                            <a:srgbClr val="000000"/>
                          </a:solidFill>
                          <a:effectLst/>
                          <a:latin typeface="Calibri" panose="020F0502020204030204" pitchFamily="34" charset="0"/>
                        </a:rPr>
                        <a:t>-8.0%</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2400" b="0" i="0" u="none" strike="noStrike" dirty="0">
                          <a:solidFill>
                            <a:srgbClr val="000000"/>
                          </a:solidFill>
                          <a:effectLst/>
                          <a:latin typeface="Calibri" panose="020F0502020204030204" pitchFamily="34" charset="0"/>
                        </a:rPr>
                        <a:t>-13.0%</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2400" b="0" i="0" u="none" strike="noStrike" dirty="0">
                          <a:solidFill>
                            <a:srgbClr val="000000"/>
                          </a:solidFill>
                          <a:effectLst/>
                          <a:latin typeface="Calibri" panose="020F0502020204030204" pitchFamily="34" charset="0"/>
                        </a:rPr>
                        <a:t>-19.0%</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2400" b="0" i="0" u="none" strike="noStrike" dirty="0">
                          <a:solidFill>
                            <a:srgbClr val="000000"/>
                          </a:solidFill>
                          <a:effectLst/>
                          <a:latin typeface="Calibri" panose="020F0502020204030204" pitchFamily="34" charset="0"/>
                        </a:rPr>
                        <a:t>-26.0%</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37235175"/>
                  </a:ext>
                </a:extLst>
              </a:tr>
              <a:tr h="582900">
                <a:tc>
                  <a:txBody>
                    <a:bodyPr/>
                    <a:lstStyle/>
                    <a:p>
                      <a:pPr algn="l" fontAlgn="b"/>
                      <a:r>
                        <a:rPr lang="en-GB" sz="2400" b="0" i="0" u="none" strike="noStrike" dirty="0">
                          <a:solidFill>
                            <a:srgbClr val="000000"/>
                          </a:solidFill>
                          <a:effectLst/>
                          <a:latin typeface="Calibri" panose="020F0502020204030204" pitchFamily="34" charset="0"/>
                        </a:rPr>
                        <a:t>Parabola, fitted to today’s USA </a:t>
                      </a:r>
                      <a:r>
                        <a:rPr lang="en-GB" sz="2400" b="0" i="0" u="none" strike="noStrike" dirty="0" err="1">
                          <a:solidFill>
                            <a:srgbClr val="000000"/>
                          </a:solidFill>
                          <a:effectLst/>
                          <a:latin typeface="Calibri" panose="020F0502020204030204" pitchFamily="34" charset="0"/>
                        </a:rPr>
                        <a:t>temperature:GDP</a:t>
                      </a:r>
                      <a:r>
                        <a:rPr lang="en-GB" sz="2400" b="0" i="0" u="none" strike="noStrike" dirty="0">
                          <a:solidFill>
                            <a:srgbClr val="000000"/>
                          </a:solidFill>
                          <a:effectLst/>
                          <a:latin typeface="Calibri" panose="020F0502020204030204" pitchFamily="34" charset="0"/>
                        </a:rPr>
                        <a:t> distribution</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2400" b="0" i="0" u="none" strike="noStrike" dirty="0">
                          <a:solidFill>
                            <a:srgbClr val="000000"/>
                          </a:solidFill>
                          <a:effectLst/>
                          <a:latin typeface="Calibri" panose="020F0502020204030204" pitchFamily="34" charset="0"/>
                        </a:rPr>
                        <a:t>-0.19%</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2400" b="0" i="0" u="none" strike="noStrike" dirty="0">
                          <a:solidFill>
                            <a:srgbClr val="000000"/>
                          </a:solidFill>
                          <a:effectLst/>
                          <a:latin typeface="Calibri" panose="020F0502020204030204" pitchFamily="34" charset="0"/>
                        </a:rPr>
                        <a:t>-1.69%</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2400" b="0" i="0" u="none" strike="noStrike" dirty="0">
                          <a:solidFill>
                            <a:srgbClr val="000000"/>
                          </a:solidFill>
                          <a:effectLst/>
                          <a:latin typeface="Calibri" panose="020F0502020204030204" pitchFamily="34" charset="0"/>
                        </a:rPr>
                        <a:t>-4.7%</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2400" b="0" i="0" u="none" strike="noStrike" dirty="0">
                          <a:solidFill>
                            <a:srgbClr val="000000"/>
                          </a:solidFill>
                          <a:effectLst/>
                          <a:latin typeface="Calibri" panose="020F0502020204030204" pitchFamily="34" charset="0"/>
                        </a:rPr>
                        <a:t>-9.2%</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2400" b="0" i="0" u="none" strike="noStrike" dirty="0">
                          <a:solidFill>
                            <a:srgbClr val="000000"/>
                          </a:solidFill>
                          <a:effectLst/>
                          <a:latin typeface="Calibri" panose="020F0502020204030204" pitchFamily="34" charset="0"/>
                        </a:rPr>
                        <a:t>-15.2%</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GB" sz="2400" b="0" i="0" u="none" strike="noStrike" dirty="0">
                          <a:solidFill>
                            <a:srgbClr val="000000"/>
                          </a:solidFill>
                          <a:effectLst/>
                          <a:latin typeface="Calibri" panose="020F0502020204030204" pitchFamily="34" charset="0"/>
                        </a:rPr>
                        <a:t>-22.7%</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6147488"/>
                  </a:ext>
                </a:extLst>
              </a:tr>
              <a:tr h="582900">
                <a:tc>
                  <a:txBody>
                    <a:bodyPr/>
                    <a:lstStyle/>
                    <a:p>
                      <a:pPr algn="l" fontAlgn="b"/>
                      <a:r>
                        <a:rPr lang="en-GB" sz="2400" b="1" i="1" u="none" strike="noStrike" dirty="0" err="1">
                          <a:solidFill>
                            <a:srgbClr val="000000"/>
                          </a:solidFill>
                          <a:effectLst/>
                          <a:latin typeface="Calibri" panose="020F0502020204030204" pitchFamily="34" charset="0"/>
                        </a:rPr>
                        <a:t>Lynas’s</a:t>
                      </a:r>
                      <a:r>
                        <a:rPr lang="en-GB" sz="2400" b="1" i="1" u="none" strike="noStrike" dirty="0">
                          <a:solidFill>
                            <a:srgbClr val="000000"/>
                          </a:solidFill>
                          <a:effectLst/>
                          <a:latin typeface="Calibri" panose="020F0502020204030204" pitchFamily="34" charset="0"/>
                        </a:rPr>
                        <a:t> paleontologically based predictions</a:t>
                      </a:r>
                    </a:p>
                  </a:txBody>
                  <a:tcPr marL="4763" marR="4763" marT="476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fontAlgn="b"/>
                      <a:r>
                        <a:rPr lang="en-GB" sz="2400" b="1" i="1" u="none" strike="noStrike" dirty="0">
                          <a:solidFill>
                            <a:srgbClr val="000000"/>
                          </a:solidFill>
                          <a:effectLst/>
                          <a:latin typeface="Calibri" panose="020F0502020204030204" pitchFamily="34" charset="0"/>
                        </a:rPr>
                        <a:t>Possible to almost certain collapse of civilization</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b"/>
                      <a:endParaRPr lang="en-GB" sz="2400" b="0" i="0" u="none" strike="noStrike" dirty="0">
                        <a:solidFill>
                          <a:srgbClr val="000000"/>
                        </a:solidFill>
                        <a:effectLst/>
                        <a:latin typeface="Calibri" panose="020F0502020204030204" pitchFamily="34" charset="0"/>
                      </a:endParaRPr>
                    </a:p>
                  </a:txBody>
                  <a:tcPr marL="4763" marR="4763" marT="4763" marB="0" anchor="b">
                    <a:lnL>
                      <a:noFill/>
                    </a:lnL>
                    <a:lnR>
                      <a:noFill/>
                    </a:lnR>
                    <a:lnT>
                      <a:noFill/>
                    </a:lnT>
                    <a:lnB>
                      <a:noFill/>
                    </a:lnB>
                  </a:tcPr>
                </a:tc>
                <a:tc hMerge="1">
                  <a:txBody>
                    <a:bodyPr/>
                    <a:lstStyle/>
                    <a:p>
                      <a:pPr algn="r" fontAlgn="b"/>
                      <a:endParaRPr lang="en-GB" sz="2400" b="0" i="0" u="none" strike="noStrike" dirty="0">
                        <a:solidFill>
                          <a:srgbClr val="000000"/>
                        </a:solidFill>
                        <a:effectLst/>
                        <a:latin typeface="Calibri" panose="020F0502020204030204" pitchFamily="34" charset="0"/>
                      </a:endParaRPr>
                    </a:p>
                  </a:txBody>
                  <a:tcPr marL="4763" marR="4763" marT="4763" marB="0" anchor="b">
                    <a:lnL>
                      <a:noFill/>
                    </a:lnL>
                    <a:lnR>
                      <a:noFill/>
                    </a:lnR>
                    <a:lnT>
                      <a:noFill/>
                    </a:lnT>
                    <a:lnB>
                      <a:noFill/>
                    </a:lnB>
                  </a:tcPr>
                </a:tc>
                <a:tc gridSpan="3">
                  <a:txBody>
                    <a:bodyPr/>
                    <a:lstStyle/>
                    <a:p>
                      <a:pPr algn="ctr" fontAlgn="b"/>
                      <a:r>
                        <a:rPr lang="en-GB" sz="2400" b="1" i="1" u="none" strike="noStrike" dirty="0">
                          <a:solidFill>
                            <a:srgbClr val="000000"/>
                          </a:solidFill>
                          <a:effectLst/>
                          <a:latin typeface="Calibri" panose="020F0502020204030204" pitchFamily="34" charset="0"/>
                        </a:rPr>
                        <a:t>Probable end of life on Earth</a:t>
                      </a:r>
                    </a:p>
                  </a:txBody>
                  <a:tcPr marL="4763" marR="4763" marT="476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r" fontAlgn="b"/>
                      <a:endParaRPr lang="en-GB" sz="2400" b="0" i="0" u="none" strike="noStrike" dirty="0">
                        <a:solidFill>
                          <a:srgbClr val="000000"/>
                        </a:solidFill>
                        <a:effectLst/>
                        <a:latin typeface="Calibri" panose="020F0502020204030204" pitchFamily="34" charset="0"/>
                      </a:endParaRPr>
                    </a:p>
                  </a:txBody>
                  <a:tcPr marL="4763" marR="4763" marT="4763" marB="0" anchor="b">
                    <a:lnL>
                      <a:noFill/>
                    </a:lnL>
                    <a:lnR>
                      <a:noFill/>
                    </a:lnR>
                    <a:lnT>
                      <a:noFill/>
                    </a:lnT>
                    <a:lnB>
                      <a:noFill/>
                    </a:lnB>
                  </a:tcPr>
                </a:tc>
                <a:tc hMerge="1">
                  <a:txBody>
                    <a:bodyPr/>
                    <a:lstStyle/>
                    <a:p>
                      <a:pPr algn="r" fontAlgn="b"/>
                      <a:endParaRPr lang="en-GB" sz="2400" b="0" i="0" u="none" strike="noStrike" dirty="0">
                        <a:solidFill>
                          <a:srgbClr val="000000"/>
                        </a:solidFill>
                        <a:effectLst/>
                        <a:latin typeface="Calibri" panose="020F0502020204030204" pitchFamily="34" charset="0"/>
                      </a:endParaRPr>
                    </a:p>
                  </a:txBody>
                  <a:tcPr marL="4763" marR="4763" marT="4763" marB="0" anchor="b">
                    <a:lnL>
                      <a:noFill/>
                    </a:lnL>
                    <a:lnR>
                      <a:noFill/>
                    </a:lnR>
                    <a:lnT>
                      <a:noFill/>
                    </a:lnT>
                    <a:lnB>
                      <a:noFill/>
                    </a:lnB>
                  </a:tcPr>
                </a:tc>
                <a:extLst>
                  <a:ext uri="{0D108BD9-81ED-4DB2-BD59-A6C34878D82A}">
                    <a16:rowId xmlns:a16="http://schemas.microsoft.com/office/drawing/2014/main" val="1984116211"/>
                  </a:ext>
                </a:extLst>
              </a:tr>
            </a:tbl>
          </a:graphicData>
        </a:graphic>
      </p:graphicFrame>
    </p:spTree>
    <p:extLst>
      <p:ext uri="{BB962C8B-B14F-4D97-AF65-F5344CB8AC3E}">
        <p14:creationId xmlns:p14="http://schemas.microsoft.com/office/powerpoint/2010/main" val="1479382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623D5-3F3D-49D7-BC9B-E521CA3C06CB}"/>
              </a:ext>
            </a:extLst>
          </p:cNvPr>
          <p:cNvSpPr>
            <a:spLocks noGrp="1"/>
          </p:cNvSpPr>
          <p:nvPr>
            <p:ph type="title"/>
          </p:nvPr>
        </p:nvSpPr>
        <p:spPr>
          <a:xfrm>
            <a:off x="838200" y="260580"/>
            <a:ext cx="10515600" cy="833857"/>
          </a:xfrm>
        </p:spPr>
        <p:txBody>
          <a:bodyPr>
            <a:normAutofit fontScale="90000"/>
          </a:bodyPr>
          <a:lstStyle/>
          <a:p>
            <a:r>
              <a:rPr lang="en-GB" dirty="0"/>
              <a:t>(2) Climate variation today confused with climate change from huge increase in retained solar energy</a:t>
            </a:r>
          </a:p>
        </p:txBody>
      </p:sp>
      <p:sp>
        <p:nvSpPr>
          <p:cNvPr id="3" name="Content Placeholder 2">
            <a:extLst>
              <a:ext uri="{FF2B5EF4-FFF2-40B4-BE49-F238E27FC236}">
                <a16:creationId xmlns:a16="http://schemas.microsoft.com/office/drawing/2014/main" id="{0509CDFB-5EA7-44BF-BE51-7D289B16FA1D}"/>
              </a:ext>
            </a:extLst>
          </p:cNvPr>
          <p:cNvSpPr>
            <a:spLocks noGrp="1"/>
          </p:cNvSpPr>
          <p:nvPr>
            <p:ph idx="1"/>
          </p:nvPr>
        </p:nvSpPr>
        <p:spPr>
          <a:xfrm>
            <a:off x="838200" y="1094437"/>
            <a:ext cx="10515600" cy="459569"/>
          </a:xfrm>
        </p:spPr>
        <p:txBody>
          <a:bodyPr/>
          <a:lstStyle/>
          <a:p>
            <a:r>
              <a:rPr lang="en-GB" dirty="0"/>
              <a:t>Defence of this by Tol is pseudo-statistical logic…</a:t>
            </a:r>
          </a:p>
        </p:txBody>
      </p:sp>
      <p:pic>
        <p:nvPicPr>
          <p:cNvPr id="5" name="Picture 4">
            <a:hlinkClick r:id="rId2"/>
            <a:extLst>
              <a:ext uri="{FF2B5EF4-FFF2-40B4-BE49-F238E27FC236}">
                <a16:creationId xmlns:a16="http://schemas.microsoft.com/office/drawing/2014/main" id="{DDF2F367-E0C8-4CAE-AE8B-818F6DD068E8}"/>
              </a:ext>
            </a:extLst>
          </p:cNvPr>
          <p:cNvPicPr>
            <a:picLocks noChangeAspect="1"/>
          </p:cNvPicPr>
          <p:nvPr/>
        </p:nvPicPr>
        <p:blipFill>
          <a:blip r:embed="rId3"/>
          <a:stretch>
            <a:fillRect/>
          </a:stretch>
        </p:blipFill>
        <p:spPr>
          <a:xfrm>
            <a:off x="795954" y="1410676"/>
            <a:ext cx="6504358" cy="5447324"/>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3E1037E-4F68-4DCA-ABF1-9672E0777D8B}"/>
                  </a:ext>
                </a:extLst>
              </p:cNvPr>
              <p:cNvSpPr txBox="1"/>
              <p:nvPr/>
            </p:nvSpPr>
            <p:spPr>
              <a:xfrm>
                <a:off x="7362926" y="1928294"/>
                <a:ext cx="4829074" cy="3245411"/>
              </a:xfrm>
              <a:prstGeom prst="rect">
                <a:avLst/>
              </a:prstGeom>
            </p:spPr>
            <p:txBody>
              <a:bodyPr vert="horz" wrap="square" lIns="91440" tIns="45720" rIns="91440" bIns="45720" rtlCol="0">
                <a:normAutofit lnSpcReduction="10000"/>
              </a:bodyPr>
              <a:lstStyle/>
              <a:p>
                <a:pPr marL="342900" indent="-342900">
                  <a:buFont typeface="Arial" panose="020B0604020202020204" pitchFamily="34" charset="0"/>
                  <a:buChar char="•"/>
                </a:pPr>
                <a:r>
                  <a:rPr lang="en-US" sz="2200" dirty="0"/>
                  <a:t>“And if a relationship does not hold for climate variations </a:t>
                </a:r>
                <a:r>
                  <a:rPr lang="en-US" sz="2200" b="1" i="1" dirty="0">
                    <a:solidFill>
                      <a:srgbClr val="FF0000"/>
                    </a:solidFill>
                    <a:effectLst>
                      <a:outerShdw blurRad="38100" dist="38100" dir="2700000" algn="tl">
                        <a:srgbClr val="000000">
                          <a:alpha val="43137"/>
                        </a:srgbClr>
                      </a:outerShdw>
                    </a:effectLst>
                  </a:rPr>
                  <a:t>without altering the level of solar energy retained by the atmosphere</a:t>
                </a:r>
                <a:r>
                  <a:rPr lang="en-US" sz="2200" dirty="0"/>
                  <a:t>, you cannot confidently assert that it holds </a:t>
                </a:r>
                <a:r>
                  <a:rPr lang="en-US" sz="2200" b="1" i="1" dirty="0">
                    <a:solidFill>
                      <a:srgbClr val="FF0000"/>
                    </a:solidFill>
                    <a:effectLst>
                      <a:outerShdw blurRad="38100" dist="38100" dir="2700000" algn="tl">
                        <a:srgbClr val="000000">
                          <a:alpha val="43137"/>
                        </a:srgbClr>
                      </a:outerShdw>
                    </a:effectLst>
                  </a:rPr>
                  <a:t>when the level of solar energy retained in the atmosphere rises by </a:t>
                </a:r>
                <a14:m>
                  <m:oMath xmlns:m="http://schemas.openxmlformats.org/officeDocument/2006/math">
                    <m:r>
                      <a:rPr lang="en-GB" sz="2200" b="1" i="1" smtClean="0">
                        <a:solidFill>
                          <a:srgbClr val="FF0000"/>
                        </a:solidFill>
                        <a:effectLst>
                          <a:outerShdw blurRad="38100" dist="38100" dir="2700000" algn="tl">
                            <a:srgbClr val="000000">
                              <a:alpha val="43137"/>
                            </a:srgbClr>
                          </a:outerShdw>
                        </a:effectLst>
                        <a:latin typeface="Cambria Math" panose="02040503050406030204" pitchFamily="18" charset="0"/>
                      </a:rPr>
                      <m:t>𝟓</m:t>
                    </m:r>
                    <m:r>
                      <a:rPr lang="en-GB" sz="2200" b="1" i="1" smtClean="0">
                        <a:solidFill>
                          <a:srgbClr val="FF0000"/>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sSup>
                      <m:sSupPr>
                        <m:ctrlPr>
                          <a:rPr lang="en-GB" sz="2200" b="1" i="1" smtClean="0">
                            <a:solidFill>
                              <a:srgbClr val="FF0000"/>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pPr>
                      <m:e>
                        <m:r>
                          <a:rPr lang="en-GB" sz="2200" b="1" i="1" smtClean="0">
                            <a:solidFill>
                              <a:srgbClr val="FF0000"/>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𝟏𝟎</m:t>
                        </m:r>
                      </m:e>
                      <m:sup>
                        <m:r>
                          <a:rPr lang="en-GB" sz="2200" b="1" i="1" smtClean="0">
                            <a:solidFill>
                              <a:srgbClr val="FF0000"/>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𝟐𝟑</m:t>
                        </m:r>
                      </m:sup>
                    </m:sSup>
                  </m:oMath>
                </a14:m>
                <a:r>
                  <a:rPr lang="en-US" sz="2200" b="1" i="1" dirty="0">
                    <a:solidFill>
                      <a:srgbClr val="FF0000"/>
                    </a:solidFill>
                    <a:effectLst>
                      <a:outerShdw blurRad="38100" dist="38100" dir="2700000" algn="tl">
                        <a:srgbClr val="000000">
                          <a:alpha val="43137"/>
                        </a:srgbClr>
                      </a:outerShdw>
                    </a:effectLst>
                  </a:rPr>
                  <a:t> joules for every 1°C increase in global average temperature”</a:t>
                </a:r>
                <a:endParaRPr lang="en-GB" sz="2200" b="1" i="1" dirty="0">
                  <a:solidFill>
                    <a:srgbClr val="FF0000"/>
                  </a:solidFill>
                  <a:effectLst>
                    <a:outerShdw blurRad="38100" dist="38100" dir="2700000" algn="tl">
                      <a:srgbClr val="000000">
                        <a:alpha val="43137"/>
                      </a:srgbClr>
                    </a:outerShdw>
                  </a:effectLst>
                </a:endParaRPr>
              </a:p>
            </p:txBody>
          </p:sp>
        </mc:Choice>
        <mc:Fallback xmlns="">
          <p:sp>
            <p:nvSpPr>
              <p:cNvPr id="6" name="TextBox 5">
                <a:extLst>
                  <a:ext uri="{FF2B5EF4-FFF2-40B4-BE49-F238E27FC236}">
                    <a16:creationId xmlns:a16="http://schemas.microsoft.com/office/drawing/2014/main" id="{93E1037E-4F68-4DCA-ABF1-9672E0777D8B}"/>
                  </a:ext>
                </a:extLst>
              </p:cNvPr>
              <p:cNvSpPr txBox="1">
                <a:spLocks noRot="1" noChangeAspect="1" noMove="1" noResize="1" noEditPoints="1" noAdjustHandles="1" noChangeArrowheads="1" noChangeShapeType="1" noTextEdit="1"/>
              </p:cNvSpPr>
              <p:nvPr/>
            </p:nvSpPr>
            <p:spPr>
              <a:xfrm>
                <a:off x="7362926" y="1928294"/>
                <a:ext cx="4829074" cy="3245411"/>
              </a:xfrm>
              <a:prstGeom prst="rect">
                <a:avLst/>
              </a:prstGeom>
              <a:blipFill>
                <a:blip r:embed="rId4"/>
                <a:stretch>
                  <a:fillRect l="-1515" t="-2251" r="-1263" b="-750"/>
                </a:stretch>
              </a:blipFill>
            </p:spPr>
            <p:txBody>
              <a:bodyPr/>
              <a:lstStyle/>
              <a:p>
                <a:r>
                  <a:rPr lang="en-GB">
                    <a:noFill/>
                  </a:rPr>
                  <a:t> </a:t>
                </a:r>
              </a:p>
            </p:txBody>
          </p:sp>
        </mc:Fallback>
      </mc:AlternateContent>
      <p:sp>
        <p:nvSpPr>
          <p:cNvPr id="7" name="TextBox 6">
            <a:extLst>
              <a:ext uri="{FF2B5EF4-FFF2-40B4-BE49-F238E27FC236}">
                <a16:creationId xmlns:a16="http://schemas.microsoft.com/office/drawing/2014/main" id="{AD583523-D828-4642-A54F-A7AEFE4AD8D0}"/>
              </a:ext>
            </a:extLst>
          </p:cNvPr>
          <p:cNvSpPr txBox="1"/>
          <p:nvPr/>
        </p:nvSpPr>
        <p:spPr>
          <a:xfrm>
            <a:off x="7362926" y="4936811"/>
            <a:ext cx="4415652" cy="1814587"/>
          </a:xfrm>
          <a:prstGeom prst="rect">
            <a:avLst/>
          </a:prstGeom>
        </p:spPr>
        <p:txBody>
          <a:bodyPr vert="horz" wrap="square" lIns="91440" tIns="45720" rIns="91440" bIns="45720" rtlCol="0">
            <a:normAutofit/>
          </a:bodyPr>
          <a:lstStyle/>
          <a:p>
            <a:pPr marL="285750" indent="-285750" algn="l">
              <a:buFont typeface="Arial" panose="020B0604020202020204" pitchFamily="34" charset="0"/>
              <a:buChar char="•"/>
            </a:pPr>
            <a:r>
              <a:rPr lang="en-GB" sz="2200" dirty="0"/>
              <a:t>10°C warming </a:t>
            </a:r>
            <a:r>
              <a:rPr lang="en-GB" sz="2200" i="1" dirty="0"/>
              <a:t>of the atmosphere alone</a:t>
            </a:r>
            <a:r>
              <a:rPr lang="en-GB" sz="2200" dirty="0"/>
              <a:t> is equivalent to the energy from 81 billion Hiroshima bombs… about 160 Hiroshima bombs per square kilometre</a:t>
            </a:r>
          </a:p>
        </p:txBody>
      </p:sp>
      <p:sp>
        <p:nvSpPr>
          <p:cNvPr id="8" name="TextBox 7">
            <a:extLst>
              <a:ext uri="{FF2B5EF4-FFF2-40B4-BE49-F238E27FC236}">
                <a16:creationId xmlns:a16="http://schemas.microsoft.com/office/drawing/2014/main" id="{2E3E2545-2BBA-41AF-8F67-4F8D27E28219}"/>
              </a:ext>
            </a:extLst>
          </p:cNvPr>
          <p:cNvSpPr txBox="1"/>
          <p:nvPr/>
        </p:nvSpPr>
        <p:spPr>
          <a:xfrm>
            <a:off x="7409260" y="1154257"/>
            <a:ext cx="4415652" cy="799498"/>
          </a:xfrm>
          <a:prstGeom prst="rect">
            <a:avLst/>
          </a:prstGeom>
        </p:spPr>
        <p:txBody>
          <a:bodyPr vert="horz" wrap="square" lIns="91440" tIns="45720" rIns="91440" bIns="45720" rtlCol="0">
            <a:normAutofit/>
          </a:bodyPr>
          <a:lstStyle/>
          <a:p>
            <a:pPr marL="285750" indent="-285750" algn="l">
              <a:buFont typeface="Arial" panose="020B0604020202020204" pitchFamily="34" charset="0"/>
              <a:buChar char="•"/>
            </a:pPr>
            <a:r>
              <a:rPr lang="en-GB" sz="2200" dirty="0"/>
              <a:t>Putting Tol’s clever-sounding statement in context:</a:t>
            </a:r>
          </a:p>
        </p:txBody>
      </p:sp>
      <p:pic>
        <p:nvPicPr>
          <p:cNvPr id="9" name="Picture 8">
            <a:extLst>
              <a:ext uri="{FF2B5EF4-FFF2-40B4-BE49-F238E27FC236}">
                <a16:creationId xmlns:a16="http://schemas.microsoft.com/office/drawing/2014/main" id="{F67B4B15-B48E-45A0-A515-4E24135358C9}"/>
              </a:ext>
            </a:extLst>
          </p:cNvPr>
          <p:cNvPicPr>
            <a:picLocks noChangeAspect="1"/>
          </p:cNvPicPr>
          <p:nvPr/>
        </p:nvPicPr>
        <p:blipFill>
          <a:blip r:embed="rId5"/>
          <a:stretch>
            <a:fillRect/>
          </a:stretch>
        </p:blipFill>
        <p:spPr>
          <a:xfrm>
            <a:off x="748896" y="1410676"/>
            <a:ext cx="10239375" cy="2257425"/>
          </a:xfrm>
          <a:prstGeom prst="rect">
            <a:avLst/>
          </a:prstGeom>
        </p:spPr>
      </p:pic>
      <p:sp>
        <p:nvSpPr>
          <p:cNvPr id="10" name="Rectangle 9">
            <a:extLst>
              <a:ext uri="{FF2B5EF4-FFF2-40B4-BE49-F238E27FC236}">
                <a16:creationId xmlns:a16="http://schemas.microsoft.com/office/drawing/2014/main" id="{71AB31AE-F9C2-46FA-943E-6BD177244431}"/>
              </a:ext>
            </a:extLst>
          </p:cNvPr>
          <p:cNvSpPr/>
          <p:nvPr/>
        </p:nvSpPr>
        <p:spPr>
          <a:xfrm>
            <a:off x="733340" y="5330052"/>
            <a:ext cx="6216164" cy="1267368"/>
          </a:xfrm>
          <a:prstGeom prst="rect">
            <a:avLst/>
          </a:prstGeom>
          <a:gradFill flip="none" rotWithShape="1">
            <a:gsLst>
              <a:gs pos="91000">
                <a:schemeClr val="accent1">
                  <a:lumMod val="5000"/>
                  <a:lumOff val="95000"/>
                  <a:alpha val="0"/>
                </a:schemeClr>
              </a:gs>
              <a:gs pos="97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GB"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64656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500" fill="hold"/>
                                        <p:tgtEl>
                                          <p:spTgt spid="9"/>
                                        </p:tgtEl>
                                        <p:attrNameLst>
                                          <p:attrName>ppt_w</p:attrName>
                                        </p:attrNameLst>
                                      </p:cBhvr>
                                      <p:tavLst>
                                        <p:tav tm="0">
                                          <p:val>
                                            <p:fltVal val="0"/>
                                          </p:val>
                                        </p:tav>
                                        <p:tav tm="100000">
                                          <p:val>
                                            <p:strVal val="#ppt_w"/>
                                          </p:val>
                                        </p:tav>
                                      </p:tavLst>
                                    </p:anim>
                                    <p:anim calcmode="lin" valueType="num">
                                      <p:cBhvr>
                                        <p:cTn id="8" dur="1500" fill="hold"/>
                                        <p:tgtEl>
                                          <p:spTgt spid="9"/>
                                        </p:tgtEl>
                                        <p:attrNameLst>
                                          <p:attrName>ppt_h</p:attrName>
                                        </p:attrNameLst>
                                      </p:cBhvr>
                                      <p:tavLst>
                                        <p:tav tm="0">
                                          <p:val>
                                            <p:fltVal val="0"/>
                                          </p:val>
                                        </p:tav>
                                        <p:tav tm="100000">
                                          <p:val>
                                            <p:strVal val="#ppt_h"/>
                                          </p:val>
                                        </p:tav>
                                      </p:tavLst>
                                    </p:anim>
                                    <p:animEffect transition="in" filter="fade">
                                      <p:cBhvr>
                                        <p:cTn id="9" dur="1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up)">
                                      <p:cBhvr>
                                        <p:cTn id="14" dur="4000"/>
                                        <p:tgtEl>
                                          <p:spTgt spid="5"/>
                                        </p:tgtEl>
                                      </p:cBhvr>
                                    </p:animEffect>
                                  </p:childTnLst>
                                </p:cTn>
                              </p:par>
                              <p:par>
                                <p:cTn id="15" presetID="10" presetClass="exit" presetSubtype="0" fill="hold" nodeType="withEffect">
                                  <p:stCondLst>
                                    <p:cond delay="0"/>
                                  </p:stCondLst>
                                  <p:childTnLst>
                                    <p:animEffect transition="out" filter="fad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500"/>
                                        <p:tgtEl>
                                          <p:spTgt spid="8"/>
                                        </p:tgtEl>
                                      </p:cBhvr>
                                    </p:animEffect>
                                  </p:childTnLst>
                                </p:cTn>
                              </p:par>
                              <p:par>
                                <p:cTn id="23" presetID="26"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80">
                                          <p:stCondLst>
                                            <p:cond delay="0"/>
                                          </p:stCondLst>
                                        </p:cTn>
                                        <p:tgtEl>
                                          <p:spTgt spid="10"/>
                                        </p:tgtEl>
                                      </p:cBhvr>
                                    </p:animEffect>
                                    <p:anim calcmode="lin" valueType="num">
                                      <p:cBhvr>
                                        <p:cTn id="2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1" dur="26">
                                          <p:stCondLst>
                                            <p:cond delay="650"/>
                                          </p:stCondLst>
                                        </p:cTn>
                                        <p:tgtEl>
                                          <p:spTgt spid="10"/>
                                        </p:tgtEl>
                                      </p:cBhvr>
                                      <p:to x="100000" y="60000"/>
                                    </p:animScale>
                                    <p:animScale>
                                      <p:cBhvr>
                                        <p:cTn id="32" dur="166" decel="50000">
                                          <p:stCondLst>
                                            <p:cond delay="676"/>
                                          </p:stCondLst>
                                        </p:cTn>
                                        <p:tgtEl>
                                          <p:spTgt spid="10"/>
                                        </p:tgtEl>
                                      </p:cBhvr>
                                      <p:to x="100000" y="100000"/>
                                    </p:animScale>
                                    <p:animScale>
                                      <p:cBhvr>
                                        <p:cTn id="33" dur="26">
                                          <p:stCondLst>
                                            <p:cond delay="1312"/>
                                          </p:stCondLst>
                                        </p:cTn>
                                        <p:tgtEl>
                                          <p:spTgt spid="10"/>
                                        </p:tgtEl>
                                      </p:cBhvr>
                                      <p:to x="100000" y="80000"/>
                                    </p:animScale>
                                    <p:animScale>
                                      <p:cBhvr>
                                        <p:cTn id="34" dur="166" decel="50000">
                                          <p:stCondLst>
                                            <p:cond delay="1338"/>
                                          </p:stCondLst>
                                        </p:cTn>
                                        <p:tgtEl>
                                          <p:spTgt spid="10"/>
                                        </p:tgtEl>
                                      </p:cBhvr>
                                      <p:to x="100000" y="100000"/>
                                    </p:animScale>
                                    <p:animScale>
                                      <p:cBhvr>
                                        <p:cTn id="35" dur="26">
                                          <p:stCondLst>
                                            <p:cond delay="1642"/>
                                          </p:stCondLst>
                                        </p:cTn>
                                        <p:tgtEl>
                                          <p:spTgt spid="10"/>
                                        </p:tgtEl>
                                      </p:cBhvr>
                                      <p:to x="100000" y="90000"/>
                                    </p:animScale>
                                    <p:animScale>
                                      <p:cBhvr>
                                        <p:cTn id="36" dur="166" decel="50000">
                                          <p:stCondLst>
                                            <p:cond delay="1668"/>
                                          </p:stCondLst>
                                        </p:cTn>
                                        <p:tgtEl>
                                          <p:spTgt spid="10"/>
                                        </p:tgtEl>
                                      </p:cBhvr>
                                      <p:to x="100000" y="100000"/>
                                    </p:animScale>
                                    <p:animScale>
                                      <p:cBhvr>
                                        <p:cTn id="37" dur="26">
                                          <p:stCondLst>
                                            <p:cond delay="1808"/>
                                          </p:stCondLst>
                                        </p:cTn>
                                        <p:tgtEl>
                                          <p:spTgt spid="10"/>
                                        </p:tgtEl>
                                      </p:cBhvr>
                                      <p:to x="100000" y="95000"/>
                                    </p:animScale>
                                    <p:animScale>
                                      <p:cBhvr>
                                        <p:cTn id="38" dur="166" decel="50000">
                                          <p:stCondLst>
                                            <p:cond delay="1834"/>
                                          </p:stCondLst>
                                        </p:cTn>
                                        <p:tgtEl>
                                          <p:spTgt spid="10"/>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iterate type="lt">
                                    <p:tmPct val="10000"/>
                                  </p:iterate>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up)">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90336-43B7-4884-9067-A72E85DF1450}"/>
              </a:ext>
            </a:extLst>
          </p:cNvPr>
          <p:cNvSpPr>
            <a:spLocks noGrp="1"/>
          </p:cNvSpPr>
          <p:nvPr>
            <p:ph type="title"/>
          </p:nvPr>
        </p:nvSpPr>
        <p:spPr>
          <a:xfrm>
            <a:off x="838200" y="365125"/>
            <a:ext cx="10515600" cy="653507"/>
          </a:xfrm>
        </p:spPr>
        <p:txBody>
          <a:bodyPr>
            <a:normAutofit fontScale="90000"/>
          </a:bodyPr>
          <a:lstStyle/>
          <a:p>
            <a:r>
              <a:rPr lang="en-GB" dirty="0"/>
              <a:t>(2) Climate variation today confused with climate change from huge increase in retained solar energy</a:t>
            </a:r>
          </a:p>
        </p:txBody>
      </p:sp>
      <p:sp>
        <p:nvSpPr>
          <p:cNvPr id="3" name="Content Placeholder 2">
            <a:extLst>
              <a:ext uri="{FF2B5EF4-FFF2-40B4-BE49-F238E27FC236}">
                <a16:creationId xmlns:a16="http://schemas.microsoft.com/office/drawing/2014/main" id="{779929D2-DDB4-42D2-BD83-DD7A52E335A2}"/>
              </a:ext>
            </a:extLst>
          </p:cNvPr>
          <p:cNvSpPr>
            <a:spLocks noGrp="1"/>
          </p:cNvSpPr>
          <p:nvPr>
            <p:ph idx="1"/>
          </p:nvPr>
        </p:nvSpPr>
        <p:spPr>
          <a:xfrm>
            <a:off x="838200" y="1103913"/>
            <a:ext cx="10515600" cy="4542994"/>
          </a:xfrm>
        </p:spPr>
        <p:txBody>
          <a:bodyPr>
            <a:normAutofit/>
          </a:bodyPr>
          <a:lstStyle/>
          <a:p>
            <a:r>
              <a:rPr lang="en-US" dirty="0"/>
              <a:t>What these economists did:</a:t>
            </a:r>
          </a:p>
          <a:p>
            <a:pPr lvl="1"/>
            <a:r>
              <a:rPr lang="en-US" dirty="0"/>
              <a:t>Compared “GDP” in two places with different temperatures </a:t>
            </a:r>
            <a:r>
              <a:rPr lang="en-US" b="1" i="1" dirty="0"/>
              <a:t>while the level of energy in the biosphere remained constant</a:t>
            </a:r>
          </a:p>
          <a:p>
            <a:pPr lvl="1"/>
            <a:r>
              <a:rPr lang="en-GB" dirty="0"/>
              <a:t>E.g., Mendelsohn et al. 2000 “</a:t>
            </a:r>
            <a:r>
              <a:rPr lang="en-US" dirty="0">
                <a:hlinkClick r:id="rId2"/>
              </a:rPr>
              <a:t>Comparing impacts across climate models</a:t>
            </a:r>
            <a:r>
              <a:rPr lang="en-US" dirty="0"/>
              <a:t>”</a:t>
            </a:r>
            <a:endParaRPr lang="en-GB" dirty="0"/>
          </a:p>
          <a:p>
            <a:pPr lvl="2"/>
            <a:r>
              <a:rPr lang="en-GB" dirty="0"/>
              <a:t>“</a:t>
            </a:r>
            <a:r>
              <a:rPr lang="en-US" dirty="0"/>
              <a:t>COSMIC combines a simple climate/ocean model with the geographical distributions of the changes in surface temperature and precipitation…</a:t>
            </a:r>
          </a:p>
          <a:p>
            <a:pPr lvl="2"/>
            <a:r>
              <a:rPr lang="en-US" b="1" i="1" dirty="0">
                <a:solidFill>
                  <a:srgbClr val="FF0000"/>
                </a:solidFill>
              </a:rPr>
              <a:t>Assuming</a:t>
            </a:r>
            <a:r>
              <a:rPr lang="en-US" b="1" i="1" dirty="0"/>
              <a:t> that the geographic climate distributions from each model can be scaled by the global-mean surface temperature change</a:t>
            </a:r>
            <a:r>
              <a:rPr lang="en-US" dirty="0"/>
              <a:t>, COSMIC predicts country-specific climate projections for each GCM.” (p. 37)</a:t>
            </a:r>
          </a:p>
          <a:p>
            <a:pPr lvl="2"/>
            <a:r>
              <a:rPr lang="en-US" dirty="0"/>
              <a:t>“</a:t>
            </a:r>
            <a:r>
              <a:rPr lang="en-US" i="1" dirty="0"/>
              <a:t>By comparing one area with a warmer site, the Cross-sectional approach is able to discern what would happen to that place in the long run if it warmed</a:t>
            </a:r>
            <a:r>
              <a:rPr lang="en-US" dirty="0"/>
              <a:t>.” (p. 38)</a:t>
            </a:r>
            <a:endParaRPr lang="en-US" b="1" i="1" dirty="0"/>
          </a:p>
          <a:p>
            <a:r>
              <a:rPr lang="en-US" dirty="0"/>
              <a:t>What Global Warming will do:</a:t>
            </a:r>
          </a:p>
          <a:p>
            <a:pPr lvl="1"/>
            <a:r>
              <a:rPr lang="en-US" b="1" i="1" dirty="0"/>
              <a:t>Dramatically increase the level of energy in the biosphere</a:t>
            </a:r>
          </a:p>
        </p:txBody>
      </p:sp>
    </p:spTree>
    <p:extLst>
      <p:ext uri="{BB962C8B-B14F-4D97-AF65-F5344CB8AC3E}">
        <p14:creationId xmlns:p14="http://schemas.microsoft.com/office/powerpoint/2010/main" val="26980794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F96E4-E182-4CF0-871E-46209A173117}"/>
              </a:ext>
            </a:extLst>
          </p:cNvPr>
          <p:cNvSpPr>
            <a:spLocks noGrp="1"/>
          </p:cNvSpPr>
          <p:nvPr>
            <p:ph type="title"/>
          </p:nvPr>
        </p:nvSpPr>
        <p:spPr>
          <a:xfrm>
            <a:off x="838200" y="365125"/>
            <a:ext cx="10515600" cy="845968"/>
          </a:xfrm>
        </p:spPr>
        <p:txBody>
          <a:bodyPr>
            <a:normAutofit fontScale="90000"/>
          </a:bodyPr>
          <a:lstStyle/>
          <a:p>
            <a:r>
              <a:rPr lang="en-GB" dirty="0"/>
              <a:t>(2) Climate variation today confused with climate change from huge increase in retained solar energy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A333FDA-0684-49B0-8964-3D7773C50F57}"/>
                  </a:ext>
                </a:extLst>
              </p:cNvPr>
              <p:cNvSpPr>
                <a:spLocks noGrp="1"/>
              </p:cNvSpPr>
              <p:nvPr>
                <p:ph idx="1"/>
              </p:nvPr>
            </p:nvSpPr>
            <p:spPr>
              <a:xfrm>
                <a:off x="838200" y="1369231"/>
                <a:ext cx="10515600" cy="4277676"/>
              </a:xfrm>
            </p:spPr>
            <p:txBody>
              <a:bodyPr/>
              <a:lstStyle/>
              <a:p>
                <a:r>
                  <a:rPr lang="en-US" dirty="0"/>
                  <a:t>Their regressions on Local </a:t>
                </a:r>
                <a:r>
                  <a:rPr lang="en-US" dirty="0" err="1"/>
                  <a:t>Temperature</a:t>
                </a:r>
                <a:r>
                  <a:rPr lang="en-US" dirty="0" err="1">
                    <a:sym typeface="Wingdings" panose="05000000000000000000" pitchFamily="2" charset="2"/>
                  </a:rPr>
                  <a:t></a:t>
                </a:r>
                <a:r>
                  <a:rPr lang="en-US" dirty="0" err="1"/>
                  <a:t>GDP</a:t>
                </a:r>
                <a:r>
                  <a:rPr lang="en-US" dirty="0"/>
                  <a:t> relationship give </a:t>
                </a:r>
                <a:r>
                  <a:rPr lang="en-US" b="1" i="1" dirty="0"/>
                  <a:t>no</a:t>
                </a:r>
                <a:r>
                  <a:rPr lang="en-US" dirty="0"/>
                  <a:t> information about Global </a:t>
                </a:r>
                <a:r>
                  <a:rPr lang="en-US" dirty="0" err="1"/>
                  <a:t>Temperature</a:t>
                </a:r>
                <a:r>
                  <a:rPr lang="en-US" dirty="0" err="1">
                    <a:sym typeface="Wingdings" panose="05000000000000000000" pitchFamily="2" charset="2"/>
                  </a:rPr>
                  <a:t></a:t>
                </a:r>
                <a:r>
                  <a:rPr lang="en-US" dirty="0" err="1"/>
                  <a:t>GDP</a:t>
                </a:r>
                <a:r>
                  <a:rPr lang="en-US" dirty="0"/>
                  <a:t> relationship</a:t>
                </a:r>
              </a:p>
              <a:p>
                <a:r>
                  <a:rPr lang="en-US" dirty="0"/>
                  <a:t>An example of the “space=time” assumption </a:t>
                </a:r>
                <a:r>
                  <a:rPr lang="en-US" b="1" i="1" dirty="0"/>
                  <a:t>purely for the sake of exposition</a:t>
                </a:r>
              </a:p>
              <a:p>
                <a:pPr lvl="1"/>
                <a:r>
                  <a:rPr lang="en-US" dirty="0"/>
                  <a:t>Assume temperature at any location is caused by</a:t>
                </a:r>
              </a:p>
              <a:p>
                <a:pPr lvl="2"/>
                <a:r>
                  <a:rPr lang="en-GB" dirty="0"/>
                  <a:t>Energy output of Sun &amp; planetary distance from it: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𝑇</m:t>
                        </m:r>
                      </m:e>
                      <m:sub>
                        <m:r>
                          <a:rPr lang="en-GB" i="1">
                            <a:latin typeface="Cambria Math" panose="02040503050406030204" pitchFamily="18" charset="0"/>
                          </a:rPr>
                          <m:t>𝑆</m:t>
                        </m:r>
                      </m:sub>
                    </m:sSub>
                  </m:oMath>
                </a14:m>
                <a:r>
                  <a:rPr lang="en-GB" dirty="0"/>
                  <a:t> (treat as constant)</a:t>
                </a:r>
              </a:p>
              <a:p>
                <a:pPr lvl="2"/>
                <a:r>
                  <a:rPr lang="en-GB" dirty="0"/>
                  <a:t>Energy retained by greenhouse effect: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𝑇</m:t>
                        </m:r>
                      </m:e>
                      <m:sub>
                        <m:r>
                          <a:rPr lang="en-GB" i="1">
                            <a:latin typeface="Cambria Math" panose="02040503050406030204" pitchFamily="18" charset="0"/>
                          </a:rPr>
                          <m:t>𝐺</m:t>
                        </m:r>
                      </m:sub>
                    </m:sSub>
                  </m:oMath>
                </a14:m>
                <a:r>
                  <a:rPr lang="en-GB" dirty="0"/>
                  <a:t> (varied by climate change)</a:t>
                </a:r>
              </a:p>
              <a:p>
                <a:pPr lvl="2"/>
                <a:r>
                  <a:rPr lang="en-GB" dirty="0"/>
                  <a:t>Energy determined by local distance from equator: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𝑇</m:t>
                        </m:r>
                      </m:e>
                      <m:sub>
                        <m:r>
                          <a:rPr lang="en-GB" i="1">
                            <a:latin typeface="Cambria Math" panose="02040503050406030204" pitchFamily="18" charset="0"/>
                          </a:rPr>
                          <m:t>𝐿</m:t>
                        </m:r>
                      </m:sub>
                    </m:sSub>
                  </m:oMath>
                </a14:m>
                <a:r>
                  <a:rPr lang="en-US" dirty="0"/>
                  <a:t> (varies across USA…)</a:t>
                </a:r>
              </a:p>
              <a:p>
                <a:r>
                  <a:rPr lang="en-GB" dirty="0"/>
                  <a:t>Even with the crazy assumption of quadratic damage function, statistical analysis should have considered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𝑇</m:t>
                        </m:r>
                      </m:e>
                      <m:sub>
                        <m:r>
                          <a:rPr lang="en-GB" i="1">
                            <a:latin typeface="Cambria Math" panose="02040503050406030204" pitchFamily="18" charset="0"/>
                          </a:rPr>
                          <m:t>𝐺</m:t>
                        </m:r>
                      </m:sub>
                    </m:sSub>
                  </m:oMath>
                </a14:m>
                <a:r>
                  <a:rPr lang="en-GB" dirty="0"/>
                  <a:t> and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𝑇</m:t>
                        </m:r>
                      </m:e>
                      <m:sub>
                        <m:r>
                          <a:rPr lang="en-GB" b="0" i="1" smtClean="0">
                            <a:latin typeface="Cambria Math" panose="02040503050406030204" pitchFamily="18" charset="0"/>
                          </a:rPr>
                          <m:t>𝐿</m:t>
                        </m:r>
                      </m:sub>
                    </m:sSub>
                  </m:oMath>
                </a14:m>
                <a:r>
                  <a:rPr lang="en-GB" dirty="0"/>
                  <a:t> as independent determinants of temperature…</a:t>
                </a:r>
              </a:p>
              <a:p>
                <a:endParaRPr lang="en-GB" dirty="0"/>
              </a:p>
            </p:txBody>
          </p:sp>
        </mc:Choice>
        <mc:Fallback xmlns="">
          <p:sp>
            <p:nvSpPr>
              <p:cNvPr id="3" name="Content Placeholder 2">
                <a:extLst>
                  <a:ext uri="{FF2B5EF4-FFF2-40B4-BE49-F238E27FC236}">
                    <a16:creationId xmlns:a16="http://schemas.microsoft.com/office/drawing/2014/main" id="{9A333FDA-0684-49B0-8964-3D7773C50F57}"/>
                  </a:ext>
                </a:extLst>
              </p:cNvPr>
              <p:cNvSpPr>
                <a:spLocks noGrp="1" noRot="1" noChangeAspect="1" noMove="1" noResize="1" noEditPoints="1" noAdjustHandles="1" noChangeArrowheads="1" noChangeShapeType="1" noTextEdit="1"/>
              </p:cNvSpPr>
              <p:nvPr>
                <p:ph idx="1"/>
              </p:nvPr>
            </p:nvSpPr>
            <p:spPr>
              <a:xfrm>
                <a:off x="838200" y="1369231"/>
                <a:ext cx="10515600" cy="4277676"/>
              </a:xfrm>
              <a:blipFill>
                <a:blip r:embed="rId2"/>
                <a:stretch>
                  <a:fillRect l="-696" t="-1854" r="-174"/>
                </a:stretch>
              </a:blipFill>
            </p:spPr>
            <p:txBody>
              <a:bodyPr/>
              <a:lstStyle/>
              <a:p>
                <a:r>
                  <a:rPr lang="en-GB">
                    <a:noFill/>
                  </a:rPr>
                  <a:t> </a:t>
                </a:r>
              </a:p>
            </p:txBody>
          </p:sp>
        </mc:Fallback>
      </mc:AlternateContent>
    </p:spTree>
    <p:extLst>
      <p:ext uri="{BB962C8B-B14F-4D97-AF65-F5344CB8AC3E}">
        <p14:creationId xmlns:p14="http://schemas.microsoft.com/office/powerpoint/2010/main" val="34348145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B42FC-729A-465A-BCAD-71DF153E898C}"/>
              </a:ext>
            </a:extLst>
          </p:cNvPr>
          <p:cNvSpPr>
            <a:spLocks noGrp="1"/>
          </p:cNvSpPr>
          <p:nvPr>
            <p:ph type="title"/>
          </p:nvPr>
        </p:nvSpPr>
        <p:spPr>
          <a:xfrm>
            <a:off x="838200" y="365125"/>
            <a:ext cx="10515600" cy="658245"/>
          </a:xfrm>
        </p:spPr>
        <p:txBody>
          <a:bodyPr>
            <a:normAutofit fontScale="90000"/>
          </a:bodyPr>
          <a:lstStyle/>
          <a:p>
            <a:r>
              <a:rPr lang="en-GB" dirty="0"/>
              <a:t>(2) Climate variation today confused with climate change from huge increase in retained solar energy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002DE0D-02DD-4CD4-8B9F-E9D14E1774F3}"/>
                  </a:ext>
                </a:extLst>
              </p:cNvPr>
              <p:cNvSpPr>
                <a:spLocks noGrp="1"/>
              </p:cNvSpPr>
              <p:nvPr>
                <p:ph idx="1"/>
              </p:nvPr>
            </p:nvSpPr>
            <p:spPr>
              <a:xfrm>
                <a:off x="838200" y="1222359"/>
                <a:ext cx="10515600" cy="2454192"/>
              </a:xfrm>
            </p:spPr>
            <p:txBody>
              <a:bodyPr/>
              <a:lstStyle/>
              <a:p>
                <a:r>
                  <a:rPr lang="en-GB" dirty="0"/>
                  <a:t>Hypothesis: “GDP per capita is a quadratic function of Temperature”</a:t>
                </a:r>
                <a:endParaRPr lang="en-GB" i="1" dirty="0">
                  <a:latin typeface="Cambria Math" panose="02040503050406030204" pitchFamily="18" charset="0"/>
                </a:endParaRPr>
              </a:p>
              <a:p>
                <a:pPr lvl="1"/>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𝐺𝐷𝑃</m:t>
                        </m:r>
                      </m:e>
                      <m:sub>
                        <m:d>
                          <m:dPr>
                            <m:ctrlPr>
                              <a:rPr lang="en-GB" i="1">
                                <a:latin typeface="Cambria Math" panose="02040503050406030204" pitchFamily="18" charset="0"/>
                              </a:rPr>
                            </m:ctrlPr>
                          </m:dPr>
                          <m:e>
                            <m:r>
                              <a:rPr lang="en-GB" i="1">
                                <a:latin typeface="Cambria Math" panose="02040503050406030204" pitchFamily="18" charset="0"/>
                              </a:rPr>
                              <m:t>𝑃𝑒𝑟𝐶𝑎𝑝𝑖𝑡𝑎</m:t>
                            </m:r>
                          </m:e>
                        </m:d>
                      </m:sub>
                    </m:sSub>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b="0" i="1" smtClean="0">
                                <a:latin typeface="Cambria Math" panose="02040503050406030204" pitchFamily="18" charset="0"/>
                              </a:rPr>
                              <m:t>𝑇</m:t>
                            </m:r>
                          </m:e>
                          <m:sub>
                            <m:r>
                              <a:rPr lang="en-GB" b="0" i="1" smtClean="0">
                                <a:latin typeface="Cambria Math" panose="02040503050406030204" pitchFamily="18" charset="0"/>
                              </a:rPr>
                              <m:t>𝐺</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b="0" i="1" smtClean="0">
                                <a:latin typeface="Cambria Math" panose="02040503050406030204" pitchFamily="18" charset="0"/>
                              </a:rPr>
                              <m:t>𝑇</m:t>
                            </m:r>
                          </m:e>
                          <m:sub>
                            <m:r>
                              <a:rPr lang="en-GB" i="1">
                                <a:latin typeface="Cambria Math" panose="02040503050406030204" pitchFamily="18" charset="0"/>
                              </a:rPr>
                              <m:t>𝐿</m:t>
                            </m:r>
                          </m:sub>
                        </m:sSub>
                      </m:e>
                    </m:d>
                    <m:r>
                      <a:rPr lang="en-GB" i="1">
                        <a:latin typeface="Cambria Math" panose="02040503050406030204" pitchFamily="18" charset="0"/>
                      </a:rPr>
                      <m:t>=</m:t>
                    </m:r>
                    <m:sSub>
                      <m:sSubPr>
                        <m:ctrlPr>
                          <a:rPr lang="en-GB" i="1">
                            <a:solidFill>
                              <a:srgbClr val="FF0000"/>
                            </a:solidFill>
                            <a:latin typeface="Cambria Math" panose="02040503050406030204" pitchFamily="18" charset="0"/>
                            <a:ea typeface="Cambria Math" panose="02040503050406030204" pitchFamily="18" charset="0"/>
                          </a:rPr>
                        </m:ctrlPr>
                      </m:sSubPr>
                      <m:e>
                        <m:r>
                          <a:rPr lang="en-GB" i="1">
                            <a:solidFill>
                              <a:srgbClr val="FF0000"/>
                            </a:solidFill>
                            <a:latin typeface="Cambria Math" panose="02040503050406030204" pitchFamily="18" charset="0"/>
                            <a:ea typeface="Cambria Math" panose="02040503050406030204" pitchFamily="18" charset="0"/>
                          </a:rPr>
                          <m:t>𝛼</m:t>
                        </m:r>
                      </m:e>
                      <m:sub>
                        <m:r>
                          <a:rPr lang="en-GB" i="1">
                            <a:solidFill>
                              <a:srgbClr val="FF0000"/>
                            </a:solidFill>
                            <a:latin typeface="Cambria Math" panose="02040503050406030204" pitchFamily="18" charset="0"/>
                            <a:ea typeface="Cambria Math" panose="02040503050406030204" pitchFamily="18" charset="0"/>
                          </a:rPr>
                          <m:t>1</m:t>
                        </m:r>
                      </m:sub>
                    </m:sSub>
                    <m:r>
                      <a:rPr lang="en-GB" i="1">
                        <a:latin typeface="Cambria Math" panose="02040503050406030204" pitchFamily="18" charset="0"/>
                        <a:ea typeface="Cambria Math" panose="02040503050406030204" pitchFamily="18" charset="0"/>
                      </a:rPr>
                      <m:t>×</m:t>
                    </m:r>
                    <m:sSup>
                      <m:sSupPr>
                        <m:ctrlPr>
                          <a:rPr lang="en-GB" i="1" smtClean="0">
                            <a:latin typeface="Cambria Math" panose="02040503050406030204" pitchFamily="18" charset="0"/>
                            <a:ea typeface="Cambria Math" panose="02040503050406030204" pitchFamily="18" charset="0"/>
                          </a:rPr>
                        </m:ctrlPr>
                      </m:sSupPr>
                      <m:e>
                        <m:sSub>
                          <m:sSubPr>
                            <m:ctrlPr>
                              <a:rPr lang="en-GB" i="1">
                                <a:latin typeface="Cambria Math" panose="02040503050406030204" pitchFamily="18" charset="0"/>
                              </a:rPr>
                            </m:ctrlPr>
                          </m:sSubPr>
                          <m:e>
                            <m:r>
                              <a:rPr lang="en-GB" i="1">
                                <a:latin typeface="Cambria Math" panose="02040503050406030204" pitchFamily="18" charset="0"/>
                              </a:rPr>
                              <m:t>𝑇</m:t>
                            </m:r>
                          </m:e>
                          <m:sub>
                            <m:r>
                              <a:rPr lang="en-GB" i="1">
                                <a:latin typeface="Cambria Math" panose="02040503050406030204" pitchFamily="18" charset="0"/>
                              </a:rPr>
                              <m:t>𝐺</m:t>
                            </m:r>
                          </m:sub>
                        </m:sSub>
                      </m:e>
                      <m:sup>
                        <m:r>
                          <a:rPr lang="en-GB" b="0" i="1" smtClean="0">
                            <a:latin typeface="Cambria Math" panose="02040503050406030204" pitchFamily="18" charset="0"/>
                            <a:ea typeface="Cambria Math" panose="02040503050406030204" pitchFamily="18" charset="0"/>
                          </a:rPr>
                          <m:t>2</m:t>
                        </m:r>
                      </m:sup>
                    </m:sSup>
                    <m:r>
                      <a:rPr lang="en-GB" i="1">
                        <a:latin typeface="Cambria Math" panose="02040503050406030204" pitchFamily="18" charset="0"/>
                        <a:ea typeface="Cambria Math" panose="02040503050406030204" pitchFamily="18" charset="0"/>
                      </a:rPr>
                      <m:t>+</m:t>
                    </m:r>
                    <m:sSub>
                      <m:sSubPr>
                        <m:ctrlPr>
                          <a:rPr lang="en-GB" i="1">
                            <a:solidFill>
                              <a:srgbClr val="0033CC"/>
                            </a:solidFill>
                            <a:latin typeface="Cambria Math" panose="02040503050406030204" pitchFamily="18" charset="0"/>
                            <a:ea typeface="Cambria Math" panose="02040503050406030204" pitchFamily="18" charset="0"/>
                          </a:rPr>
                        </m:ctrlPr>
                      </m:sSubPr>
                      <m:e>
                        <m:r>
                          <a:rPr lang="en-GB" i="1">
                            <a:solidFill>
                              <a:srgbClr val="0033CC"/>
                            </a:solidFill>
                            <a:latin typeface="Cambria Math" panose="02040503050406030204" pitchFamily="18" charset="0"/>
                            <a:ea typeface="Cambria Math" panose="02040503050406030204" pitchFamily="18" charset="0"/>
                          </a:rPr>
                          <m:t>𝛼</m:t>
                        </m:r>
                      </m:e>
                      <m:sub>
                        <m:r>
                          <a:rPr lang="en-GB" i="1">
                            <a:solidFill>
                              <a:srgbClr val="0033CC"/>
                            </a:solidFill>
                            <a:latin typeface="Cambria Math" panose="02040503050406030204" pitchFamily="18" charset="0"/>
                            <a:ea typeface="Cambria Math" panose="02040503050406030204" pitchFamily="18" charset="0"/>
                          </a:rPr>
                          <m:t>2</m:t>
                        </m:r>
                      </m:sub>
                    </m:sSub>
                  </m:oMath>
                </a14:m>
                <a:r>
                  <a:rPr lang="en-GB" dirty="0">
                    <a:ea typeface="Cambria Math" panose="02040503050406030204" pitchFamily="18" charset="0"/>
                  </a:rPr>
                  <a:t> </a:t>
                </a:r>
                <a14:m>
                  <m:oMath xmlns:m="http://schemas.openxmlformats.org/officeDocument/2006/math">
                    <m:r>
                      <a:rPr lang="en-GB" i="1">
                        <a:latin typeface="Cambria Math" panose="02040503050406030204" pitchFamily="18" charset="0"/>
                        <a:ea typeface="Cambria Math" panose="02040503050406030204" pitchFamily="18" charset="0"/>
                      </a:rPr>
                      <m:t>×</m:t>
                    </m:r>
                    <m:sSup>
                      <m:sSupPr>
                        <m:ctrlPr>
                          <a:rPr lang="en-GB" i="1" smtClean="0">
                            <a:latin typeface="Cambria Math" panose="02040503050406030204" pitchFamily="18" charset="0"/>
                            <a:ea typeface="Cambria Math" panose="02040503050406030204" pitchFamily="18" charset="0"/>
                          </a:rPr>
                        </m:ctrlPr>
                      </m:sSupPr>
                      <m:e>
                        <m:sSub>
                          <m:sSubPr>
                            <m:ctrlPr>
                              <a:rPr lang="en-GB" i="1">
                                <a:latin typeface="Cambria Math" panose="02040503050406030204" pitchFamily="18" charset="0"/>
                              </a:rPr>
                            </m:ctrlPr>
                          </m:sSubPr>
                          <m:e>
                            <m:r>
                              <a:rPr lang="en-GB" i="1">
                                <a:latin typeface="Cambria Math" panose="02040503050406030204" pitchFamily="18" charset="0"/>
                              </a:rPr>
                              <m:t>𝑇</m:t>
                            </m:r>
                          </m:e>
                          <m:sub>
                            <m:r>
                              <a:rPr lang="en-GB" i="1">
                                <a:latin typeface="Cambria Math" panose="02040503050406030204" pitchFamily="18" charset="0"/>
                              </a:rPr>
                              <m:t>𝐿</m:t>
                            </m:r>
                          </m:sub>
                        </m:sSub>
                      </m:e>
                      <m:sup>
                        <m:r>
                          <a:rPr lang="en-GB" b="0" i="1" smtClean="0">
                            <a:latin typeface="Cambria Math" panose="02040503050406030204" pitchFamily="18" charset="0"/>
                            <a:ea typeface="Cambria Math" panose="02040503050406030204" pitchFamily="18" charset="0"/>
                          </a:rPr>
                          <m:t>2</m:t>
                        </m:r>
                      </m:sup>
                    </m:sSup>
                    <m:r>
                      <a:rPr lang="en-GB" i="1">
                        <a:latin typeface="Cambria Math" panose="02040503050406030204" pitchFamily="18" charset="0"/>
                      </a:rPr>
                      <m:t>+</m:t>
                    </m:r>
                    <m:r>
                      <a:rPr lang="en-GB" i="1">
                        <a:latin typeface="Cambria Math" panose="02040503050406030204" pitchFamily="18" charset="0"/>
                        <a:ea typeface="Cambria Math" panose="02040503050406030204" pitchFamily="18" charset="0"/>
                      </a:rPr>
                      <m:t>𝜀</m:t>
                    </m:r>
                  </m:oMath>
                </a14:m>
                <a:endParaRPr lang="en-GB" dirty="0"/>
              </a:p>
              <a:p>
                <a:r>
                  <a:rPr lang="en-GB" dirty="0"/>
                  <a:t>What Mendelsohn, Nordhaus, etc., effectively did:</a:t>
                </a:r>
              </a:p>
              <a:p>
                <a:pPr lvl="1"/>
                <a14:m>
                  <m:oMath xmlns:m="http://schemas.openxmlformats.org/officeDocument/2006/math">
                    <m:r>
                      <a:rPr lang="en-GB" i="1">
                        <a:latin typeface="Cambria Math" panose="02040503050406030204" pitchFamily="18" charset="0"/>
                      </a:rPr>
                      <m:t>𝐺𝐷𝑃</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b="0" i="1" smtClean="0">
                                <a:latin typeface="Cambria Math" panose="02040503050406030204" pitchFamily="18" charset="0"/>
                              </a:rPr>
                              <m:t>𝑇</m:t>
                            </m:r>
                          </m:e>
                          <m:sub>
                            <m:r>
                              <a:rPr lang="en-GB" b="0" i="1" smtClean="0">
                                <a:latin typeface="Cambria Math" panose="02040503050406030204" pitchFamily="18" charset="0"/>
                              </a:rPr>
                              <m:t>𝐺</m:t>
                            </m:r>
                          </m:sub>
                        </m:sSub>
                        <m:r>
                          <a:rPr lang="en-GB" i="1">
                            <a:latin typeface="Cambria Math" panose="02040503050406030204" pitchFamily="18" charset="0"/>
                          </a:rPr>
                          <m:t>,</m:t>
                        </m:r>
                        <m:r>
                          <a:rPr lang="en-GB" i="1">
                            <a:latin typeface="Cambria Math" panose="02040503050406030204" pitchFamily="18" charset="0"/>
                          </a:rPr>
                          <m:t>𝐹𝑙𝑜𝑟𝑖𝑑𝑎</m:t>
                        </m:r>
                      </m:e>
                    </m:d>
                    <m:r>
                      <a:rPr lang="en-GB" i="1">
                        <a:latin typeface="Cambria Math" panose="02040503050406030204" pitchFamily="18" charset="0"/>
                      </a:rPr>
                      <m:t>=</m:t>
                    </m:r>
                    <m:sSub>
                      <m:sSubPr>
                        <m:ctrlPr>
                          <a:rPr lang="en-GB" i="1">
                            <a:solidFill>
                              <a:srgbClr val="FF0000"/>
                            </a:solidFill>
                            <a:latin typeface="Cambria Math" panose="02040503050406030204" pitchFamily="18" charset="0"/>
                            <a:ea typeface="Cambria Math" panose="02040503050406030204" pitchFamily="18" charset="0"/>
                          </a:rPr>
                        </m:ctrlPr>
                      </m:sSubPr>
                      <m:e>
                        <m:r>
                          <a:rPr lang="en-GB" i="1">
                            <a:solidFill>
                              <a:srgbClr val="FF0000"/>
                            </a:solidFill>
                            <a:latin typeface="Cambria Math" panose="02040503050406030204" pitchFamily="18" charset="0"/>
                            <a:ea typeface="Cambria Math" panose="02040503050406030204" pitchFamily="18" charset="0"/>
                          </a:rPr>
                          <m:t>𝛼</m:t>
                        </m:r>
                      </m:e>
                      <m:sub>
                        <m:r>
                          <a:rPr lang="en-GB" i="1">
                            <a:solidFill>
                              <a:srgbClr val="FF0000"/>
                            </a:solidFill>
                            <a:latin typeface="Cambria Math" panose="02040503050406030204" pitchFamily="18" charset="0"/>
                            <a:ea typeface="Cambria Math" panose="02040503050406030204" pitchFamily="18" charset="0"/>
                          </a:rPr>
                          <m:t>1</m:t>
                        </m:r>
                      </m:sub>
                    </m:sSub>
                    <m:r>
                      <a:rPr lang="en-GB" i="1">
                        <a:latin typeface="Cambria Math" panose="02040503050406030204" pitchFamily="18" charset="0"/>
                        <a:ea typeface="Cambria Math" panose="02040503050406030204" pitchFamily="18" charset="0"/>
                      </a:rPr>
                      <m:t>×</m:t>
                    </m:r>
                    <m:sSup>
                      <m:sSupPr>
                        <m:ctrlPr>
                          <a:rPr lang="en-GB" i="1" smtClean="0">
                            <a:latin typeface="Cambria Math" panose="02040503050406030204" pitchFamily="18" charset="0"/>
                            <a:ea typeface="Cambria Math" panose="02040503050406030204" pitchFamily="18" charset="0"/>
                          </a:rPr>
                        </m:ctrlPr>
                      </m:sSupPr>
                      <m:e>
                        <m:sSub>
                          <m:sSubPr>
                            <m:ctrlPr>
                              <a:rPr lang="en-GB" i="1">
                                <a:latin typeface="Cambria Math" panose="02040503050406030204" pitchFamily="18" charset="0"/>
                              </a:rPr>
                            </m:ctrlPr>
                          </m:sSubPr>
                          <m:e>
                            <m:r>
                              <a:rPr lang="en-GB" b="0" i="1" smtClean="0">
                                <a:latin typeface="Cambria Math" panose="02040503050406030204" pitchFamily="18" charset="0"/>
                              </a:rPr>
                              <m:t>𝑇</m:t>
                            </m:r>
                          </m:e>
                          <m:sub>
                            <m:r>
                              <a:rPr lang="en-GB" b="0" i="1" smtClean="0">
                                <a:latin typeface="Cambria Math" panose="02040503050406030204" pitchFamily="18" charset="0"/>
                              </a:rPr>
                              <m:t>𝐺</m:t>
                            </m:r>
                          </m:sub>
                        </m:sSub>
                      </m:e>
                      <m:sup>
                        <m:r>
                          <a:rPr lang="en-GB" b="0" i="1" smtClean="0">
                            <a:latin typeface="Cambria Math" panose="02040503050406030204" pitchFamily="18" charset="0"/>
                            <a:ea typeface="Cambria Math" panose="02040503050406030204" pitchFamily="18" charset="0"/>
                          </a:rPr>
                          <m:t>2</m:t>
                        </m:r>
                      </m:sup>
                    </m:sSup>
                    <m:r>
                      <a:rPr lang="en-GB" i="1">
                        <a:latin typeface="Cambria Math" panose="02040503050406030204" pitchFamily="18" charset="0"/>
                        <a:ea typeface="Cambria Math" panose="02040503050406030204" pitchFamily="18" charset="0"/>
                      </a:rPr>
                      <m:t>+</m:t>
                    </m:r>
                    <m:sSub>
                      <m:sSubPr>
                        <m:ctrlPr>
                          <a:rPr lang="en-GB" i="1">
                            <a:solidFill>
                              <a:srgbClr val="0033CC"/>
                            </a:solidFill>
                            <a:latin typeface="Cambria Math" panose="02040503050406030204" pitchFamily="18" charset="0"/>
                            <a:ea typeface="Cambria Math" panose="02040503050406030204" pitchFamily="18" charset="0"/>
                          </a:rPr>
                        </m:ctrlPr>
                      </m:sSubPr>
                      <m:e>
                        <m:r>
                          <a:rPr lang="en-GB" i="1">
                            <a:solidFill>
                              <a:srgbClr val="0033CC"/>
                            </a:solidFill>
                            <a:latin typeface="Cambria Math" panose="02040503050406030204" pitchFamily="18" charset="0"/>
                            <a:ea typeface="Cambria Math" panose="02040503050406030204" pitchFamily="18" charset="0"/>
                          </a:rPr>
                          <m:t>𝛼</m:t>
                        </m:r>
                      </m:e>
                      <m:sub>
                        <m:r>
                          <a:rPr lang="en-GB" i="1">
                            <a:solidFill>
                              <a:srgbClr val="0033CC"/>
                            </a:solidFill>
                            <a:latin typeface="Cambria Math" panose="02040503050406030204" pitchFamily="18" charset="0"/>
                            <a:ea typeface="Cambria Math" panose="02040503050406030204" pitchFamily="18" charset="0"/>
                          </a:rPr>
                          <m:t>2</m:t>
                        </m:r>
                      </m:sub>
                    </m:sSub>
                    <m:r>
                      <a:rPr lang="en-GB" i="1">
                        <a:latin typeface="Cambria Math" panose="02040503050406030204" pitchFamily="18" charset="0"/>
                        <a:ea typeface="Cambria Math" panose="02040503050406030204" pitchFamily="18" charset="0"/>
                      </a:rPr>
                      <m:t>×</m:t>
                    </m:r>
                    <m:sSup>
                      <m:sSupPr>
                        <m:ctrlPr>
                          <a:rPr lang="en-GB" i="1" smtClean="0">
                            <a:latin typeface="Cambria Math" panose="02040503050406030204" pitchFamily="18" charset="0"/>
                            <a:ea typeface="Cambria Math" panose="02040503050406030204" pitchFamily="18" charset="0"/>
                          </a:rPr>
                        </m:ctrlPr>
                      </m:sSupPr>
                      <m:e>
                        <m:r>
                          <a:rPr lang="en-GB" i="1">
                            <a:latin typeface="Cambria Math" panose="02040503050406030204" pitchFamily="18" charset="0"/>
                          </a:rPr>
                          <m:t>7</m:t>
                        </m:r>
                      </m:e>
                      <m:sup>
                        <m:r>
                          <a:rPr lang="en-GB" b="0" i="1" smtClean="0">
                            <a:latin typeface="Cambria Math" panose="02040503050406030204" pitchFamily="18" charset="0"/>
                            <a:ea typeface="Cambria Math" panose="02040503050406030204" pitchFamily="18" charset="0"/>
                          </a:rPr>
                          <m:t>2</m:t>
                        </m:r>
                      </m:sup>
                    </m:sSup>
                    <m:r>
                      <a:rPr lang="en-GB" i="1">
                        <a:latin typeface="Cambria Math" panose="02040503050406030204" pitchFamily="18" charset="0"/>
                      </a:rPr>
                      <m:t>     +</m:t>
                    </m:r>
                    <m:r>
                      <a:rPr lang="en-GB" i="1">
                        <a:latin typeface="Cambria Math" panose="02040503050406030204" pitchFamily="18" charset="0"/>
                        <a:ea typeface="Cambria Math" panose="02040503050406030204" pitchFamily="18" charset="0"/>
                      </a:rPr>
                      <m:t>𝜀</m:t>
                    </m:r>
                  </m:oMath>
                </a14:m>
                <a:endParaRPr lang="en-GB" dirty="0">
                  <a:ea typeface="Cambria Math" panose="02040503050406030204" pitchFamily="18" charset="0"/>
                </a:endParaRPr>
              </a:p>
              <a:p>
                <a:pPr lvl="1"/>
                <a14:m>
                  <m:oMath xmlns:m="http://schemas.openxmlformats.org/officeDocument/2006/math">
                    <m:r>
                      <a:rPr lang="en-GB" i="1">
                        <a:latin typeface="Cambria Math" panose="02040503050406030204" pitchFamily="18" charset="0"/>
                      </a:rPr>
                      <m:t>𝐺𝐷𝑃</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b="0" i="1" smtClean="0">
                                <a:latin typeface="Cambria Math" panose="02040503050406030204" pitchFamily="18" charset="0"/>
                              </a:rPr>
                              <m:t>𝑇</m:t>
                            </m:r>
                          </m:e>
                          <m:sub>
                            <m:r>
                              <a:rPr lang="en-GB" b="0" i="1" smtClean="0">
                                <a:latin typeface="Cambria Math" panose="02040503050406030204" pitchFamily="18" charset="0"/>
                              </a:rPr>
                              <m:t>𝐺</m:t>
                            </m:r>
                          </m:sub>
                        </m:sSub>
                        <m:r>
                          <a:rPr lang="en-GB" i="1">
                            <a:latin typeface="Cambria Math" panose="02040503050406030204" pitchFamily="18" charset="0"/>
                          </a:rPr>
                          <m:t>,</m:t>
                        </m:r>
                        <m:r>
                          <a:rPr lang="en-GB" i="1">
                            <a:latin typeface="Cambria Math" panose="02040503050406030204" pitchFamily="18" charset="0"/>
                          </a:rPr>
                          <m:t>𝐷𝑎𝑘𝑜𝑡𝑎</m:t>
                        </m:r>
                      </m:e>
                    </m:d>
                    <m:r>
                      <a:rPr lang="en-GB" i="1">
                        <a:latin typeface="Cambria Math" panose="02040503050406030204" pitchFamily="18" charset="0"/>
                      </a:rPr>
                      <m:t>=</m:t>
                    </m:r>
                    <m:sSub>
                      <m:sSubPr>
                        <m:ctrlPr>
                          <a:rPr lang="en-GB" i="1">
                            <a:solidFill>
                              <a:srgbClr val="FF0000"/>
                            </a:solidFill>
                            <a:latin typeface="Cambria Math" panose="02040503050406030204" pitchFamily="18" charset="0"/>
                            <a:ea typeface="Cambria Math" panose="02040503050406030204" pitchFamily="18" charset="0"/>
                          </a:rPr>
                        </m:ctrlPr>
                      </m:sSubPr>
                      <m:e>
                        <m:r>
                          <a:rPr lang="en-GB" i="1">
                            <a:solidFill>
                              <a:srgbClr val="FF0000"/>
                            </a:solidFill>
                            <a:latin typeface="Cambria Math" panose="02040503050406030204" pitchFamily="18" charset="0"/>
                            <a:ea typeface="Cambria Math" panose="02040503050406030204" pitchFamily="18" charset="0"/>
                          </a:rPr>
                          <m:t>𝛼</m:t>
                        </m:r>
                      </m:e>
                      <m:sub>
                        <m:r>
                          <a:rPr lang="en-GB" i="1">
                            <a:solidFill>
                              <a:srgbClr val="FF0000"/>
                            </a:solidFill>
                            <a:latin typeface="Cambria Math" panose="02040503050406030204" pitchFamily="18" charset="0"/>
                            <a:ea typeface="Cambria Math" panose="02040503050406030204" pitchFamily="18" charset="0"/>
                          </a:rPr>
                          <m:t>1</m:t>
                        </m:r>
                      </m:sub>
                    </m:sSub>
                    <m:r>
                      <a:rPr lang="en-GB" i="1">
                        <a:latin typeface="Cambria Math" panose="02040503050406030204" pitchFamily="18" charset="0"/>
                        <a:ea typeface="Cambria Math" panose="02040503050406030204" pitchFamily="18" charset="0"/>
                      </a:rPr>
                      <m:t>×</m:t>
                    </m:r>
                    <m:sSup>
                      <m:sSupPr>
                        <m:ctrlPr>
                          <a:rPr lang="en-GB" i="1">
                            <a:latin typeface="Cambria Math" panose="02040503050406030204" pitchFamily="18" charset="0"/>
                            <a:ea typeface="Cambria Math" panose="02040503050406030204" pitchFamily="18" charset="0"/>
                          </a:rPr>
                        </m:ctrlPr>
                      </m:sSupPr>
                      <m:e>
                        <m:sSub>
                          <m:sSubPr>
                            <m:ctrlPr>
                              <a:rPr lang="en-GB" i="1">
                                <a:latin typeface="Cambria Math" panose="02040503050406030204" pitchFamily="18" charset="0"/>
                              </a:rPr>
                            </m:ctrlPr>
                          </m:sSubPr>
                          <m:e>
                            <m:r>
                              <a:rPr lang="en-GB" b="0" i="1" smtClean="0">
                                <a:latin typeface="Cambria Math" panose="02040503050406030204" pitchFamily="18" charset="0"/>
                              </a:rPr>
                              <m:t>𝑇</m:t>
                            </m:r>
                          </m:e>
                          <m:sub>
                            <m:r>
                              <a:rPr lang="en-GB" b="0" i="1" smtClean="0">
                                <a:latin typeface="Cambria Math" panose="02040503050406030204" pitchFamily="18" charset="0"/>
                              </a:rPr>
                              <m:t>𝐺</m:t>
                            </m:r>
                          </m:sub>
                        </m:sSub>
                      </m:e>
                      <m:sup>
                        <m:r>
                          <a:rPr lang="en-GB" i="1">
                            <a:latin typeface="Cambria Math" panose="02040503050406030204" pitchFamily="18" charset="0"/>
                            <a:ea typeface="Cambria Math" panose="02040503050406030204" pitchFamily="18" charset="0"/>
                          </a:rPr>
                          <m:t>2</m:t>
                        </m:r>
                      </m:sup>
                    </m:sSup>
                    <m:r>
                      <a:rPr lang="en-GB" i="1">
                        <a:latin typeface="Cambria Math" panose="02040503050406030204" pitchFamily="18" charset="0"/>
                        <a:ea typeface="Cambria Math" panose="02040503050406030204" pitchFamily="18" charset="0"/>
                      </a:rPr>
                      <m:t>+</m:t>
                    </m:r>
                    <m:sSub>
                      <m:sSubPr>
                        <m:ctrlPr>
                          <a:rPr lang="en-GB" i="1">
                            <a:solidFill>
                              <a:srgbClr val="0033CC"/>
                            </a:solidFill>
                            <a:latin typeface="Cambria Math" panose="02040503050406030204" pitchFamily="18" charset="0"/>
                            <a:ea typeface="Cambria Math" panose="02040503050406030204" pitchFamily="18" charset="0"/>
                          </a:rPr>
                        </m:ctrlPr>
                      </m:sSubPr>
                      <m:e>
                        <m:r>
                          <a:rPr lang="en-GB" i="1">
                            <a:solidFill>
                              <a:srgbClr val="0033CC"/>
                            </a:solidFill>
                            <a:latin typeface="Cambria Math" panose="02040503050406030204" pitchFamily="18" charset="0"/>
                            <a:ea typeface="Cambria Math" panose="02040503050406030204" pitchFamily="18" charset="0"/>
                          </a:rPr>
                          <m:t>𝛼</m:t>
                        </m:r>
                      </m:e>
                      <m:sub>
                        <m:r>
                          <a:rPr lang="en-GB" i="1">
                            <a:solidFill>
                              <a:srgbClr val="0033CC"/>
                            </a:solidFill>
                            <a:latin typeface="Cambria Math" panose="02040503050406030204" pitchFamily="18" charset="0"/>
                            <a:ea typeface="Cambria Math" panose="02040503050406030204" pitchFamily="18" charset="0"/>
                          </a:rPr>
                          <m:t>2</m:t>
                        </m:r>
                      </m:sub>
                    </m:sSub>
                    <m:r>
                      <a:rPr lang="en-GB" i="1">
                        <a:latin typeface="Cambria Math" panose="02040503050406030204" pitchFamily="18" charset="0"/>
                        <a:ea typeface="Cambria Math" panose="02040503050406030204" pitchFamily="18" charset="0"/>
                      </a:rPr>
                      <m:t>×</m:t>
                    </m:r>
                    <m:sSup>
                      <m:sSupPr>
                        <m:ctrlPr>
                          <a:rPr lang="en-GB" i="1" smtClean="0">
                            <a:latin typeface="Cambria Math" panose="02040503050406030204" pitchFamily="18" charset="0"/>
                            <a:ea typeface="Cambria Math" panose="02040503050406030204" pitchFamily="18" charset="0"/>
                          </a:rPr>
                        </m:ctrlPr>
                      </m:sSupPr>
                      <m:e>
                        <m:d>
                          <m:dPr>
                            <m:ctrlPr>
                              <a:rPr lang="en-GB" i="1" smtClean="0">
                                <a:latin typeface="Cambria Math" panose="02040503050406030204" pitchFamily="18" charset="0"/>
                                <a:ea typeface="Cambria Math" panose="02040503050406030204" pitchFamily="18" charset="0"/>
                              </a:rPr>
                            </m:ctrlPr>
                          </m:dPr>
                          <m:e>
                            <m:r>
                              <a:rPr lang="en-GB" i="1">
                                <a:latin typeface="Cambria Math" panose="02040503050406030204" pitchFamily="18" charset="0"/>
                              </a:rPr>
                              <m:t>−10</m:t>
                            </m:r>
                          </m:e>
                        </m:d>
                      </m:e>
                      <m:sup>
                        <m:r>
                          <a:rPr lang="en-GB" b="0" i="1" smtClean="0">
                            <a:latin typeface="Cambria Math" panose="02040503050406030204" pitchFamily="18" charset="0"/>
                            <a:ea typeface="Cambria Math" panose="02040503050406030204" pitchFamily="18" charset="0"/>
                          </a:rPr>
                          <m:t>2</m:t>
                        </m:r>
                      </m:sup>
                    </m:sSup>
                  </m:oMath>
                </a14:m>
                <a:r>
                  <a:rPr lang="en-GB" dirty="0"/>
                  <a:t> </a:t>
                </a:r>
                <a14:m>
                  <m:oMath xmlns:m="http://schemas.openxmlformats.org/officeDocument/2006/math">
                    <m:r>
                      <a:rPr lang="en-GB" i="1">
                        <a:latin typeface="Cambria Math" panose="02040503050406030204" pitchFamily="18" charset="0"/>
                      </a:rPr>
                      <m:t>+</m:t>
                    </m:r>
                    <m:r>
                      <a:rPr lang="en-GB" i="1">
                        <a:latin typeface="Cambria Math" panose="02040503050406030204" pitchFamily="18" charset="0"/>
                        <a:ea typeface="Cambria Math" panose="02040503050406030204" pitchFamily="18" charset="0"/>
                      </a:rPr>
                      <m:t>𝜀</m:t>
                    </m:r>
                  </m:oMath>
                </a14:m>
                <a:endParaRPr lang="en-GB" dirty="0"/>
              </a:p>
              <a:p>
                <a:r>
                  <a:rPr lang="en-GB" dirty="0"/>
                  <a:t>Subtract one equation from the other…</a:t>
                </a:r>
              </a:p>
            </p:txBody>
          </p:sp>
        </mc:Choice>
        <mc:Fallback xmlns="">
          <p:sp>
            <p:nvSpPr>
              <p:cNvPr id="3" name="Content Placeholder 2">
                <a:extLst>
                  <a:ext uri="{FF2B5EF4-FFF2-40B4-BE49-F238E27FC236}">
                    <a16:creationId xmlns:a16="http://schemas.microsoft.com/office/drawing/2014/main" id="{C002DE0D-02DD-4CD4-8B9F-E9D14E1774F3}"/>
                  </a:ext>
                </a:extLst>
              </p:cNvPr>
              <p:cNvSpPr>
                <a:spLocks noGrp="1" noRot="1" noChangeAspect="1" noMove="1" noResize="1" noEditPoints="1" noAdjustHandles="1" noChangeArrowheads="1" noChangeShapeType="1" noTextEdit="1"/>
              </p:cNvSpPr>
              <p:nvPr>
                <p:ph idx="1"/>
              </p:nvPr>
            </p:nvSpPr>
            <p:spPr>
              <a:xfrm>
                <a:off x="838200" y="1222359"/>
                <a:ext cx="10515600" cy="2454192"/>
              </a:xfrm>
              <a:blipFill>
                <a:blip r:embed="rId2"/>
                <a:stretch>
                  <a:fillRect l="-696" t="-2985" b="-4229"/>
                </a:stretch>
              </a:blipFill>
            </p:spPr>
            <p:txBody>
              <a:bodyPr/>
              <a:lstStyle/>
              <a:p>
                <a:r>
                  <a:rPr lang="en-GB">
                    <a:noFill/>
                  </a:rPr>
                  <a:t> </a:t>
                </a:r>
              </a:p>
            </p:txBody>
          </p:sp>
        </mc:Fallback>
      </mc:AlternateContent>
      <p:sp>
        <p:nvSpPr>
          <p:cNvPr id="4" name="Rectangle: Rounded Corners 3">
            <a:extLst>
              <a:ext uri="{FF2B5EF4-FFF2-40B4-BE49-F238E27FC236}">
                <a16:creationId xmlns:a16="http://schemas.microsoft.com/office/drawing/2014/main" id="{711B8D89-0BAA-4993-84F2-54030DF41F3B}"/>
              </a:ext>
            </a:extLst>
          </p:cNvPr>
          <p:cNvSpPr/>
          <p:nvPr/>
        </p:nvSpPr>
        <p:spPr>
          <a:xfrm>
            <a:off x="3867659" y="2301637"/>
            <a:ext cx="1516565" cy="976847"/>
          </a:xfrm>
          <a:prstGeom prst="roundRect">
            <a:avLst/>
          </a:prstGeom>
          <a:gradFill flip="none" rotWithShape="1">
            <a:gsLst>
              <a:gs pos="71000">
                <a:schemeClr val="accent1">
                  <a:lumMod val="5000"/>
                  <a:lumOff val="95000"/>
                  <a:alpha val="0"/>
                </a:schemeClr>
              </a:gs>
              <a:gs pos="81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GB" sz="2800" b="1" dirty="0">
              <a:effectLst>
                <a:outerShdw blurRad="38100" dist="38100" dir="2700000" algn="tl">
                  <a:srgbClr val="000000">
                    <a:alpha val="43137"/>
                  </a:srgbClr>
                </a:outerShdw>
              </a:effectLst>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BC598BE-5BE9-426B-8489-7ADE96A0F539}"/>
                  </a:ext>
                </a:extLst>
              </p:cNvPr>
              <p:cNvSpPr txBox="1"/>
              <p:nvPr/>
            </p:nvSpPr>
            <p:spPr>
              <a:xfrm>
                <a:off x="7595498" y="2560067"/>
                <a:ext cx="2645068" cy="459986"/>
              </a:xfrm>
              <a:prstGeom prst="rect">
                <a:avLst/>
              </a:prstGeom>
            </p:spPr>
            <p:txBody>
              <a:bodyPr vert="horz" wrap="none" lIns="91440" tIns="45720" rIns="91440" bIns="45720" rtlCol="0">
                <a:noAutofit/>
              </a:bodyPr>
              <a:lstStyle/>
              <a:p>
                <a14:m>
                  <m:oMath xmlns:m="http://schemas.openxmlformats.org/officeDocument/2006/math">
                    <m:sSub>
                      <m:sSubPr>
                        <m:ctrlPr>
                          <a:rPr lang="en-GB" sz="2200" b="1" i="1" smtClean="0">
                            <a:solidFill>
                              <a:srgbClr val="FF0000"/>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en-GB" sz="2200" b="1" i="1">
                            <a:solidFill>
                              <a:srgbClr val="FF0000"/>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𝜶</m:t>
                        </m:r>
                      </m:e>
                      <m:sub>
                        <m:r>
                          <a:rPr lang="en-GB" sz="2200" b="1" i="1">
                            <a:solidFill>
                              <a:srgbClr val="FF0000"/>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𝟏</m:t>
                        </m:r>
                      </m:sub>
                    </m:sSub>
                    <m:r>
                      <a:rPr lang="en-GB" sz="2200" b="1" i="1" smtClean="0">
                        <a:solidFill>
                          <a:srgbClr val="0C0C0E"/>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sSup>
                      <m:sSupPr>
                        <m:ctrlPr>
                          <a:rPr lang="en-GB" sz="2200" b="1" i="1" smtClean="0">
                            <a:solidFill>
                              <a:srgbClr val="0C0C0E"/>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pPr>
                      <m:e>
                        <m:sSub>
                          <m:sSubPr>
                            <m:ctrlPr>
                              <a:rPr lang="en-GB" sz="2200" b="1" i="1">
                                <a:solidFill>
                                  <a:srgbClr val="0C0C0E"/>
                                </a:solidFill>
                                <a:effectLst>
                                  <a:outerShdw blurRad="38100" dist="38100" dir="2700000" algn="tl">
                                    <a:srgbClr val="000000">
                                      <a:alpha val="43137"/>
                                    </a:srgbClr>
                                  </a:outerShdw>
                                </a:effectLst>
                                <a:latin typeface="Cambria Math" panose="02040503050406030204" pitchFamily="18" charset="0"/>
                              </a:rPr>
                            </m:ctrlPr>
                          </m:sSubPr>
                          <m:e>
                            <m:r>
                              <a:rPr lang="en-GB" sz="2200" b="1" i="1">
                                <a:solidFill>
                                  <a:srgbClr val="0C0C0E"/>
                                </a:solidFill>
                                <a:effectLst>
                                  <a:outerShdw blurRad="38100" dist="38100" dir="2700000" algn="tl">
                                    <a:srgbClr val="000000">
                                      <a:alpha val="43137"/>
                                    </a:srgbClr>
                                  </a:outerShdw>
                                </a:effectLst>
                                <a:latin typeface="Cambria Math" panose="02040503050406030204" pitchFamily="18" charset="0"/>
                              </a:rPr>
                              <m:t>𝑻</m:t>
                            </m:r>
                          </m:e>
                          <m:sub>
                            <m:r>
                              <a:rPr lang="en-GB" sz="2200" b="1" i="1">
                                <a:solidFill>
                                  <a:srgbClr val="0C0C0E"/>
                                </a:solidFill>
                                <a:effectLst>
                                  <a:outerShdw blurRad="38100" dist="38100" dir="2700000" algn="tl">
                                    <a:srgbClr val="000000">
                                      <a:alpha val="43137"/>
                                    </a:srgbClr>
                                  </a:outerShdw>
                                </a:effectLst>
                                <a:latin typeface="Cambria Math" panose="02040503050406030204" pitchFamily="18" charset="0"/>
                              </a:rPr>
                              <m:t>𝑮</m:t>
                            </m:r>
                          </m:sub>
                        </m:sSub>
                      </m:e>
                      <m:sup>
                        <m:r>
                          <a:rPr lang="en-GB" sz="2200" b="1" i="1" smtClean="0">
                            <a:solidFill>
                              <a:srgbClr val="0C0C0E"/>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𝟐</m:t>
                        </m:r>
                      </m:sup>
                    </m:sSup>
                  </m:oMath>
                </a14:m>
                <a:r>
                  <a:rPr lang="en-GB" sz="2200" b="1" dirty="0">
                    <a:solidFill>
                      <a:srgbClr val="0C0C0E"/>
                    </a:solidFill>
                    <a:effectLst>
                      <a:outerShdw blurRad="38100" dist="38100" dir="2700000" algn="tl">
                        <a:srgbClr val="000000">
                          <a:alpha val="43137"/>
                        </a:srgbClr>
                      </a:outerShdw>
                    </a:effectLst>
                  </a:rPr>
                  <a:t> cancels out</a:t>
                </a:r>
                <a:endParaRPr lang="en-GB" sz="2200" b="1" dirty="0">
                  <a:solidFill>
                    <a:srgbClr val="FF0000"/>
                  </a:solidFill>
                  <a:effectLst>
                    <a:outerShdw blurRad="38100" dist="38100" dir="2700000" algn="tl">
                      <a:srgbClr val="000000">
                        <a:alpha val="43137"/>
                      </a:srgbClr>
                    </a:outerShdw>
                  </a:effectLst>
                </a:endParaRPr>
              </a:p>
            </p:txBody>
          </p:sp>
        </mc:Choice>
        <mc:Fallback xmlns="">
          <p:sp>
            <p:nvSpPr>
              <p:cNvPr id="5" name="TextBox 4">
                <a:extLst>
                  <a:ext uri="{FF2B5EF4-FFF2-40B4-BE49-F238E27FC236}">
                    <a16:creationId xmlns:a16="http://schemas.microsoft.com/office/drawing/2014/main" id="{CBC598BE-5BE9-426B-8489-7ADE96A0F539}"/>
                  </a:ext>
                </a:extLst>
              </p:cNvPr>
              <p:cNvSpPr txBox="1">
                <a:spLocks noRot="1" noChangeAspect="1" noMove="1" noResize="1" noEditPoints="1" noAdjustHandles="1" noChangeArrowheads="1" noChangeShapeType="1" noTextEdit="1"/>
              </p:cNvSpPr>
              <p:nvPr/>
            </p:nvSpPr>
            <p:spPr>
              <a:xfrm>
                <a:off x="7595498" y="2560067"/>
                <a:ext cx="2645068" cy="459986"/>
              </a:xfrm>
              <a:prstGeom prst="rect">
                <a:avLst/>
              </a:prstGeom>
              <a:blipFill>
                <a:blip r:embed="rId3"/>
                <a:stretch>
                  <a:fillRect t="-4000" r="-5760" b="-34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47922704-BDBC-4D4F-8598-4269718126B0}"/>
                  </a:ext>
                </a:extLst>
              </p:cNvPr>
              <p:cNvSpPr txBox="1">
                <a:spLocks/>
              </p:cNvSpPr>
              <p:nvPr/>
            </p:nvSpPr>
            <p:spPr>
              <a:xfrm>
                <a:off x="838200" y="3779837"/>
                <a:ext cx="10515600" cy="19519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14:m>
                  <m:oMath xmlns:m="http://schemas.openxmlformats.org/officeDocument/2006/math">
                    <m:r>
                      <m:rPr>
                        <m:nor/>
                      </m:rPr>
                      <a:rPr lang="en-GB" dirty="0" smtClean="0"/>
                      <m:t>Solve</m:t>
                    </m:r>
                    <m:r>
                      <m:rPr>
                        <m:nor/>
                      </m:rPr>
                      <a:rPr lang="en-GB" dirty="0" smtClean="0"/>
                      <m:t> </m:t>
                    </m:r>
                    <m:r>
                      <m:rPr>
                        <m:nor/>
                      </m:rPr>
                      <a:rPr lang="en-GB" dirty="0" smtClean="0"/>
                      <m:t>for</m:t>
                    </m:r>
                    <m:r>
                      <m:rPr>
                        <m:nor/>
                      </m:rPr>
                      <a:rPr lang="en-GB" dirty="0" smtClean="0"/>
                      <m:t> </m:t>
                    </m:r>
                    <m:sSub>
                      <m:sSubPr>
                        <m:ctrlPr>
                          <a:rPr lang="en-GB" i="1">
                            <a:solidFill>
                              <a:srgbClr val="0033CC"/>
                            </a:solidFill>
                            <a:latin typeface="Cambria Math" panose="02040503050406030204" pitchFamily="18" charset="0"/>
                            <a:ea typeface="Cambria Math" panose="02040503050406030204" pitchFamily="18" charset="0"/>
                          </a:rPr>
                        </m:ctrlPr>
                      </m:sSubPr>
                      <m:e>
                        <m:r>
                          <a:rPr lang="en-GB" i="1">
                            <a:solidFill>
                              <a:srgbClr val="0033CC"/>
                            </a:solidFill>
                            <a:latin typeface="Cambria Math" panose="02040503050406030204" pitchFamily="18" charset="0"/>
                            <a:ea typeface="Cambria Math" panose="02040503050406030204" pitchFamily="18" charset="0"/>
                          </a:rPr>
                          <m:t>𝛼</m:t>
                        </m:r>
                      </m:e>
                      <m:sub>
                        <m:r>
                          <a:rPr lang="en-GB" i="1">
                            <a:solidFill>
                              <a:srgbClr val="0033CC"/>
                            </a:solidFill>
                            <a:latin typeface="Cambria Math" panose="02040503050406030204" pitchFamily="18" charset="0"/>
                            <a:ea typeface="Cambria Math" panose="02040503050406030204" pitchFamily="18" charset="0"/>
                          </a:rPr>
                          <m:t>2</m:t>
                        </m:r>
                      </m:sub>
                    </m:sSub>
                    <m:r>
                      <a:rPr lang="en-GB" i="1">
                        <a:latin typeface="Cambria Math" panose="02040503050406030204" pitchFamily="18" charset="0"/>
                        <a:ea typeface="Cambria Math" panose="02040503050406030204" pitchFamily="18" charset="0"/>
                      </a:rPr>
                      <m:t>=</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rPr>
                          <m:t>𝐺𝐷𝑃</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b="0" i="1" smtClean="0">
                                    <a:latin typeface="Cambria Math" panose="02040503050406030204" pitchFamily="18" charset="0"/>
                                  </a:rPr>
                                  <m:t>𝑇</m:t>
                                </m:r>
                              </m:e>
                              <m:sub>
                                <m:r>
                                  <a:rPr lang="en-GB" b="0" i="1" smtClean="0">
                                    <a:latin typeface="Cambria Math" panose="02040503050406030204" pitchFamily="18" charset="0"/>
                                  </a:rPr>
                                  <m:t>𝐺</m:t>
                                </m:r>
                              </m:sub>
                            </m:sSub>
                            <m:r>
                              <a:rPr lang="en-GB" i="1">
                                <a:latin typeface="Cambria Math" panose="02040503050406030204" pitchFamily="18" charset="0"/>
                              </a:rPr>
                              <m:t>,</m:t>
                            </m:r>
                            <m:r>
                              <a:rPr lang="en-GB" i="1">
                                <a:latin typeface="Cambria Math" panose="02040503050406030204" pitchFamily="18" charset="0"/>
                              </a:rPr>
                              <m:t>𝐹𝑙𝑜𝑟𝑖𝑑𝑎</m:t>
                            </m:r>
                          </m:e>
                        </m:d>
                        <m:r>
                          <a:rPr lang="en-GB" i="1">
                            <a:latin typeface="Cambria Math" panose="02040503050406030204" pitchFamily="18" charset="0"/>
                          </a:rPr>
                          <m:t>−</m:t>
                        </m:r>
                        <m:r>
                          <a:rPr lang="en-GB" i="1">
                            <a:latin typeface="Cambria Math" panose="02040503050406030204" pitchFamily="18" charset="0"/>
                          </a:rPr>
                          <m:t>𝐺𝐷𝑃</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b="0" i="1" smtClean="0">
                                    <a:latin typeface="Cambria Math" panose="02040503050406030204" pitchFamily="18" charset="0"/>
                                  </a:rPr>
                                  <m:t>𝑇</m:t>
                                </m:r>
                              </m:e>
                              <m:sub>
                                <m:r>
                                  <a:rPr lang="en-GB" b="0" i="1" smtClean="0">
                                    <a:latin typeface="Cambria Math" panose="02040503050406030204" pitchFamily="18" charset="0"/>
                                  </a:rPr>
                                  <m:t>𝐺</m:t>
                                </m:r>
                              </m:sub>
                            </m:sSub>
                            <m:r>
                              <a:rPr lang="en-GB" i="1">
                                <a:latin typeface="Cambria Math" panose="02040503050406030204" pitchFamily="18" charset="0"/>
                              </a:rPr>
                              <m:t>,</m:t>
                            </m:r>
                            <m:r>
                              <a:rPr lang="en-GB" i="1">
                                <a:latin typeface="Cambria Math" panose="02040503050406030204" pitchFamily="18" charset="0"/>
                              </a:rPr>
                              <m:t>𝐷𝑎𝑘𝑜𝑡𝑎</m:t>
                            </m:r>
                          </m:e>
                        </m:d>
                      </m:num>
                      <m:den>
                        <m:r>
                          <a:rPr lang="en-GB" i="1" smtClean="0">
                            <a:latin typeface="Cambria Math" panose="02040503050406030204" pitchFamily="18" charset="0"/>
                            <a:ea typeface="Cambria Math" panose="02040503050406030204" pitchFamily="18" charset="0"/>
                          </a:rPr>
                          <m:t>51</m:t>
                        </m:r>
                      </m:den>
                    </m:f>
                  </m:oMath>
                </a14:m>
                <a:endParaRPr lang="en-GB" dirty="0"/>
              </a:p>
              <a:p>
                <a:pPr lvl="2"/>
                <a14:m>
                  <m:oMath xmlns:m="http://schemas.openxmlformats.org/officeDocument/2006/math">
                    <m:r>
                      <m:rPr>
                        <m:nor/>
                      </m:rPr>
                      <a:rPr lang="en-GB" dirty="0"/>
                      <m:t>“</m:t>
                    </m:r>
                    <m:r>
                      <m:rPr>
                        <m:nor/>
                      </m:rPr>
                      <a:rPr lang="en-GB" dirty="0"/>
                      <m:t>We</m:t>
                    </m:r>
                    <m:r>
                      <m:rPr>
                        <m:nor/>
                      </m:rPr>
                      <a:rPr lang="en-GB" dirty="0"/>
                      <m:t> </m:t>
                    </m:r>
                    <m:r>
                      <m:rPr>
                        <m:nor/>
                      </m:rPr>
                      <a:rPr lang="en-GB" dirty="0"/>
                      <m:t>have</m:t>
                    </m:r>
                    <m:r>
                      <m:rPr>
                        <m:nor/>
                      </m:rPr>
                      <a:rPr lang="en-GB" dirty="0"/>
                      <m:t> </m:t>
                    </m:r>
                    <m:r>
                      <m:rPr>
                        <m:nor/>
                      </m:rPr>
                      <a:rPr lang="en-GB" dirty="0"/>
                      <m:t>no</m:t>
                    </m:r>
                    <m:r>
                      <m:rPr>
                        <m:nor/>
                      </m:rPr>
                      <a:rPr lang="en-GB" dirty="0"/>
                      <m:t> </m:t>
                    </m:r>
                    <m:r>
                      <m:rPr>
                        <m:nor/>
                      </m:rPr>
                      <a:rPr lang="en-GB" dirty="0"/>
                      <m:t>information</m:t>
                    </m:r>
                    <m:r>
                      <m:rPr>
                        <m:nor/>
                      </m:rPr>
                      <a:rPr lang="en-GB" dirty="0"/>
                      <m:t> </m:t>
                    </m:r>
                    <m:r>
                      <m:rPr>
                        <m:nor/>
                      </m:rPr>
                      <a:rPr lang="en-GB" dirty="0"/>
                      <m:t>on</m:t>
                    </m:r>
                    <m:r>
                      <m:rPr>
                        <m:nor/>
                      </m:rPr>
                      <a:rPr lang="en-GB" dirty="0"/>
                      <m:t> </m:t>
                    </m:r>
                    <m:sSub>
                      <m:sSubPr>
                        <m:ctrlPr>
                          <a:rPr lang="en-GB" i="1">
                            <a:solidFill>
                              <a:srgbClr val="FF0000"/>
                            </a:solidFill>
                            <a:latin typeface="Cambria Math" panose="02040503050406030204" pitchFamily="18" charset="0"/>
                            <a:ea typeface="Cambria Math" panose="02040503050406030204" pitchFamily="18" charset="0"/>
                          </a:rPr>
                        </m:ctrlPr>
                      </m:sSubPr>
                      <m:e>
                        <m:r>
                          <a:rPr lang="en-GB" i="1">
                            <a:solidFill>
                              <a:srgbClr val="FF0000"/>
                            </a:solidFill>
                            <a:latin typeface="Cambria Math" panose="02040503050406030204" pitchFamily="18" charset="0"/>
                            <a:ea typeface="Cambria Math" panose="02040503050406030204" pitchFamily="18" charset="0"/>
                          </a:rPr>
                          <m:t>𝛼</m:t>
                        </m:r>
                      </m:e>
                      <m:sub>
                        <m:r>
                          <a:rPr lang="en-GB" i="1">
                            <a:solidFill>
                              <a:srgbClr val="FF0000"/>
                            </a:solidFill>
                            <a:latin typeface="Cambria Math" panose="02040503050406030204" pitchFamily="18" charset="0"/>
                            <a:ea typeface="Cambria Math" panose="02040503050406030204" pitchFamily="18" charset="0"/>
                          </a:rPr>
                          <m:t>1</m:t>
                        </m:r>
                      </m:sub>
                    </m:sSub>
                    <m:r>
                      <a:rPr lang="en-GB" i="1">
                        <a:latin typeface="Cambria Math" panose="02040503050406030204" pitchFamily="18" charset="0"/>
                        <a:ea typeface="Cambria Math" panose="02040503050406030204" pitchFamily="18" charset="0"/>
                      </a:rPr>
                      <m:t> </m:t>
                    </m:r>
                    <m:r>
                      <m:rPr>
                        <m:nor/>
                      </m:rPr>
                      <a:rPr lang="en-GB" dirty="0"/>
                      <m:t>, </m:t>
                    </m:r>
                    <m:r>
                      <m:rPr>
                        <m:nor/>
                      </m:rPr>
                      <a:rPr lang="en-GB" dirty="0"/>
                      <m:t>so</m:t>
                    </m:r>
                    <m:r>
                      <m:rPr>
                        <m:nor/>
                      </m:rPr>
                      <a:rPr lang="en-GB" dirty="0"/>
                      <m:t> </m:t>
                    </m:r>
                    <m:r>
                      <m:rPr>
                        <m:nor/>
                      </m:rPr>
                      <a:rPr lang="en-GB" b="1" i="1" dirty="0">
                        <a:solidFill>
                          <a:srgbClr val="FF0000"/>
                        </a:solidFill>
                      </a:rPr>
                      <m:t>let</m:t>
                    </m:r>
                    <m:r>
                      <m:rPr>
                        <m:nor/>
                      </m:rPr>
                      <a:rPr lang="en-GB" b="1" i="1" dirty="0">
                        <a:solidFill>
                          <a:srgbClr val="FF0000"/>
                        </a:solidFill>
                      </a:rPr>
                      <m:t>’</m:t>
                    </m:r>
                    <m:r>
                      <m:rPr>
                        <m:nor/>
                      </m:rPr>
                      <a:rPr lang="en-GB" b="1" i="1" dirty="0">
                        <a:solidFill>
                          <a:srgbClr val="FF0000"/>
                        </a:solidFill>
                      </a:rPr>
                      <m:t>s</m:t>
                    </m:r>
                    <m:r>
                      <m:rPr>
                        <m:nor/>
                      </m:rPr>
                      <a:rPr lang="en-GB" b="1" i="1" dirty="0">
                        <a:solidFill>
                          <a:srgbClr val="FF0000"/>
                        </a:solidFill>
                      </a:rPr>
                      <m:t> </m:t>
                    </m:r>
                    <m:r>
                      <m:rPr>
                        <m:nor/>
                      </m:rPr>
                      <a:rPr lang="en-GB" b="1" i="1" dirty="0">
                        <a:solidFill>
                          <a:srgbClr val="FF0000"/>
                        </a:solidFill>
                      </a:rPr>
                      <m:t>assume</m:t>
                    </m:r>
                    <m:r>
                      <m:rPr>
                        <m:nor/>
                      </m:rPr>
                      <a:rPr lang="en-GB" b="1" i="1" dirty="0">
                        <a:solidFill>
                          <a:srgbClr val="FF0000"/>
                        </a:solidFill>
                      </a:rPr>
                      <m:t> </m:t>
                    </m:r>
                    <m:sSub>
                      <m:sSubPr>
                        <m:ctrlPr>
                          <a:rPr lang="en-GB" b="1" i="1">
                            <a:solidFill>
                              <a:srgbClr val="FF0000"/>
                            </a:solidFill>
                            <a:latin typeface="Cambria Math" panose="02040503050406030204" pitchFamily="18" charset="0"/>
                            <a:ea typeface="Cambria Math" panose="02040503050406030204" pitchFamily="18" charset="0"/>
                          </a:rPr>
                        </m:ctrlPr>
                      </m:sSubPr>
                      <m:e>
                        <m:r>
                          <a:rPr lang="en-GB" b="1" i="1">
                            <a:solidFill>
                              <a:srgbClr val="FF0000"/>
                            </a:solidFill>
                            <a:latin typeface="Cambria Math" panose="02040503050406030204" pitchFamily="18" charset="0"/>
                            <a:ea typeface="Cambria Math" panose="02040503050406030204" pitchFamily="18" charset="0"/>
                          </a:rPr>
                          <m:t>𝜶</m:t>
                        </m:r>
                      </m:e>
                      <m:sub>
                        <m:r>
                          <a:rPr lang="en-GB" b="1" i="1">
                            <a:solidFill>
                              <a:srgbClr val="FF0000"/>
                            </a:solidFill>
                            <a:latin typeface="Cambria Math" panose="02040503050406030204" pitchFamily="18" charset="0"/>
                            <a:ea typeface="Cambria Math" panose="02040503050406030204" pitchFamily="18" charset="0"/>
                          </a:rPr>
                          <m:t>𝟏</m:t>
                        </m:r>
                      </m:sub>
                    </m:sSub>
                    <m:r>
                      <a:rPr lang="en-GB" b="1" i="1">
                        <a:solidFill>
                          <a:srgbClr val="FF0000"/>
                        </a:solidFill>
                        <a:latin typeface="Cambria Math" panose="02040503050406030204" pitchFamily="18" charset="0"/>
                        <a:ea typeface="Cambria Math" panose="02040503050406030204" pitchFamily="18" charset="0"/>
                      </a:rPr>
                      <m:t>=</m:t>
                    </m:r>
                    <m:sSub>
                      <m:sSubPr>
                        <m:ctrlPr>
                          <a:rPr lang="en-GB" i="1">
                            <a:solidFill>
                              <a:srgbClr val="0033CC"/>
                            </a:solidFill>
                            <a:latin typeface="Cambria Math" panose="02040503050406030204" pitchFamily="18" charset="0"/>
                            <a:ea typeface="Cambria Math" panose="02040503050406030204" pitchFamily="18" charset="0"/>
                          </a:rPr>
                        </m:ctrlPr>
                      </m:sSubPr>
                      <m:e>
                        <m:r>
                          <a:rPr lang="en-GB" i="1">
                            <a:solidFill>
                              <a:srgbClr val="0033CC"/>
                            </a:solidFill>
                            <a:latin typeface="Cambria Math" panose="02040503050406030204" pitchFamily="18" charset="0"/>
                            <a:ea typeface="Cambria Math" panose="02040503050406030204" pitchFamily="18" charset="0"/>
                          </a:rPr>
                          <m:t>𝛼</m:t>
                        </m:r>
                      </m:e>
                      <m:sub>
                        <m:r>
                          <a:rPr lang="en-GB" i="1">
                            <a:solidFill>
                              <a:srgbClr val="0033CC"/>
                            </a:solidFill>
                            <a:latin typeface="Cambria Math" panose="02040503050406030204" pitchFamily="18" charset="0"/>
                            <a:ea typeface="Cambria Math" panose="02040503050406030204" pitchFamily="18" charset="0"/>
                          </a:rPr>
                          <m:t>2</m:t>
                        </m:r>
                      </m:sub>
                    </m:sSub>
                    <m:r>
                      <m:rPr>
                        <m:nor/>
                      </m:rPr>
                      <a:rPr lang="en-GB" dirty="0"/>
                      <m:t>”</m:t>
                    </m:r>
                  </m:oMath>
                </a14:m>
                <a:endParaRPr lang="en-GB" dirty="0"/>
              </a:p>
              <a:p>
                <a:r>
                  <a:rPr lang="en-GB" dirty="0">
                    <a:ea typeface="Cambria Math" panose="02040503050406030204" pitchFamily="18" charset="0"/>
                  </a:rPr>
                  <a:t>Confirmed by recent paper by </a:t>
                </a:r>
                <a:r>
                  <a:rPr lang="en-US" dirty="0"/>
                  <a:t>Kahn, </a:t>
                </a:r>
                <a:r>
                  <a:rPr lang="en-US" dirty="0" err="1"/>
                  <a:t>Mohaddes</a:t>
                </a:r>
                <a:r>
                  <a:rPr lang="en-US" dirty="0"/>
                  <a:t>, et al. (2019) “</a:t>
                </a:r>
                <a:r>
                  <a:rPr lang="en-US" dirty="0">
                    <a:hlinkClick r:id="rId4"/>
                  </a:rPr>
                  <a:t>Long-Term Macroeconomic Effects of Climate Change: A Cross-Country Analysis</a:t>
                </a:r>
                <a:r>
                  <a:rPr lang="en-US" dirty="0"/>
                  <a:t>”</a:t>
                </a:r>
                <a:endParaRPr lang="en-GB" dirty="0">
                  <a:ea typeface="Cambria Math" panose="02040503050406030204" pitchFamily="18" charset="0"/>
                </a:endParaRPr>
              </a:p>
            </p:txBody>
          </p:sp>
        </mc:Choice>
        <mc:Fallback xmlns="">
          <p:sp>
            <p:nvSpPr>
              <p:cNvPr id="6" name="Content Placeholder 2">
                <a:extLst>
                  <a:ext uri="{FF2B5EF4-FFF2-40B4-BE49-F238E27FC236}">
                    <a16:creationId xmlns:a16="http://schemas.microsoft.com/office/drawing/2014/main" id="{47922704-BDBC-4D4F-8598-4269718126B0}"/>
                  </a:ext>
                </a:extLst>
              </p:cNvPr>
              <p:cNvSpPr txBox="1">
                <a:spLocks noRot="1" noChangeAspect="1" noMove="1" noResize="1" noEditPoints="1" noAdjustHandles="1" noChangeArrowheads="1" noChangeShapeType="1" noTextEdit="1"/>
              </p:cNvSpPr>
              <p:nvPr/>
            </p:nvSpPr>
            <p:spPr>
              <a:xfrm>
                <a:off x="838200" y="3779837"/>
                <a:ext cx="10515600" cy="1951983"/>
              </a:xfrm>
              <a:prstGeom prst="rect">
                <a:avLst/>
              </a:prstGeom>
              <a:blipFill>
                <a:blip r:embed="rId5"/>
                <a:stretch>
                  <a:fillRect l="-696"/>
                </a:stretch>
              </a:blipFill>
            </p:spPr>
            <p:txBody>
              <a:bodyPr/>
              <a:lstStyle/>
              <a:p>
                <a:r>
                  <a:rPr lang="en-GB">
                    <a:noFill/>
                  </a:rPr>
                  <a:t> </a:t>
                </a:r>
              </a:p>
            </p:txBody>
          </p:sp>
        </mc:Fallback>
      </mc:AlternateContent>
    </p:spTree>
    <p:extLst>
      <p:ext uri="{BB962C8B-B14F-4D97-AF65-F5344CB8AC3E}">
        <p14:creationId xmlns:p14="http://schemas.microsoft.com/office/powerpoint/2010/main" val="31243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6">
                                            <p:txEl>
                                              <p:pRg st="0" end="0"/>
                                            </p:txEl>
                                          </p:spTgt>
                                        </p:tgtEl>
                                        <p:attrNameLst>
                                          <p:attrName>style.visibility</p:attrName>
                                        </p:attrNameLst>
                                      </p:cBhvr>
                                      <p:to>
                                        <p:strVal val="visible"/>
                                      </p:to>
                                    </p:set>
                                    <p:animEffect transition="in" filter="wipe(up)">
                                      <p:cBhvr>
                                        <p:cTn id="30" dur="500"/>
                                        <p:tgtEl>
                                          <p:spTgt spid="6">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animEffect transition="in" filter="wipe(up)">
                                      <p:cBhvr>
                                        <p:cTn id="35" dur="500"/>
                                        <p:tgtEl>
                                          <p:spTgt spid="6">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6">
                                            <p:txEl>
                                              <p:pRg st="2" end="2"/>
                                            </p:txEl>
                                          </p:spTgt>
                                        </p:tgtEl>
                                        <p:attrNameLst>
                                          <p:attrName>style.visibility</p:attrName>
                                        </p:attrNameLst>
                                      </p:cBhvr>
                                      <p:to>
                                        <p:strVal val="visible"/>
                                      </p:to>
                                    </p:set>
                                    <p:animEffect transition="in" filter="wipe(up)">
                                      <p:cBhvr>
                                        <p:cTn id="40"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build="p" bldLvl="4"/>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BC40A-F0E8-4FB9-B470-9FAED8AE0CF2}"/>
              </a:ext>
            </a:extLst>
          </p:cNvPr>
          <p:cNvSpPr>
            <a:spLocks noGrp="1"/>
          </p:cNvSpPr>
          <p:nvPr>
            <p:ph type="title"/>
          </p:nvPr>
        </p:nvSpPr>
        <p:spPr/>
        <p:txBody>
          <a:bodyPr>
            <a:normAutofit fontScale="90000"/>
          </a:bodyPr>
          <a:lstStyle/>
          <a:p>
            <a:r>
              <a:rPr lang="en-GB" dirty="0"/>
              <a:t>(3) Assume industry unaffected </a:t>
            </a:r>
            <a:r>
              <a:rPr lang="en-GB" b="1" i="1" dirty="0"/>
              <a:t>because it happens indoors!</a:t>
            </a:r>
          </a:p>
        </p:txBody>
      </p:sp>
      <p:sp>
        <p:nvSpPr>
          <p:cNvPr id="3" name="Content Placeholder 2">
            <a:extLst>
              <a:ext uri="{FF2B5EF4-FFF2-40B4-BE49-F238E27FC236}">
                <a16:creationId xmlns:a16="http://schemas.microsoft.com/office/drawing/2014/main" id="{2B539790-69C2-4643-B31B-A952027A8B4D}"/>
              </a:ext>
            </a:extLst>
          </p:cNvPr>
          <p:cNvSpPr>
            <a:spLocks noGrp="1"/>
          </p:cNvSpPr>
          <p:nvPr>
            <p:ph idx="1"/>
          </p:nvPr>
        </p:nvSpPr>
        <p:spPr>
          <a:xfrm>
            <a:off x="838202" y="870438"/>
            <a:ext cx="5781429" cy="5522547"/>
          </a:xfrm>
        </p:spPr>
        <p:txBody>
          <a:bodyPr>
            <a:normAutofit lnSpcReduction="10000"/>
          </a:bodyPr>
          <a:lstStyle/>
          <a:p>
            <a:r>
              <a:rPr lang="en-GB" dirty="0"/>
              <a:t>“Table 5 shows a sectoral breakdown of United States national income, where the economy is subdivided by the sectoral sensitivity to greenhouse warming.</a:t>
            </a:r>
          </a:p>
          <a:p>
            <a:r>
              <a:rPr lang="en-GB" dirty="0"/>
              <a:t>The most sensitive sectors are likely to be those, such as agriculture and forestry, in which output depends in a significant way upon climatic variables.</a:t>
            </a:r>
          </a:p>
          <a:p>
            <a:r>
              <a:rPr lang="en-GB" i="1" dirty="0"/>
              <a:t>At the other extreme are activities, such as cardiovascular surgery or microprocessor fabrication in 'clean rooms', which are undertaken in carefully controlled environments that will not be directly affected by climate change.</a:t>
            </a:r>
          </a:p>
          <a:p>
            <a:r>
              <a:rPr lang="en-GB" dirty="0"/>
              <a:t>Our estimate is that approximately … </a:t>
            </a:r>
            <a:r>
              <a:rPr lang="en-GB" b="1" i="1" dirty="0"/>
              <a:t>about 87% in sectors that are negligibly affected by climate change.</a:t>
            </a:r>
            <a:r>
              <a:rPr lang="en-GB" dirty="0"/>
              <a:t> (Nordhaus 1991, p. 930. Emphasis added)</a:t>
            </a:r>
          </a:p>
        </p:txBody>
      </p:sp>
      <p:pic>
        <p:nvPicPr>
          <p:cNvPr id="5" name="Picture 4">
            <a:extLst>
              <a:ext uri="{FF2B5EF4-FFF2-40B4-BE49-F238E27FC236}">
                <a16:creationId xmlns:a16="http://schemas.microsoft.com/office/drawing/2014/main" id="{B6921B48-B419-4011-ACAE-E2EDDDA3BAA6}"/>
              </a:ext>
            </a:extLst>
          </p:cNvPr>
          <p:cNvPicPr/>
          <p:nvPr/>
        </p:nvPicPr>
        <p:blipFill>
          <a:blip r:embed="rId2"/>
          <a:stretch>
            <a:fillRect/>
          </a:stretch>
        </p:blipFill>
        <p:spPr>
          <a:xfrm>
            <a:off x="6392982" y="828135"/>
            <a:ext cx="5759938" cy="5564850"/>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6477903A-BDA1-4839-B0FE-36E5729AFED2}"/>
              </a:ext>
            </a:extLst>
          </p:cNvPr>
          <p:cNvPicPr>
            <a:picLocks noChangeAspect="1"/>
          </p:cNvPicPr>
          <p:nvPr/>
        </p:nvPicPr>
        <p:blipFill>
          <a:blip r:embed="rId3"/>
          <a:stretch>
            <a:fillRect/>
          </a:stretch>
        </p:blipFill>
        <p:spPr>
          <a:xfrm>
            <a:off x="639211" y="2329678"/>
            <a:ext cx="10342329" cy="2604067"/>
          </a:xfrm>
          <a:prstGeom prst="rect">
            <a:avLst/>
          </a:prstGeom>
        </p:spPr>
      </p:pic>
      <p:sp>
        <p:nvSpPr>
          <p:cNvPr id="9" name="Rectangle 8">
            <a:extLst>
              <a:ext uri="{FF2B5EF4-FFF2-40B4-BE49-F238E27FC236}">
                <a16:creationId xmlns:a16="http://schemas.microsoft.com/office/drawing/2014/main" id="{B9622DC8-29D2-4BE4-B43E-18A8E41B6E9D}"/>
              </a:ext>
            </a:extLst>
          </p:cNvPr>
          <p:cNvSpPr/>
          <p:nvPr/>
        </p:nvSpPr>
        <p:spPr>
          <a:xfrm>
            <a:off x="217939" y="2467869"/>
            <a:ext cx="7997447" cy="2395395"/>
          </a:xfrm>
          <a:prstGeom prst="rect">
            <a:avLst/>
          </a:prstGeom>
          <a:gradFill flip="none" rotWithShape="1">
            <a:gsLst>
              <a:gs pos="71000">
                <a:schemeClr val="accent1">
                  <a:lumMod val="5000"/>
                  <a:lumOff val="95000"/>
                  <a:alpha val="0"/>
                </a:schemeClr>
              </a:gs>
              <a:gs pos="81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6000" b="1" dirty="0">
                <a:solidFill>
                  <a:schemeClr val="bg1"/>
                </a:solidFill>
                <a:effectLst>
                  <a:outerShdw blurRad="38100" dist="38100" dir="2700000" algn="tl">
                    <a:srgbClr val="000000">
                      <a:alpha val="43137"/>
                    </a:srgbClr>
                  </a:outerShdw>
                </a:effectLst>
              </a:rPr>
              <a:t>87% of economy simply </a:t>
            </a:r>
            <a:r>
              <a:rPr lang="en-GB" sz="6000" b="1" i="1" dirty="0">
                <a:solidFill>
                  <a:srgbClr val="FF0000"/>
                </a:solidFill>
                <a:effectLst>
                  <a:outerShdw blurRad="38100" dist="38100" dir="2700000" algn="tl">
                    <a:srgbClr val="000000">
                      <a:alpha val="43137"/>
                    </a:srgbClr>
                  </a:outerShdw>
                </a:effectLst>
              </a:rPr>
              <a:t>assumed</a:t>
            </a:r>
            <a:r>
              <a:rPr lang="en-GB" sz="6000" b="1" dirty="0">
                <a:solidFill>
                  <a:srgbClr val="FF0000"/>
                </a:solidFill>
                <a:effectLst>
                  <a:outerShdw blurRad="38100" dist="38100" dir="2700000" algn="tl">
                    <a:srgbClr val="000000">
                      <a:alpha val="43137"/>
                    </a:srgbClr>
                  </a:outerShdw>
                </a:effectLst>
              </a:rPr>
              <a:t> </a:t>
            </a:r>
            <a:r>
              <a:rPr lang="en-GB" sz="6000" b="1" dirty="0">
                <a:solidFill>
                  <a:schemeClr val="bg1"/>
                </a:solidFill>
                <a:effectLst>
                  <a:outerShdw blurRad="38100" dist="38100" dir="2700000" algn="tl">
                    <a:srgbClr val="000000">
                      <a:alpha val="43137"/>
                    </a:srgbClr>
                  </a:outerShdw>
                </a:effectLst>
              </a:rPr>
              <a:t>to be unaffected!</a:t>
            </a:r>
          </a:p>
        </p:txBody>
      </p:sp>
    </p:spTree>
    <p:extLst>
      <p:ext uri="{BB962C8B-B14F-4D97-AF65-F5344CB8AC3E}">
        <p14:creationId xmlns:p14="http://schemas.microsoft.com/office/powerpoint/2010/main" val="329522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2000" fill="hold"/>
                                        <p:tgtEl>
                                          <p:spTgt spid="8"/>
                                        </p:tgtEl>
                                        <p:attrNameLst>
                                          <p:attrName>ppt_w</p:attrName>
                                        </p:attrNameLst>
                                      </p:cBhvr>
                                      <p:tavLst>
                                        <p:tav tm="0">
                                          <p:val>
                                            <p:fltVal val="0"/>
                                          </p:val>
                                        </p:tav>
                                        <p:tav tm="100000">
                                          <p:val>
                                            <p:strVal val="#ppt_w"/>
                                          </p:val>
                                        </p:tav>
                                      </p:tavLst>
                                    </p:anim>
                                    <p:anim calcmode="lin" valueType="num">
                                      <p:cBhvr>
                                        <p:cTn id="13" dur="2000" fill="hold"/>
                                        <p:tgtEl>
                                          <p:spTgt spid="8"/>
                                        </p:tgtEl>
                                        <p:attrNameLst>
                                          <p:attrName>ppt_h</p:attrName>
                                        </p:attrNameLst>
                                      </p:cBhvr>
                                      <p:tavLst>
                                        <p:tav tm="0">
                                          <p:val>
                                            <p:fltVal val="0"/>
                                          </p:val>
                                        </p:tav>
                                        <p:tav tm="100000">
                                          <p:val>
                                            <p:strVal val="#ppt_h"/>
                                          </p:val>
                                        </p:tav>
                                      </p:tavLst>
                                    </p:anim>
                                    <p:animEffect transition="in" filter="fade">
                                      <p:cBhvr>
                                        <p:cTn id="14" dur="2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Effect transition="in" filter="fade">
                                      <p:cBhvr>
                                        <p:cTn id="21" dur="10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1" nodeType="clickEffect">
                                  <p:stCondLst>
                                    <p:cond delay="0"/>
                                  </p:stCondLst>
                                  <p:childTnLst>
                                    <p:animEffect transition="out" filter="fade">
                                      <p:cBhvr>
                                        <p:cTn id="25" dur="500"/>
                                        <p:tgtEl>
                                          <p:spTgt spid="9"/>
                                        </p:tgtEl>
                                      </p:cBhvr>
                                    </p:animEffect>
                                    <p:set>
                                      <p:cBhvr>
                                        <p:cTn id="26"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C2962-946C-48A2-92B0-F5FE2C0B299D}"/>
              </a:ext>
            </a:extLst>
          </p:cNvPr>
          <p:cNvSpPr>
            <a:spLocks noGrp="1"/>
          </p:cNvSpPr>
          <p:nvPr>
            <p:ph type="title"/>
          </p:nvPr>
        </p:nvSpPr>
        <p:spPr/>
        <p:txBody>
          <a:bodyPr>
            <a:normAutofit fontScale="90000"/>
          </a:bodyPr>
          <a:lstStyle/>
          <a:p>
            <a:r>
              <a:rPr lang="en-GB" dirty="0"/>
              <a:t>(3) Assume industry unaffected </a:t>
            </a:r>
            <a:r>
              <a:rPr lang="en-GB" b="1" i="1" dirty="0"/>
              <a:t>because it happens indoors!</a:t>
            </a:r>
            <a:endParaRPr lang="en-GB" dirty="0"/>
          </a:p>
        </p:txBody>
      </p:sp>
      <p:sp>
        <p:nvSpPr>
          <p:cNvPr id="3" name="Content Placeholder 2">
            <a:extLst>
              <a:ext uri="{FF2B5EF4-FFF2-40B4-BE49-F238E27FC236}">
                <a16:creationId xmlns:a16="http://schemas.microsoft.com/office/drawing/2014/main" id="{0BE132AA-0484-463F-A911-573F8F655B36}"/>
              </a:ext>
            </a:extLst>
          </p:cNvPr>
          <p:cNvSpPr>
            <a:spLocks noGrp="1"/>
          </p:cNvSpPr>
          <p:nvPr>
            <p:ph idx="1"/>
          </p:nvPr>
        </p:nvSpPr>
        <p:spPr>
          <a:xfrm>
            <a:off x="838200" y="870439"/>
            <a:ext cx="10515600" cy="456152"/>
          </a:xfrm>
        </p:spPr>
        <p:txBody>
          <a:bodyPr/>
          <a:lstStyle/>
          <a:p>
            <a:r>
              <a:rPr lang="en-GB" dirty="0"/>
              <a:t>All you need… is Air-conditioning</a:t>
            </a:r>
          </a:p>
        </p:txBody>
      </p:sp>
      <p:pic>
        <p:nvPicPr>
          <p:cNvPr id="6" name="Picture 5">
            <a:extLst>
              <a:ext uri="{FF2B5EF4-FFF2-40B4-BE49-F238E27FC236}">
                <a16:creationId xmlns:a16="http://schemas.microsoft.com/office/drawing/2014/main" id="{DA5B4463-2700-4254-9F8D-0C89BD8F5D60}"/>
              </a:ext>
            </a:extLst>
          </p:cNvPr>
          <p:cNvPicPr>
            <a:picLocks noChangeAspect="1"/>
          </p:cNvPicPr>
          <p:nvPr/>
        </p:nvPicPr>
        <p:blipFill>
          <a:blip r:embed="rId2"/>
          <a:stretch>
            <a:fillRect/>
          </a:stretch>
        </p:blipFill>
        <p:spPr>
          <a:xfrm>
            <a:off x="1075485" y="1253709"/>
            <a:ext cx="8204877" cy="5518257"/>
          </a:xfrm>
          <a:prstGeom prst="rect">
            <a:avLst/>
          </a:prstGeom>
        </p:spPr>
      </p:pic>
    </p:spTree>
    <p:extLst>
      <p:ext uri="{BB962C8B-B14F-4D97-AF65-F5344CB8AC3E}">
        <p14:creationId xmlns:p14="http://schemas.microsoft.com/office/powerpoint/2010/main" val="61873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89D17-BF43-4383-AEFF-1BF8DCFFC984}"/>
              </a:ext>
            </a:extLst>
          </p:cNvPr>
          <p:cNvSpPr>
            <a:spLocks noGrp="1"/>
          </p:cNvSpPr>
          <p:nvPr>
            <p:ph type="title"/>
          </p:nvPr>
        </p:nvSpPr>
        <p:spPr/>
        <p:txBody>
          <a:bodyPr>
            <a:normAutofit fontScale="90000"/>
          </a:bodyPr>
          <a:lstStyle/>
          <a:p>
            <a:r>
              <a:rPr lang="en-GB" dirty="0"/>
              <a:t>(4) Distort or ignore scientific literature</a:t>
            </a:r>
          </a:p>
        </p:txBody>
      </p:sp>
      <p:sp>
        <p:nvSpPr>
          <p:cNvPr id="3" name="Content Placeholder 2">
            <a:extLst>
              <a:ext uri="{FF2B5EF4-FFF2-40B4-BE49-F238E27FC236}">
                <a16:creationId xmlns:a16="http://schemas.microsoft.com/office/drawing/2014/main" id="{193F9406-F18A-4C76-A94D-6C664A1AB122}"/>
              </a:ext>
            </a:extLst>
          </p:cNvPr>
          <p:cNvSpPr>
            <a:spLocks noGrp="1"/>
          </p:cNvSpPr>
          <p:nvPr>
            <p:ph idx="1"/>
          </p:nvPr>
        </p:nvSpPr>
        <p:spPr/>
        <p:txBody>
          <a:bodyPr/>
          <a:lstStyle/>
          <a:p>
            <a:r>
              <a:rPr lang="en-US" dirty="0"/>
              <a:t>Nordhaus justifies using a simple parabola for the damages from climate change:</a:t>
            </a:r>
          </a:p>
          <a:p>
            <a:pPr lvl="1"/>
            <a:r>
              <a:rPr lang="en-US" dirty="0"/>
              <a:t>“The current version assumes that damages are a quadratic function of temperature change and </a:t>
            </a:r>
            <a:r>
              <a:rPr lang="en-US" b="1" i="1" dirty="0"/>
              <a:t>does not include </a:t>
            </a:r>
            <a:r>
              <a:rPr lang="en-US" dirty="0"/>
              <a:t>sharp thresholds or </a:t>
            </a:r>
            <a:r>
              <a:rPr lang="en-US" b="1" i="1" dirty="0"/>
              <a:t>tipping points</a:t>
            </a:r>
            <a:r>
              <a:rPr lang="en-US" dirty="0"/>
              <a:t>,</a:t>
            </a:r>
          </a:p>
          <a:p>
            <a:pPr lvl="1"/>
            <a:r>
              <a:rPr lang="en-US" dirty="0"/>
              <a:t>but this is </a:t>
            </a:r>
            <a:r>
              <a:rPr lang="en-US" b="1" i="1" dirty="0"/>
              <a:t>consistent with the survey by </a:t>
            </a:r>
            <a:r>
              <a:rPr lang="en-US" b="1" i="1" dirty="0" err="1"/>
              <a:t>Lenton</a:t>
            </a:r>
            <a:r>
              <a:rPr lang="en-US" b="1" i="1" dirty="0"/>
              <a:t> </a:t>
            </a:r>
            <a:r>
              <a:rPr lang="en-US" dirty="0"/>
              <a:t>et al. (2008).”</a:t>
            </a:r>
          </a:p>
          <a:p>
            <a:pPr lvl="2"/>
            <a:r>
              <a:rPr lang="en-US" dirty="0"/>
              <a:t>(Nordhaus &amp; </a:t>
            </a:r>
            <a:r>
              <a:rPr lang="en-US" dirty="0" err="1"/>
              <a:t>Sztorc</a:t>
            </a:r>
            <a:r>
              <a:rPr lang="en-US" dirty="0"/>
              <a:t> 2013, p. 11)</a:t>
            </a:r>
          </a:p>
          <a:p>
            <a:r>
              <a:rPr lang="en-US" dirty="0" err="1">
                <a:hlinkClick r:id="rId2"/>
              </a:rPr>
              <a:t>Lenton</a:t>
            </a:r>
            <a:r>
              <a:rPr lang="en-US" dirty="0">
                <a:hlinkClick r:id="rId2"/>
              </a:rPr>
              <a:t> et al.’s actual conclusion</a:t>
            </a:r>
            <a:r>
              <a:rPr lang="en-US" dirty="0"/>
              <a:t>:</a:t>
            </a:r>
          </a:p>
          <a:p>
            <a:pPr lvl="1"/>
            <a:r>
              <a:rPr lang="en-US" dirty="0"/>
              <a:t>“</a:t>
            </a:r>
            <a:r>
              <a:rPr lang="en-US" b="1" i="1" dirty="0"/>
              <a:t>Society may be lulled into a false sense of security by smooth projections of global change</a:t>
            </a:r>
            <a:r>
              <a:rPr lang="en-US" dirty="0"/>
              <a:t>.</a:t>
            </a:r>
          </a:p>
          <a:p>
            <a:pPr lvl="1"/>
            <a:r>
              <a:rPr lang="en-US" dirty="0"/>
              <a:t>Our synthesis of present knowledge suggests that </a:t>
            </a:r>
            <a:r>
              <a:rPr lang="en-US" b="1" i="1" dirty="0"/>
              <a:t>a variety of tipping elements could reach their critical point within this century</a:t>
            </a:r>
            <a:r>
              <a:rPr lang="en-US" dirty="0"/>
              <a:t> under anthropogenic climate </a:t>
            </a:r>
            <a:r>
              <a:rPr lang="en-GB" dirty="0"/>
              <a:t>change.” (</a:t>
            </a:r>
            <a:r>
              <a:rPr lang="en-GB" dirty="0" err="1"/>
              <a:t>Lenton</a:t>
            </a:r>
            <a:r>
              <a:rPr lang="en-GB" dirty="0"/>
              <a:t> 2008, p. 1792)</a:t>
            </a:r>
          </a:p>
          <a:p>
            <a:endParaRPr lang="en-GB" dirty="0"/>
          </a:p>
        </p:txBody>
      </p:sp>
    </p:spTree>
    <p:extLst>
      <p:ext uri="{BB962C8B-B14F-4D97-AF65-F5344CB8AC3E}">
        <p14:creationId xmlns:p14="http://schemas.microsoft.com/office/powerpoint/2010/main" val="1908848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8542DC6-F120-4E0C-8D36-3DA2FAD963D6}"/>
              </a:ext>
            </a:extLst>
          </p:cNvPr>
          <p:cNvPicPr>
            <a:picLocks noChangeAspect="1"/>
          </p:cNvPicPr>
          <p:nvPr/>
        </p:nvPicPr>
        <p:blipFill>
          <a:blip r:embed="rId2"/>
          <a:stretch>
            <a:fillRect/>
          </a:stretch>
        </p:blipFill>
        <p:spPr>
          <a:xfrm>
            <a:off x="1026407" y="1568842"/>
            <a:ext cx="10415316" cy="4466617"/>
          </a:xfrm>
          <a:prstGeom prst="rect">
            <a:avLst/>
          </a:prstGeom>
        </p:spPr>
      </p:pic>
      <p:sp>
        <p:nvSpPr>
          <p:cNvPr id="2" name="Title 1">
            <a:extLst>
              <a:ext uri="{FF2B5EF4-FFF2-40B4-BE49-F238E27FC236}">
                <a16:creationId xmlns:a16="http://schemas.microsoft.com/office/drawing/2014/main" id="{1937BB34-526C-4E30-BA73-99CEA4097FE8}"/>
              </a:ext>
            </a:extLst>
          </p:cNvPr>
          <p:cNvSpPr>
            <a:spLocks noGrp="1"/>
          </p:cNvSpPr>
          <p:nvPr>
            <p:ph type="title"/>
          </p:nvPr>
        </p:nvSpPr>
        <p:spPr/>
        <p:txBody>
          <a:bodyPr>
            <a:normAutofit fontScale="90000"/>
          </a:bodyPr>
          <a:lstStyle/>
          <a:p>
            <a:r>
              <a:rPr lang="en-GB" dirty="0"/>
              <a:t>(5) Minimize expected impact every step of the way</a:t>
            </a:r>
          </a:p>
        </p:txBody>
      </p:sp>
      <p:sp>
        <p:nvSpPr>
          <p:cNvPr id="3" name="Content Placeholder 2">
            <a:extLst>
              <a:ext uri="{FF2B5EF4-FFF2-40B4-BE49-F238E27FC236}">
                <a16:creationId xmlns:a16="http://schemas.microsoft.com/office/drawing/2014/main" id="{59347735-2F2F-40B6-9FA0-B80C9ABD3F90}"/>
              </a:ext>
            </a:extLst>
          </p:cNvPr>
          <p:cNvSpPr>
            <a:spLocks noGrp="1"/>
          </p:cNvSpPr>
          <p:nvPr>
            <p:ph idx="1"/>
          </p:nvPr>
        </p:nvSpPr>
        <p:spPr>
          <a:xfrm>
            <a:off x="838200" y="870439"/>
            <a:ext cx="10515600" cy="764110"/>
          </a:xfrm>
        </p:spPr>
        <p:txBody>
          <a:bodyPr/>
          <a:lstStyle/>
          <a:p>
            <a:r>
              <a:rPr lang="en-GB" dirty="0"/>
              <a:t>Damages in Nordhaus’s DICE model affect </a:t>
            </a:r>
            <a:r>
              <a:rPr lang="en-GB" b="1" i="1" dirty="0"/>
              <a:t>flow </a:t>
            </a:r>
            <a:r>
              <a:rPr lang="en-GB" dirty="0"/>
              <a:t>of output (GDP) but not </a:t>
            </a:r>
            <a:r>
              <a:rPr lang="en-GB" b="1" i="1" dirty="0"/>
              <a:t>stock </a:t>
            </a:r>
            <a:r>
              <a:rPr lang="en-GB" dirty="0"/>
              <a:t>of industry itself (factories that produce output)</a:t>
            </a:r>
          </a:p>
        </p:txBody>
      </p:sp>
      <p:sp>
        <p:nvSpPr>
          <p:cNvPr id="5" name="TextBox 4">
            <a:extLst>
              <a:ext uri="{FF2B5EF4-FFF2-40B4-BE49-F238E27FC236}">
                <a16:creationId xmlns:a16="http://schemas.microsoft.com/office/drawing/2014/main" id="{A8EED83B-549E-4C4B-8E41-992293ACE287}"/>
              </a:ext>
            </a:extLst>
          </p:cNvPr>
          <p:cNvSpPr txBox="1"/>
          <p:nvPr/>
        </p:nvSpPr>
        <p:spPr>
          <a:xfrm>
            <a:off x="2932977" y="2698930"/>
            <a:ext cx="4443816" cy="464307"/>
          </a:xfrm>
          <a:prstGeom prst="rect">
            <a:avLst/>
          </a:prstGeom>
        </p:spPr>
        <p:txBody>
          <a:bodyPr vert="horz" wrap="none" lIns="91440" tIns="45720" rIns="91440" bIns="45720" rtlCol="0">
            <a:normAutofit/>
          </a:bodyPr>
          <a:lstStyle/>
          <a:p>
            <a:pPr algn="l"/>
            <a:r>
              <a:rPr lang="en-GB" sz="2400" b="1" dirty="0">
                <a:solidFill>
                  <a:srgbClr val="FF0000"/>
                </a:solidFill>
                <a:effectLst>
                  <a:outerShdw blurRad="38100" dist="38100" dir="2700000" algn="tl">
                    <a:srgbClr val="000000">
                      <a:alpha val="43137"/>
                    </a:srgbClr>
                  </a:outerShdw>
                </a:effectLst>
              </a:rPr>
              <a:t>Damages reduce GDP…</a:t>
            </a:r>
          </a:p>
        </p:txBody>
      </p:sp>
      <p:sp>
        <p:nvSpPr>
          <p:cNvPr id="6" name="Arrow: Curved Down 5">
            <a:extLst>
              <a:ext uri="{FF2B5EF4-FFF2-40B4-BE49-F238E27FC236}">
                <a16:creationId xmlns:a16="http://schemas.microsoft.com/office/drawing/2014/main" id="{7B994526-940B-4BAE-B410-B34D8F60F638}"/>
              </a:ext>
            </a:extLst>
          </p:cNvPr>
          <p:cNvSpPr/>
          <p:nvPr/>
        </p:nvSpPr>
        <p:spPr>
          <a:xfrm flipH="1">
            <a:off x="2127283" y="3108339"/>
            <a:ext cx="4586213" cy="464307"/>
          </a:xfrm>
          <a:prstGeom prst="curvedDownArrow">
            <a:avLst/>
          </a:prstGeom>
          <a:gradFill flip="none" rotWithShape="1">
            <a:gsLst>
              <a:gs pos="71000">
                <a:schemeClr val="accent1">
                  <a:lumMod val="5000"/>
                  <a:lumOff val="95000"/>
                  <a:alpha val="0"/>
                </a:schemeClr>
              </a:gs>
              <a:gs pos="81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GB" sz="2800" b="1" dirty="0">
              <a:solidFill>
                <a:schemeClr val="tx1"/>
              </a:solidFill>
              <a:effectLst>
                <a:outerShdw blurRad="38100" dist="38100" dir="2700000" algn="tl">
                  <a:srgbClr val="000000">
                    <a:alpha val="43137"/>
                  </a:srgbClr>
                </a:outerShdw>
              </a:effectLst>
            </a:endParaRPr>
          </a:p>
        </p:txBody>
      </p:sp>
      <p:sp>
        <p:nvSpPr>
          <p:cNvPr id="9" name="Rectangle 8">
            <a:extLst>
              <a:ext uri="{FF2B5EF4-FFF2-40B4-BE49-F238E27FC236}">
                <a16:creationId xmlns:a16="http://schemas.microsoft.com/office/drawing/2014/main" id="{8CDBA2A8-98F7-4F86-A85D-A9AA9EF2A2B9}"/>
              </a:ext>
            </a:extLst>
          </p:cNvPr>
          <p:cNvSpPr/>
          <p:nvPr/>
        </p:nvSpPr>
        <p:spPr>
          <a:xfrm>
            <a:off x="3524942" y="3447008"/>
            <a:ext cx="2653180" cy="407453"/>
          </a:xfrm>
          <a:prstGeom prst="rect">
            <a:avLst/>
          </a:prstGeom>
          <a:gradFill flip="none" rotWithShape="1">
            <a:gsLst>
              <a:gs pos="71000">
                <a:schemeClr val="accent1">
                  <a:lumMod val="5000"/>
                  <a:lumOff val="95000"/>
                  <a:alpha val="0"/>
                </a:schemeClr>
              </a:gs>
              <a:gs pos="81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GB" sz="2800" b="1" dirty="0">
              <a:effectLst>
                <a:outerShdw blurRad="38100" dist="38100" dir="2700000" algn="tl">
                  <a:srgbClr val="000000">
                    <a:alpha val="43137"/>
                  </a:srgbClr>
                </a:outerShdw>
              </a:effectLst>
            </a:endParaRPr>
          </a:p>
        </p:txBody>
      </p:sp>
      <p:sp>
        <p:nvSpPr>
          <p:cNvPr id="7" name="TextBox 6">
            <a:extLst>
              <a:ext uri="{FF2B5EF4-FFF2-40B4-BE49-F238E27FC236}">
                <a16:creationId xmlns:a16="http://schemas.microsoft.com/office/drawing/2014/main" id="{2ECA470E-A3FF-4873-8C2D-CABF4CAE68AE}"/>
              </a:ext>
            </a:extLst>
          </p:cNvPr>
          <p:cNvSpPr txBox="1"/>
          <p:nvPr/>
        </p:nvSpPr>
        <p:spPr>
          <a:xfrm>
            <a:off x="925758" y="3897101"/>
            <a:ext cx="10616613" cy="521503"/>
          </a:xfrm>
          <a:prstGeom prst="rect">
            <a:avLst/>
          </a:prstGeom>
        </p:spPr>
        <p:txBody>
          <a:bodyPr vert="horz" wrap="none" lIns="91440" tIns="45720" rIns="91440" bIns="45720" rtlCol="0">
            <a:normAutofit/>
          </a:bodyPr>
          <a:lstStyle/>
          <a:p>
            <a:pPr algn="l"/>
            <a:r>
              <a:rPr lang="en-GB" sz="2400" b="1" dirty="0">
                <a:solidFill>
                  <a:srgbClr val="FF0000"/>
                </a:solidFill>
                <a:effectLst>
                  <a:outerShdw blurRad="38100" dist="38100" dir="2700000" algn="tl">
                    <a:srgbClr val="000000">
                      <a:alpha val="43137"/>
                    </a:srgbClr>
                  </a:outerShdw>
                </a:effectLst>
              </a:rPr>
              <a:t>But Assumes capital, technology &amp; population are unaffected by climate change</a:t>
            </a:r>
          </a:p>
        </p:txBody>
      </p:sp>
    </p:spTree>
    <p:extLst>
      <p:ext uri="{BB962C8B-B14F-4D97-AF65-F5344CB8AC3E}">
        <p14:creationId xmlns:p14="http://schemas.microsoft.com/office/powerpoint/2010/main" val="239614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7" presetClass="entr" presetSubtype="2"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ppt_x</p:attrName>
                                        </p:attrNameLst>
                                      </p:cBhvr>
                                      <p:tavLst>
                                        <p:tav tm="0">
                                          <p:val>
                                            <p:strVal val="#ppt_x+#ppt_w/2"/>
                                          </p:val>
                                        </p:tav>
                                        <p:tav tm="100000">
                                          <p:val>
                                            <p:strVal val="#ppt_x"/>
                                          </p:val>
                                        </p:tav>
                                      </p:tavLst>
                                    </p:anim>
                                    <p:anim calcmode="lin" valueType="num">
                                      <p:cBhvr>
                                        <p:cTn id="18" dur="500" fill="hold"/>
                                        <p:tgtEl>
                                          <p:spTgt spid="6"/>
                                        </p:tgtEl>
                                        <p:attrNameLst>
                                          <p:attrName>ppt_y</p:attrName>
                                        </p:attrNameLst>
                                      </p:cBhvr>
                                      <p:tavLst>
                                        <p:tav tm="0">
                                          <p:val>
                                            <p:strVal val="#ppt_y"/>
                                          </p:val>
                                        </p:tav>
                                        <p:tav tm="100000">
                                          <p:val>
                                            <p:strVal val="#ppt_y"/>
                                          </p:val>
                                        </p:tav>
                                      </p:tavLst>
                                    </p:anim>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grpId="1" nodeType="clickEffect">
                                  <p:stCondLst>
                                    <p:cond delay="0"/>
                                  </p:stCondLst>
                                  <p:childTnLst>
                                    <p:animEffect transition="out" filter="fade">
                                      <p:cBhvr>
                                        <p:cTn id="34" dur="500"/>
                                        <p:tgtEl>
                                          <p:spTgt spid="5"/>
                                        </p:tgtEl>
                                      </p:cBhvr>
                                    </p:animEffect>
                                    <p:set>
                                      <p:cBhvr>
                                        <p:cTn id="35" dur="1" fill="hold">
                                          <p:stCondLst>
                                            <p:cond delay="499"/>
                                          </p:stCondLst>
                                        </p:cTn>
                                        <p:tgtEl>
                                          <p:spTgt spid="5"/>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6"/>
                                        </p:tgtEl>
                                      </p:cBhvr>
                                    </p:animEffect>
                                    <p:set>
                                      <p:cBhvr>
                                        <p:cTn id="38" dur="1" fill="hold">
                                          <p:stCondLst>
                                            <p:cond delay="499"/>
                                          </p:stCondLst>
                                        </p:cTn>
                                        <p:tgtEl>
                                          <p:spTgt spid="6"/>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500"/>
                                        <p:tgtEl>
                                          <p:spTgt spid="7"/>
                                        </p:tgtEl>
                                      </p:cBhvr>
                                    </p:animEffect>
                                    <p:set>
                                      <p:cBhvr>
                                        <p:cTn id="41"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animBg="1"/>
      <p:bldP spid="6" grpId="1" animBg="1"/>
      <p:bldP spid="9" grpId="0" animBg="1"/>
      <p:bldP spid="7" grpId="0"/>
      <p:bldP spid="7"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B4816-F6E3-403E-B752-8D4F813BB39D}"/>
              </a:ext>
            </a:extLst>
          </p:cNvPr>
          <p:cNvSpPr>
            <a:spLocks noGrp="1"/>
          </p:cNvSpPr>
          <p:nvPr>
            <p:ph type="title"/>
          </p:nvPr>
        </p:nvSpPr>
        <p:spPr/>
        <p:txBody>
          <a:bodyPr>
            <a:normAutofit fontScale="90000"/>
          </a:bodyPr>
          <a:lstStyle/>
          <a:p>
            <a:r>
              <a:rPr lang="en-GB" dirty="0"/>
              <a:t>Why was work </a:t>
            </a:r>
            <a:r>
              <a:rPr lang="en-GB" b="1" i="1" dirty="0"/>
              <a:t>this bad </a:t>
            </a:r>
            <a:r>
              <a:rPr lang="en-GB" dirty="0"/>
              <a:t>given a “Nobel Prize”?</a:t>
            </a:r>
          </a:p>
        </p:txBody>
      </p:sp>
      <p:sp>
        <p:nvSpPr>
          <p:cNvPr id="3" name="Content Placeholder 2">
            <a:extLst>
              <a:ext uri="{FF2B5EF4-FFF2-40B4-BE49-F238E27FC236}">
                <a16:creationId xmlns:a16="http://schemas.microsoft.com/office/drawing/2014/main" id="{9C0FC213-C445-4E47-A6DD-A614AF3B95FC}"/>
              </a:ext>
            </a:extLst>
          </p:cNvPr>
          <p:cNvSpPr>
            <a:spLocks noGrp="1"/>
          </p:cNvSpPr>
          <p:nvPr>
            <p:ph idx="1"/>
          </p:nvPr>
        </p:nvSpPr>
        <p:spPr>
          <a:xfrm>
            <a:off x="838200" y="870439"/>
            <a:ext cx="3974666" cy="2740594"/>
          </a:xfrm>
        </p:spPr>
        <p:txBody>
          <a:bodyPr>
            <a:normAutofit lnSpcReduction="10000"/>
          </a:bodyPr>
          <a:lstStyle/>
          <a:p>
            <a:r>
              <a:rPr lang="en-GB" dirty="0"/>
              <a:t>To “</a:t>
            </a:r>
            <a:r>
              <a:rPr lang="en-US" dirty="0">
                <a:hlinkClick r:id="rId2"/>
              </a:rPr>
              <a:t>William D. Nordhaus ‘for integrating climate change into long-run macroeconomic analysis</a:t>
            </a:r>
            <a:r>
              <a:rPr lang="en-US" dirty="0"/>
              <a:t>’”</a:t>
            </a:r>
          </a:p>
          <a:p>
            <a:r>
              <a:rPr lang="en-GB" b="1" i="1" dirty="0"/>
              <a:t>His “Nobel Prize” lecture: Optimal</a:t>
            </a:r>
            <a:r>
              <a:rPr lang="en-GB" dirty="0"/>
              <a:t> time path of global temperature stabilizes at </a:t>
            </a:r>
            <a:r>
              <a:rPr lang="en-GB" b="1" i="1" dirty="0"/>
              <a:t>4°C above pre-industrial levels</a:t>
            </a:r>
            <a:r>
              <a:rPr lang="en-GB" dirty="0"/>
              <a:t> in 2140…</a:t>
            </a:r>
          </a:p>
        </p:txBody>
      </p:sp>
      <p:pic>
        <p:nvPicPr>
          <p:cNvPr id="4" name="Picture 3">
            <a:extLst>
              <a:ext uri="{FF2B5EF4-FFF2-40B4-BE49-F238E27FC236}">
                <a16:creationId xmlns:a16="http://schemas.microsoft.com/office/drawing/2014/main" id="{739E69F5-2BB8-44F2-AA6A-463EFB9C4087}"/>
              </a:ext>
            </a:extLst>
          </p:cNvPr>
          <p:cNvPicPr>
            <a:picLocks noChangeAspect="1"/>
          </p:cNvPicPr>
          <p:nvPr/>
        </p:nvPicPr>
        <p:blipFill>
          <a:blip r:embed="rId3"/>
          <a:stretch>
            <a:fillRect/>
          </a:stretch>
        </p:blipFill>
        <p:spPr>
          <a:xfrm>
            <a:off x="4706663" y="822105"/>
            <a:ext cx="7453197" cy="5670770"/>
          </a:xfrm>
          <a:prstGeom prst="rect">
            <a:avLst/>
          </a:prstGeom>
        </p:spPr>
      </p:pic>
      <p:sp>
        <p:nvSpPr>
          <p:cNvPr id="5" name="Content Placeholder 2">
            <a:extLst>
              <a:ext uri="{FF2B5EF4-FFF2-40B4-BE49-F238E27FC236}">
                <a16:creationId xmlns:a16="http://schemas.microsoft.com/office/drawing/2014/main" id="{E6267BD3-8F2F-4511-8D81-9FC028D075F6}"/>
              </a:ext>
            </a:extLst>
          </p:cNvPr>
          <p:cNvSpPr txBox="1">
            <a:spLocks/>
          </p:cNvSpPr>
          <p:nvPr/>
        </p:nvSpPr>
        <p:spPr>
          <a:xfrm>
            <a:off x="838199" y="3611033"/>
            <a:ext cx="3872346" cy="13927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6" name="Oval 5">
            <a:extLst>
              <a:ext uri="{FF2B5EF4-FFF2-40B4-BE49-F238E27FC236}">
                <a16:creationId xmlns:a16="http://schemas.microsoft.com/office/drawing/2014/main" id="{CA1CF1B5-D503-4776-AFC5-47619B19F64C}"/>
              </a:ext>
            </a:extLst>
          </p:cNvPr>
          <p:cNvSpPr/>
          <p:nvPr/>
        </p:nvSpPr>
        <p:spPr>
          <a:xfrm>
            <a:off x="10784001" y="2511119"/>
            <a:ext cx="575561" cy="626619"/>
          </a:xfrm>
          <a:prstGeom prst="ellipse">
            <a:avLst/>
          </a:prstGeom>
          <a:gradFill flip="none" rotWithShape="1">
            <a:gsLst>
              <a:gs pos="71000">
                <a:schemeClr val="accent1">
                  <a:lumMod val="5000"/>
                  <a:lumOff val="95000"/>
                  <a:alpha val="0"/>
                </a:schemeClr>
              </a:gs>
              <a:gs pos="81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GB" sz="2800" b="1" dirty="0">
              <a:effectLst>
                <a:outerShdw blurRad="38100" dist="38100" dir="2700000" algn="tl">
                  <a:srgbClr val="000000">
                    <a:alpha val="43137"/>
                  </a:srgbClr>
                </a:outerShdw>
              </a:effectLst>
            </a:endParaRPr>
          </a:p>
        </p:txBody>
      </p:sp>
      <p:sp>
        <p:nvSpPr>
          <p:cNvPr id="7" name="Arrow: Left 6">
            <a:extLst>
              <a:ext uri="{FF2B5EF4-FFF2-40B4-BE49-F238E27FC236}">
                <a16:creationId xmlns:a16="http://schemas.microsoft.com/office/drawing/2014/main" id="{975F98A7-0027-4879-BFC4-D0301A68CE8E}"/>
              </a:ext>
            </a:extLst>
          </p:cNvPr>
          <p:cNvSpPr/>
          <p:nvPr/>
        </p:nvSpPr>
        <p:spPr>
          <a:xfrm>
            <a:off x="5207902" y="2594669"/>
            <a:ext cx="5848447" cy="459520"/>
          </a:xfrm>
          <a:prstGeom prst="leftArrow">
            <a:avLst/>
          </a:prstGeom>
          <a:gradFill flip="none" rotWithShape="1">
            <a:gsLst>
              <a:gs pos="71000">
                <a:schemeClr val="accent1">
                  <a:lumMod val="5000"/>
                  <a:lumOff val="95000"/>
                  <a:alpha val="0"/>
                </a:schemeClr>
              </a:gs>
              <a:gs pos="81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GB" sz="2800" b="1" dirty="0">
              <a:effectLst>
                <a:outerShdw blurRad="38100" dist="38100" dir="2700000" algn="tl">
                  <a:srgbClr val="000000">
                    <a:alpha val="43137"/>
                  </a:srgbClr>
                </a:outerShdw>
              </a:effectLst>
            </a:endParaRPr>
          </a:p>
        </p:txBody>
      </p:sp>
      <p:sp>
        <p:nvSpPr>
          <p:cNvPr id="8" name="Rectangle: Rounded Corners 7">
            <a:extLst>
              <a:ext uri="{FF2B5EF4-FFF2-40B4-BE49-F238E27FC236}">
                <a16:creationId xmlns:a16="http://schemas.microsoft.com/office/drawing/2014/main" id="{6E9E5841-F739-4D69-A3A0-3BFF35127738}"/>
              </a:ext>
            </a:extLst>
          </p:cNvPr>
          <p:cNvSpPr/>
          <p:nvPr/>
        </p:nvSpPr>
        <p:spPr>
          <a:xfrm>
            <a:off x="6934699" y="1629833"/>
            <a:ext cx="1553634" cy="370620"/>
          </a:xfrm>
          <a:prstGeom prst="roundRect">
            <a:avLst/>
          </a:prstGeom>
          <a:gradFill flip="none" rotWithShape="1">
            <a:gsLst>
              <a:gs pos="71000">
                <a:schemeClr val="accent1">
                  <a:lumMod val="5000"/>
                  <a:lumOff val="95000"/>
                  <a:alpha val="0"/>
                </a:schemeClr>
              </a:gs>
              <a:gs pos="81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GB" sz="2800" b="1" dirty="0">
              <a:effectLst>
                <a:outerShdw blurRad="38100" dist="38100" dir="2700000" algn="tl">
                  <a:srgbClr val="000000">
                    <a:alpha val="43137"/>
                  </a:srgbClr>
                </a:outerShdw>
              </a:effectLst>
            </a:endParaRPr>
          </a:p>
        </p:txBody>
      </p:sp>
      <p:sp>
        <p:nvSpPr>
          <p:cNvPr id="9" name="TextBox 8">
            <a:extLst>
              <a:ext uri="{FF2B5EF4-FFF2-40B4-BE49-F238E27FC236}">
                <a16:creationId xmlns:a16="http://schemas.microsoft.com/office/drawing/2014/main" id="{0910D7C4-BE9D-4A96-A45C-A5C82F90AEEC}"/>
              </a:ext>
            </a:extLst>
          </p:cNvPr>
          <p:cNvSpPr txBox="1"/>
          <p:nvPr/>
        </p:nvSpPr>
        <p:spPr>
          <a:xfrm>
            <a:off x="838198" y="3520831"/>
            <a:ext cx="3868464" cy="3050531"/>
          </a:xfrm>
          <a:prstGeom prst="rect">
            <a:avLst/>
          </a:prstGeom>
        </p:spPr>
        <p:txBody>
          <a:bodyPr vert="horz" wrap="square" lIns="91440" tIns="45720" rIns="91440" bIns="45720" rtlCol="0">
            <a:noAutofit/>
          </a:bodyPr>
          <a:lstStyle/>
          <a:p>
            <a:pPr marL="342900" indent="-342900">
              <a:buFont typeface="Arial" panose="020B0604020202020204" pitchFamily="34" charset="0"/>
              <a:buChar char="•"/>
            </a:pPr>
            <a:r>
              <a:rPr lang="en-GB" sz="2200" dirty="0"/>
              <a:t>Because it defends an inherent belief in the superiority of unfettered free market</a:t>
            </a:r>
          </a:p>
          <a:p>
            <a:pPr marL="342900" indent="-342900">
              <a:buFont typeface="Arial" panose="020B0604020202020204" pitchFamily="34" charset="0"/>
              <a:buChar char="•"/>
            </a:pPr>
            <a:r>
              <a:rPr lang="en-GB" sz="2200" dirty="0"/>
              <a:t>Climate change requires controls on markets, </a:t>
            </a:r>
            <a:r>
              <a:rPr lang="en-GB" sz="2200" b="1" i="1" dirty="0"/>
              <a:t>therefore </a:t>
            </a:r>
            <a:r>
              <a:rPr lang="en-GB" sz="2200" dirty="0"/>
              <a:t>it can’t be a problem…</a:t>
            </a:r>
          </a:p>
          <a:p>
            <a:pPr marL="342900" indent="-342900">
              <a:buFont typeface="Arial" panose="020B0604020202020204" pitchFamily="34" charset="0"/>
              <a:buChar char="•"/>
            </a:pPr>
            <a:endParaRPr lang="en-GB" sz="2200" dirty="0"/>
          </a:p>
        </p:txBody>
      </p:sp>
    </p:spTree>
    <p:extLst>
      <p:ext uri="{BB962C8B-B14F-4D97-AF65-F5344CB8AC3E}">
        <p14:creationId xmlns:p14="http://schemas.microsoft.com/office/powerpoint/2010/main" val="1601519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3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nodePh="1">
                                  <p:stCondLst>
                                    <p:cond delay="0"/>
                                  </p:stCondLst>
                                  <p:endCondLst>
                                    <p:cond evt="begin" delay="0">
                                      <p:tn val="10"/>
                                    </p:cond>
                                  </p:end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up)">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80">
                                          <p:stCondLst>
                                            <p:cond delay="0"/>
                                          </p:stCondLst>
                                        </p:cTn>
                                        <p:tgtEl>
                                          <p:spTgt spid="8"/>
                                        </p:tgtEl>
                                      </p:cBhvr>
                                    </p:animEffect>
                                    <p:anim calcmode="lin" valueType="num">
                                      <p:cBhvr>
                                        <p:cTn id="1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3" dur="26">
                                          <p:stCondLst>
                                            <p:cond delay="650"/>
                                          </p:stCondLst>
                                        </p:cTn>
                                        <p:tgtEl>
                                          <p:spTgt spid="8"/>
                                        </p:tgtEl>
                                      </p:cBhvr>
                                      <p:to x="100000" y="60000"/>
                                    </p:animScale>
                                    <p:animScale>
                                      <p:cBhvr>
                                        <p:cTn id="24" dur="166" decel="50000">
                                          <p:stCondLst>
                                            <p:cond delay="676"/>
                                          </p:stCondLst>
                                        </p:cTn>
                                        <p:tgtEl>
                                          <p:spTgt spid="8"/>
                                        </p:tgtEl>
                                      </p:cBhvr>
                                      <p:to x="100000" y="100000"/>
                                    </p:animScale>
                                    <p:animScale>
                                      <p:cBhvr>
                                        <p:cTn id="25" dur="26">
                                          <p:stCondLst>
                                            <p:cond delay="1312"/>
                                          </p:stCondLst>
                                        </p:cTn>
                                        <p:tgtEl>
                                          <p:spTgt spid="8"/>
                                        </p:tgtEl>
                                      </p:cBhvr>
                                      <p:to x="100000" y="80000"/>
                                    </p:animScale>
                                    <p:animScale>
                                      <p:cBhvr>
                                        <p:cTn id="26" dur="166" decel="50000">
                                          <p:stCondLst>
                                            <p:cond delay="1338"/>
                                          </p:stCondLst>
                                        </p:cTn>
                                        <p:tgtEl>
                                          <p:spTgt spid="8"/>
                                        </p:tgtEl>
                                      </p:cBhvr>
                                      <p:to x="100000" y="100000"/>
                                    </p:animScale>
                                    <p:animScale>
                                      <p:cBhvr>
                                        <p:cTn id="27" dur="26">
                                          <p:stCondLst>
                                            <p:cond delay="1642"/>
                                          </p:stCondLst>
                                        </p:cTn>
                                        <p:tgtEl>
                                          <p:spTgt spid="8"/>
                                        </p:tgtEl>
                                      </p:cBhvr>
                                      <p:to x="100000" y="90000"/>
                                    </p:animScale>
                                    <p:animScale>
                                      <p:cBhvr>
                                        <p:cTn id="28" dur="166" decel="50000">
                                          <p:stCondLst>
                                            <p:cond delay="1668"/>
                                          </p:stCondLst>
                                        </p:cTn>
                                        <p:tgtEl>
                                          <p:spTgt spid="8"/>
                                        </p:tgtEl>
                                      </p:cBhvr>
                                      <p:to x="100000" y="100000"/>
                                    </p:animScale>
                                    <p:animScale>
                                      <p:cBhvr>
                                        <p:cTn id="29" dur="26">
                                          <p:stCondLst>
                                            <p:cond delay="1808"/>
                                          </p:stCondLst>
                                        </p:cTn>
                                        <p:tgtEl>
                                          <p:spTgt spid="8"/>
                                        </p:tgtEl>
                                      </p:cBhvr>
                                      <p:to x="100000" y="95000"/>
                                    </p:animScale>
                                    <p:animScale>
                                      <p:cBhvr>
                                        <p:cTn id="30" dur="166" decel="50000">
                                          <p:stCondLst>
                                            <p:cond delay="1834"/>
                                          </p:stCondLst>
                                        </p:cTn>
                                        <p:tgtEl>
                                          <p:spTgt spid="8"/>
                                        </p:tgtEl>
                                      </p:cBhvr>
                                      <p:to x="100000" y="100000"/>
                                    </p:animScale>
                                  </p:childTnLst>
                                </p:cTn>
                              </p:par>
                              <p:par>
                                <p:cTn id="31" presetID="26"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580">
                                          <p:stCondLst>
                                            <p:cond delay="0"/>
                                          </p:stCondLst>
                                        </p:cTn>
                                        <p:tgtEl>
                                          <p:spTgt spid="6"/>
                                        </p:tgtEl>
                                      </p:cBhvr>
                                    </p:animEffect>
                                    <p:anim calcmode="lin" valueType="num">
                                      <p:cBhvr>
                                        <p:cTn id="3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9" dur="26">
                                          <p:stCondLst>
                                            <p:cond delay="650"/>
                                          </p:stCondLst>
                                        </p:cTn>
                                        <p:tgtEl>
                                          <p:spTgt spid="6"/>
                                        </p:tgtEl>
                                      </p:cBhvr>
                                      <p:to x="100000" y="60000"/>
                                    </p:animScale>
                                    <p:animScale>
                                      <p:cBhvr>
                                        <p:cTn id="40" dur="166" decel="50000">
                                          <p:stCondLst>
                                            <p:cond delay="676"/>
                                          </p:stCondLst>
                                        </p:cTn>
                                        <p:tgtEl>
                                          <p:spTgt spid="6"/>
                                        </p:tgtEl>
                                      </p:cBhvr>
                                      <p:to x="100000" y="100000"/>
                                    </p:animScale>
                                    <p:animScale>
                                      <p:cBhvr>
                                        <p:cTn id="41" dur="26">
                                          <p:stCondLst>
                                            <p:cond delay="1312"/>
                                          </p:stCondLst>
                                        </p:cTn>
                                        <p:tgtEl>
                                          <p:spTgt spid="6"/>
                                        </p:tgtEl>
                                      </p:cBhvr>
                                      <p:to x="100000" y="80000"/>
                                    </p:animScale>
                                    <p:animScale>
                                      <p:cBhvr>
                                        <p:cTn id="42" dur="166" decel="50000">
                                          <p:stCondLst>
                                            <p:cond delay="1338"/>
                                          </p:stCondLst>
                                        </p:cTn>
                                        <p:tgtEl>
                                          <p:spTgt spid="6"/>
                                        </p:tgtEl>
                                      </p:cBhvr>
                                      <p:to x="100000" y="100000"/>
                                    </p:animScale>
                                    <p:animScale>
                                      <p:cBhvr>
                                        <p:cTn id="43" dur="26">
                                          <p:stCondLst>
                                            <p:cond delay="1642"/>
                                          </p:stCondLst>
                                        </p:cTn>
                                        <p:tgtEl>
                                          <p:spTgt spid="6"/>
                                        </p:tgtEl>
                                      </p:cBhvr>
                                      <p:to x="100000" y="90000"/>
                                    </p:animScale>
                                    <p:animScale>
                                      <p:cBhvr>
                                        <p:cTn id="44" dur="166" decel="50000">
                                          <p:stCondLst>
                                            <p:cond delay="1668"/>
                                          </p:stCondLst>
                                        </p:cTn>
                                        <p:tgtEl>
                                          <p:spTgt spid="6"/>
                                        </p:tgtEl>
                                      </p:cBhvr>
                                      <p:to x="100000" y="100000"/>
                                    </p:animScale>
                                    <p:animScale>
                                      <p:cBhvr>
                                        <p:cTn id="45" dur="26">
                                          <p:stCondLst>
                                            <p:cond delay="1808"/>
                                          </p:stCondLst>
                                        </p:cTn>
                                        <p:tgtEl>
                                          <p:spTgt spid="6"/>
                                        </p:tgtEl>
                                      </p:cBhvr>
                                      <p:to x="100000" y="95000"/>
                                    </p:animScale>
                                    <p:animScale>
                                      <p:cBhvr>
                                        <p:cTn id="46" dur="166" decel="50000">
                                          <p:stCondLst>
                                            <p:cond delay="1834"/>
                                          </p:stCondLst>
                                        </p:cTn>
                                        <p:tgtEl>
                                          <p:spTgt spid="6"/>
                                        </p:tgtEl>
                                      </p:cBhvr>
                                      <p:to x="100000" y="100000"/>
                                    </p:animScale>
                                  </p:childTnLst>
                                </p:cTn>
                              </p:par>
                            </p:childTnLst>
                          </p:cTn>
                        </p:par>
                        <p:par>
                          <p:cTn id="47" fill="hold">
                            <p:stCondLst>
                              <p:cond delay="2000"/>
                            </p:stCondLst>
                            <p:childTnLst>
                              <p:par>
                                <p:cTn id="48" presetID="17" presetClass="entr" presetSubtype="2" fill="hold" grpId="0" nodeType="after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1000" fill="hold"/>
                                        <p:tgtEl>
                                          <p:spTgt spid="7"/>
                                        </p:tgtEl>
                                        <p:attrNameLst>
                                          <p:attrName>ppt_x</p:attrName>
                                        </p:attrNameLst>
                                      </p:cBhvr>
                                      <p:tavLst>
                                        <p:tav tm="0">
                                          <p:val>
                                            <p:strVal val="#ppt_x+#ppt_w/2"/>
                                          </p:val>
                                        </p:tav>
                                        <p:tav tm="100000">
                                          <p:val>
                                            <p:strVal val="#ppt_x"/>
                                          </p:val>
                                        </p:tav>
                                      </p:tavLst>
                                    </p:anim>
                                    <p:anim calcmode="lin" valueType="num">
                                      <p:cBhvr>
                                        <p:cTn id="51" dur="1000" fill="hold"/>
                                        <p:tgtEl>
                                          <p:spTgt spid="7"/>
                                        </p:tgtEl>
                                        <p:attrNameLst>
                                          <p:attrName>ppt_y</p:attrName>
                                        </p:attrNameLst>
                                      </p:cBhvr>
                                      <p:tavLst>
                                        <p:tav tm="0">
                                          <p:val>
                                            <p:strVal val="#ppt_y"/>
                                          </p:val>
                                        </p:tav>
                                        <p:tav tm="100000">
                                          <p:val>
                                            <p:strVal val="#ppt_y"/>
                                          </p:val>
                                        </p:tav>
                                      </p:tavLst>
                                    </p:anim>
                                    <p:anim calcmode="lin" valueType="num">
                                      <p:cBhvr>
                                        <p:cTn id="52" dur="1000" fill="hold"/>
                                        <p:tgtEl>
                                          <p:spTgt spid="7"/>
                                        </p:tgtEl>
                                        <p:attrNameLst>
                                          <p:attrName>ppt_w</p:attrName>
                                        </p:attrNameLst>
                                      </p:cBhvr>
                                      <p:tavLst>
                                        <p:tav tm="0">
                                          <p:val>
                                            <p:fltVal val="0"/>
                                          </p:val>
                                        </p:tav>
                                        <p:tav tm="100000">
                                          <p:val>
                                            <p:strVal val="#ppt_w"/>
                                          </p:val>
                                        </p:tav>
                                      </p:tavLst>
                                    </p:anim>
                                    <p:anim calcmode="lin" valueType="num">
                                      <p:cBhvr>
                                        <p:cTn id="53" dur="1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grpId="0" nodeType="clickEffect">
                                  <p:stCondLst>
                                    <p:cond delay="0"/>
                                  </p:stCondLst>
                                  <p:childTnLst>
                                    <p:set>
                                      <p:cBhvr>
                                        <p:cTn id="57" dur="1" fill="hold">
                                          <p:stCondLst>
                                            <p:cond delay="0"/>
                                          </p:stCondLst>
                                        </p:cTn>
                                        <p:tgtEl>
                                          <p:spTgt spid="9">
                                            <p:txEl>
                                              <p:pRg st="0" end="0"/>
                                            </p:txEl>
                                          </p:spTgt>
                                        </p:tgtEl>
                                        <p:attrNameLst>
                                          <p:attrName>style.visibility</p:attrName>
                                        </p:attrNameLst>
                                      </p:cBhvr>
                                      <p:to>
                                        <p:strVal val="visible"/>
                                      </p:to>
                                    </p:set>
                                    <p:animEffect transition="in" filter="wipe(up)">
                                      <p:cBhvr>
                                        <p:cTn id="58" dur="500"/>
                                        <p:tgtEl>
                                          <p:spTgt spid="9">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9">
                                            <p:txEl>
                                              <p:pRg st="1" end="1"/>
                                            </p:txEl>
                                          </p:spTgt>
                                        </p:tgtEl>
                                        <p:attrNameLst>
                                          <p:attrName>style.visibility</p:attrName>
                                        </p:attrNameLst>
                                      </p:cBhvr>
                                      <p:to>
                                        <p:strVal val="visible"/>
                                      </p:to>
                                    </p:set>
                                    <p:animEffect transition="in" filter="wipe(up)">
                                      <p:cBhvr>
                                        <p:cTn id="63"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5"/>
      <p:bldP spid="6" grpId="0" animBg="1"/>
      <p:bldP spid="7" grpId="0" animBg="1"/>
      <p:bldP spid="8" grpId="0" animBg="1"/>
      <p:bldP spid="9" grpId="0" build="p" bldLvl="4"/>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A1C3A-86AE-4DA1-AF93-DFE543387917}"/>
              </a:ext>
            </a:extLst>
          </p:cNvPr>
          <p:cNvSpPr>
            <a:spLocks noGrp="1"/>
          </p:cNvSpPr>
          <p:nvPr>
            <p:ph type="title"/>
          </p:nvPr>
        </p:nvSpPr>
        <p:spPr/>
        <p:txBody>
          <a:bodyPr>
            <a:normAutofit fontScale="90000"/>
          </a:bodyPr>
          <a:lstStyle/>
          <a:p>
            <a:r>
              <a:rPr lang="en-GB" dirty="0"/>
              <a:t>Why was work </a:t>
            </a:r>
            <a:r>
              <a:rPr lang="en-GB" b="1" i="1" dirty="0"/>
              <a:t>this bad </a:t>
            </a:r>
            <a:r>
              <a:rPr lang="en-GB" dirty="0"/>
              <a:t>given a “Nobel Prize”?</a:t>
            </a:r>
          </a:p>
        </p:txBody>
      </p:sp>
      <p:sp>
        <p:nvSpPr>
          <p:cNvPr id="3" name="Content Placeholder 2">
            <a:extLst>
              <a:ext uri="{FF2B5EF4-FFF2-40B4-BE49-F238E27FC236}">
                <a16:creationId xmlns:a16="http://schemas.microsoft.com/office/drawing/2014/main" id="{7F27A489-5E29-4B07-B99C-DD989396BF3A}"/>
              </a:ext>
            </a:extLst>
          </p:cNvPr>
          <p:cNvSpPr>
            <a:spLocks noGrp="1"/>
          </p:cNvSpPr>
          <p:nvPr>
            <p:ph idx="1"/>
          </p:nvPr>
        </p:nvSpPr>
        <p:spPr>
          <a:xfrm>
            <a:off x="838201" y="870438"/>
            <a:ext cx="8985737" cy="434731"/>
          </a:xfrm>
        </p:spPr>
        <p:txBody>
          <a:bodyPr>
            <a:normAutofit/>
          </a:bodyPr>
          <a:lstStyle/>
          <a:p>
            <a:r>
              <a:rPr lang="en-GB" dirty="0"/>
              <a:t>Neoclassical economics is an internally flawed model of capitalism</a:t>
            </a:r>
          </a:p>
        </p:txBody>
      </p:sp>
      <p:pic>
        <p:nvPicPr>
          <p:cNvPr id="5" name="Picture 4" descr="A close up of text on a white background&#10;&#10;Description automatically generated">
            <a:extLst>
              <a:ext uri="{FF2B5EF4-FFF2-40B4-BE49-F238E27FC236}">
                <a16:creationId xmlns:a16="http://schemas.microsoft.com/office/drawing/2014/main" id="{6F5076AE-C8E1-426C-8CB8-83AC6B11FE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4293" y="1219688"/>
            <a:ext cx="3687001" cy="5580184"/>
          </a:xfrm>
          <a:prstGeom prst="rect">
            <a:avLst/>
          </a:prstGeom>
        </p:spPr>
      </p:pic>
      <p:sp>
        <p:nvSpPr>
          <p:cNvPr id="6" name="Content Placeholder 2">
            <a:extLst>
              <a:ext uri="{FF2B5EF4-FFF2-40B4-BE49-F238E27FC236}">
                <a16:creationId xmlns:a16="http://schemas.microsoft.com/office/drawing/2014/main" id="{913B1B4E-FA0D-46F1-887C-B04B252E84B8}"/>
              </a:ext>
            </a:extLst>
          </p:cNvPr>
          <p:cNvSpPr txBox="1">
            <a:spLocks/>
          </p:cNvSpPr>
          <p:nvPr/>
        </p:nvSpPr>
        <p:spPr>
          <a:xfrm>
            <a:off x="838200" y="1305169"/>
            <a:ext cx="7766537" cy="54092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Believed by its adherents because it “explains everything”</a:t>
            </a:r>
          </a:p>
          <a:p>
            <a:pPr lvl="1"/>
            <a:r>
              <a:rPr lang="en-GB" dirty="0"/>
              <a:t>It is “scientism”: not mathematics but “</a:t>
            </a:r>
            <a:r>
              <a:rPr lang="en-GB" dirty="0" err="1"/>
              <a:t>mythematics</a:t>
            </a:r>
            <a:r>
              <a:rPr lang="en-GB" dirty="0"/>
              <a:t>”</a:t>
            </a:r>
          </a:p>
          <a:p>
            <a:pPr lvl="1"/>
            <a:r>
              <a:rPr lang="en-GB" dirty="0"/>
              <a:t>“Simplifying assumptions”?</a:t>
            </a:r>
          </a:p>
          <a:p>
            <a:pPr lvl="2"/>
            <a:r>
              <a:rPr lang="en-GB" i="1" dirty="0"/>
              <a:t>“Mendelsohn assumes </a:t>
            </a:r>
            <a:r>
              <a:rPr lang="en-GB" b="1" i="1" dirty="0"/>
              <a:t>that the observed variation of economic activity with climate over space holds over time as well”</a:t>
            </a:r>
          </a:p>
          <a:p>
            <a:pPr lvl="2"/>
            <a:r>
              <a:rPr lang="en-US" dirty="0"/>
              <a:t>Assume that </a:t>
            </a:r>
            <a:r>
              <a:rPr lang="en-US" b="1" i="1" dirty="0"/>
              <a:t>“manufacturing and services, largely take place in controlled environments and are not really exposed to climate change”?</a:t>
            </a:r>
          </a:p>
          <a:p>
            <a:pPr lvl="1"/>
            <a:r>
              <a:rPr lang="en-US" b="1" dirty="0"/>
              <a:t>IT’S  NOT  A  “SIMPLIFYING ASSUMPTION”  WHEN  YOUR  CONCLUSIONS  DEPEND  ON  IT  BEING  TRUE </a:t>
            </a:r>
          </a:p>
        </p:txBody>
      </p:sp>
    </p:spTree>
    <p:extLst>
      <p:ext uri="{BB962C8B-B14F-4D97-AF65-F5344CB8AC3E}">
        <p14:creationId xmlns:p14="http://schemas.microsoft.com/office/powerpoint/2010/main" val="1506061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up)">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wipe(up)">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wipe(up)">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ipe(up)">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wipe(up)">
                                      <p:cBhvr>
                                        <p:cTn id="32" dur="500"/>
                                        <p:tgtEl>
                                          <p:spTgt spid="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wipe(up)">
                                      <p:cBhvr>
                                        <p:cTn id="37"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4"/>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EBB4D-6A88-4272-A602-4A13D9C37E37}"/>
              </a:ext>
            </a:extLst>
          </p:cNvPr>
          <p:cNvSpPr>
            <a:spLocks noGrp="1"/>
          </p:cNvSpPr>
          <p:nvPr>
            <p:ph type="title"/>
          </p:nvPr>
        </p:nvSpPr>
        <p:spPr/>
        <p:txBody>
          <a:bodyPr>
            <a:normAutofit fontScale="90000"/>
          </a:bodyPr>
          <a:lstStyle/>
          <a:p>
            <a:r>
              <a:rPr lang="en-GB" dirty="0"/>
              <a:t>How does work this  bad get past referees?</a:t>
            </a:r>
          </a:p>
        </p:txBody>
      </p:sp>
      <p:sp>
        <p:nvSpPr>
          <p:cNvPr id="3" name="Content Placeholder 2">
            <a:extLst>
              <a:ext uri="{FF2B5EF4-FFF2-40B4-BE49-F238E27FC236}">
                <a16:creationId xmlns:a16="http://schemas.microsoft.com/office/drawing/2014/main" id="{44758FC8-D221-4E96-BF72-DE967B89C3A7}"/>
              </a:ext>
            </a:extLst>
          </p:cNvPr>
          <p:cNvSpPr>
            <a:spLocks noGrp="1"/>
          </p:cNvSpPr>
          <p:nvPr>
            <p:ph idx="1"/>
          </p:nvPr>
        </p:nvSpPr>
        <p:spPr/>
        <p:txBody>
          <a:bodyPr>
            <a:noAutofit/>
          </a:bodyPr>
          <a:lstStyle/>
          <a:p>
            <a:r>
              <a:rPr lang="en-GB" dirty="0"/>
              <a:t>(1) Neoclassicals call domain assumptions “simplifying assumptions” (Musgrave)</a:t>
            </a:r>
          </a:p>
          <a:p>
            <a:pPr lvl="1"/>
            <a:r>
              <a:rPr lang="en-US" dirty="0"/>
              <a:t>“In order to derive conditions for equilibrium in the capital market … we assume homogeneity of investor expectations: investors are assumed to agree on the prospects of various investments … </a:t>
            </a:r>
            <a:r>
              <a:rPr lang="en-US" i="1" dirty="0"/>
              <a:t>Needless to say, these are highly restrictive and undoubtedly unrealistic assumptions</a:t>
            </a:r>
            <a:r>
              <a:rPr lang="en-US" dirty="0"/>
              <a:t>…” (Sharpe 1964; c f. Sharpe 1970)</a:t>
            </a:r>
          </a:p>
          <a:p>
            <a:pPr lvl="1"/>
            <a:r>
              <a:rPr lang="en-US" dirty="0"/>
              <a:t>Acceptance of absurd assumptions is habitual in economics (Friedman 1964)</a:t>
            </a:r>
            <a:endParaRPr lang="en-GB" dirty="0"/>
          </a:p>
          <a:p>
            <a:r>
              <a:rPr lang="en-GB" dirty="0"/>
              <a:t>(2) Fundamental flaw in the refereeing process: Once you are published in an area, you get approached to referee papers in it</a:t>
            </a:r>
          </a:p>
          <a:p>
            <a:pPr lvl="1"/>
            <a:r>
              <a:rPr lang="en-GB" dirty="0"/>
              <a:t>Nordhaus establishes “economics of climate change”; referees incoming papers</a:t>
            </a:r>
          </a:p>
          <a:p>
            <a:pPr lvl="2"/>
            <a:r>
              <a:rPr lang="en-GB" dirty="0"/>
              <a:t>Only papers whose conclusions he agrees with get published</a:t>
            </a:r>
          </a:p>
          <a:p>
            <a:pPr lvl="2"/>
            <a:r>
              <a:rPr lang="en-GB" dirty="0"/>
              <a:t>Groupthink builds up as more “approved” economists join refereeing process</a:t>
            </a:r>
          </a:p>
          <a:p>
            <a:pPr lvl="3"/>
            <a:r>
              <a:rPr lang="en-GB" dirty="0"/>
              <a:t>“it is still a reasonably small and close-knit community who may be subject to groupthink, peer pressure, and self-censoring” (Tol 2009, p. 43).</a:t>
            </a:r>
          </a:p>
        </p:txBody>
      </p:sp>
    </p:spTree>
    <p:extLst>
      <p:ext uri="{BB962C8B-B14F-4D97-AF65-F5344CB8AC3E}">
        <p14:creationId xmlns:p14="http://schemas.microsoft.com/office/powerpoint/2010/main" val="16547939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1575D-2402-4A05-8E91-873179BD7595}"/>
              </a:ext>
            </a:extLst>
          </p:cNvPr>
          <p:cNvSpPr>
            <a:spLocks noGrp="1"/>
          </p:cNvSpPr>
          <p:nvPr>
            <p:ph type="title"/>
          </p:nvPr>
        </p:nvSpPr>
        <p:spPr/>
        <p:txBody>
          <a:bodyPr>
            <a:normAutofit fontScale="90000"/>
          </a:bodyPr>
          <a:lstStyle/>
          <a:p>
            <a:r>
              <a:rPr lang="en-GB" dirty="0"/>
              <a:t>Nordhaus &amp; his cronies support inaction on climate change</a:t>
            </a:r>
          </a:p>
        </p:txBody>
      </p:sp>
      <p:sp>
        <p:nvSpPr>
          <p:cNvPr id="3" name="Content Placeholder 2">
            <a:extLst>
              <a:ext uri="{FF2B5EF4-FFF2-40B4-BE49-F238E27FC236}">
                <a16:creationId xmlns:a16="http://schemas.microsoft.com/office/drawing/2014/main" id="{0FE0A091-B4F0-4ABB-A0BC-B366C72B730B}"/>
              </a:ext>
            </a:extLst>
          </p:cNvPr>
          <p:cNvSpPr>
            <a:spLocks noGrp="1"/>
          </p:cNvSpPr>
          <p:nvPr>
            <p:ph idx="1"/>
          </p:nvPr>
        </p:nvSpPr>
        <p:spPr>
          <a:xfrm>
            <a:off x="838199" y="870439"/>
            <a:ext cx="4795397" cy="1775069"/>
          </a:xfrm>
        </p:spPr>
        <p:txBody>
          <a:bodyPr>
            <a:normAutofit/>
          </a:bodyPr>
          <a:lstStyle/>
          <a:p>
            <a:r>
              <a:rPr lang="en-GB" b="1" i="1" dirty="0"/>
              <a:t>Nordhaus &amp; economists in the IPCC are providing ammunition for climate change deniers/trivializers to attack science-based Working Groups and undermine Global Warming policy…</a:t>
            </a:r>
          </a:p>
          <a:p>
            <a:endParaRPr lang="en-GB" dirty="0"/>
          </a:p>
        </p:txBody>
      </p:sp>
      <p:sp>
        <p:nvSpPr>
          <p:cNvPr id="6" name="Content Placeholder 2">
            <a:extLst>
              <a:ext uri="{FF2B5EF4-FFF2-40B4-BE49-F238E27FC236}">
                <a16:creationId xmlns:a16="http://schemas.microsoft.com/office/drawing/2014/main" id="{1E847001-7B9D-4FEB-A9F6-78E4CCDEBA0E}"/>
              </a:ext>
            </a:extLst>
          </p:cNvPr>
          <p:cNvSpPr txBox="1">
            <a:spLocks/>
          </p:cNvSpPr>
          <p:nvPr/>
        </p:nvSpPr>
        <p:spPr>
          <a:xfrm>
            <a:off x="838200" y="3318611"/>
            <a:ext cx="3539548" cy="13467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pic>
        <p:nvPicPr>
          <p:cNvPr id="12" name="Picture 11">
            <a:extLst>
              <a:ext uri="{FF2B5EF4-FFF2-40B4-BE49-F238E27FC236}">
                <a16:creationId xmlns:a16="http://schemas.microsoft.com/office/drawing/2014/main" id="{94F23827-6B23-445E-BA43-4DCFDE80D01B}"/>
              </a:ext>
            </a:extLst>
          </p:cNvPr>
          <p:cNvPicPr>
            <a:picLocks noChangeAspect="1"/>
          </p:cNvPicPr>
          <p:nvPr/>
        </p:nvPicPr>
        <p:blipFill>
          <a:blip r:embed="rId2"/>
          <a:stretch>
            <a:fillRect/>
          </a:stretch>
        </p:blipFill>
        <p:spPr>
          <a:xfrm>
            <a:off x="5616176" y="971254"/>
            <a:ext cx="6547958" cy="4294837"/>
          </a:xfrm>
          <a:prstGeom prst="rect">
            <a:avLst/>
          </a:prstGeom>
        </p:spPr>
      </p:pic>
      <p:pic>
        <p:nvPicPr>
          <p:cNvPr id="13" name="Picture 12">
            <a:extLst>
              <a:ext uri="{FF2B5EF4-FFF2-40B4-BE49-F238E27FC236}">
                <a16:creationId xmlns:a16="http://schemas.microsoft.com/office/drawing/2014/main" id="{35896BA9-6386-4BBB-AF6B-226759BBAAFA}"/>
              </a:ext>
            </a:extLst>
          </p:cNvPr>
          <p:cNvPicPr>
            <a:picLocks noChangeAspect="1"/>
          </p:cNvPicPr>
          <p:nvPr/>
        </p:nvPicPr>
        <p:blipFill>
          <a:blip r:embed="rId3"/>
          <a:stretch>
            <a:fillRect/>
          </a:stretch>
        </p:blipFill>
        <p:spPr>
          <a:xfrm>
            <a:off x="5585358" y="971254"/>
            <a:ext cx="6445438" cy="4787571"/>
          </a:xfrm>
          <a:prstGeom prst="rect">
            <a:avLst/>
          </a:prstGeom>
        </p:spPr>
      </p:pic>
      <p:pic>
        <p:nvPicPr>
          <p:cNvPr id="14" name="Picture 13">
            <a:extLst>
              <a:ext uri="{FF2B5EF4-FFF2-40B4-BE49-F238E27FC236}">
                <a16:creationId xmlns:a16="http://schemas.microsoft.com/office/drawing/2014/main" id="{597B4DB7-42F4-4C01-8E26-60A92020F58D}"/>
              </a:ext>
            </a:extLst>
          </p:cNvPr>
          <p:cNvPicPr>
            <a:picLocks noChangeAspect="1"/>
          </p:cNvPicPr>
          <p:nvPr/>
        </p:nvPicPr>
        <p:blipFill>
          <a:blip r:embed="rId4"/>
          <a:stretch>
            <a:fillRect/>
          </a:stretch>
        </p:blipFill>
        <p:spPr>
          <a:xfrm>
            <a:off x="5572820" y="971255"/>
            <a:ext cx="6591314" cy="3813948"/>
          </a:xfrm>
          <a:prstGeom prst="rect">
            <a:avLst/>
          </a:prstGeom>
        </p:spPr>
      </p:pic>
      <p:pic>
        <p:nvPicPr>
          <p:cNvPr id="15" name="Picture 14">
            <a:extLst>
              <a:ext uri="{FF2B5EF4-FFF2-40B4-BE49-F238E27FC236}">
                <a16:creationId xmlns:a16="http://schemas.microsoft.com/office/drawing/2014/main" id="{DC407E8F-DF12-444B-BEF2-25D51D722838}"/>
              </a:ext>
            </a:extLst>
          </p:cNvPr>
          <p:cNvPicPr>
            <a:picLocks noChangeAspect="1"/>
          </p:cNvPicPr>
          <p:nvPr/>
        </p:nvPicPr>
        <p:blipFill>
          <a:blip r:embed="rId5"/>
          <a:stretch>
            <a:fillRect/>
          </a:stretch>
        </p:blipFill>
        <p:spPr>
          <a:xfrm>
            <a:off x="5585358" y="971253"/>
            <a:ext cx="6210712" cy="2255080"/>
          </a:xfrm>
          <a:prstGeom prst="rect">
            <a:avLst/>
          </a:prstGeom>
        </p:spPr>
      </p:pic>
      <p:pic>
        <p:nvPicPr>
          <p:cNvPr id="16" name="Picture 15">
            <a:extLst>
              <a:ext uri="{FF2B5EF4-FFF2-40B4-BE49-F238E27FC236}">
                <a16:creationId xmlns:a16="http://schemas.microsoft.com/office/drawing/2014/main" id="{8504B424-9C87-4E2F-811D-A1D16049FD61}"/>
              </a:ext>
            </a:extLst>
          </p:cNvPr>
          <p:cNvPicPr>
            <a:picLocks noChangeAspect="1"/>
          </p:cNvPicPr>
          <p:nvPr/>
        </p:nvPicPr>
        <p:blipFill>
          <a:blip r:embed="rId6"/>
          <a:stretch>
            <a:fillRect/>
          </a:stretch>
        </p:blipFill>
        <p:spPr>
          <a:xfrm>
            <a:off x="5616176" y="1030446"/>
            <a:ext cx="4580064" cy="5698273"/>
          </a:xfrm>
          <a:prstGeom prst="rect">
            <a:avLst/>
          </a:prstGeom>
        </p:spPr>
      </p:pic>
      <p:pic>
        <p:nvPicPr>
          <p:cNvPr id="17" name="Picture 16">
            <a:extLst>
              <a:ext uri="{FF2B5EF4-FFF2-40B4-BE49-F238E27FC236}">
                <a16:creationId xmlns:a16="http://schemas.microsoft.com/office/drawing/2014/main" id="{20608EDF-DFC9-42F1-BF5B-29CE3E1ACE96}"/>
              </a:ext>
            </a:extLst>
          </p:cNvPr>
          <p:cNvPicPr>
            <a:picLocks noChangeAspect="1"/>
          </p:cNvPicPr>
          <p:nvPr/>
        </p:nvPicPr>
        <p:blipFill>
          <a:blip r:embed="rId7"/>
          <a:stretch>
            <a:fillRect/>
          </a:stretch>
        </p:blipFill>
        <p:spPr>
          <a:xfrm>
            <a:off x="5561928" y="965052"/>
            <a:ext cx="6613097" cy="5158554"/>
          </a:xfrm>
          <a:prstGeom prst="rect">
            <a:avLst/>
          </a:prstGeom>
        </p:spPr>
      </p:pic>
      <p:pic>
        <p:nvPicPr>
          <p:cNvPr id="4" name="Picture 3">
            <a:extLst>
              <a:ext uri="{FF2B5EF4-FFF2-40B4-BE49-F238E27FC236}">
                <a16:creationId xmlns:a16="http://schemas.microsoft.com/office/drawing/2014/main" id="{50FB5B30-5DEE-46FE-BF5D-8C5231B63A21}"/>
              </a:ext>
            </a:extLst>
          </p:cNvPr>
          <p:cNvPicPr>
            <a:picLocks noChangeAspect="1"/>
          </p:cNvPicPr>
          <p:nvPr/>
        </p:nvPicPr>
        <p:blipFill>
          <a:blip r:embed="rId8"/>
          <a:stretch>
            <a:fillRect/>
          </a:stretch>
        </p:blipFill>
        <p:spPr>
          <a:xfrm>
            <a:off x="7370144" y="2446826"/>
            <a:ext cx="3718620" cy="1685829"/>
          </a:xfrm>
          <a:prstGeom prst="rect">
            <a:avLst/>
          </a:prstGeom>
        </p:spPr>
      </p:pic>
      <p:sp>
        <p:nvSpPr>
          <p:cNvPr id="5" name="Rectangle: Rounded Corners 4">
            <a:extLst>
              <a:ext uri="{FF2B5EF4-FFF2-40B4-BE49-F238E27FC236}">
                <a16:creationId xmlns:a16="http://schemas.microsoft.com/office/drawing/2014/main" id="{0E74C182-9C82-4D78-8CEE-708D9D86B1A5}"/>
              </a:ext>
            </a:extLst>
          </p:cNvPr>
          <p:cNvSpPr/>
          <p:nvPr/>
        </p:nvSpPr>
        <p:spPr>
          <a:xfrm>
            <a:off x="-148201" y="5490043"/>
            <a:ext cx="3425360" cy="724395"/>
          </a:xfrm>
          <a:prstGeom prst="roundRect">
            <a:avLst/>
          </a:prstGeom>
          <a:gradFill flip="none" rotWithShape="1">
            <a:gsLst>
              <a:gs pos="71000">
                <a:schemeClr val="accent1">
                  <a:lumMod val="5000"/>
                  <a:lumOff val="95000"/>
                  <a:alpha val="0"/>
                </a:schemeClr>
              </a:gs>
              <a:gs pos="81000">
                <a:schemeClr val="accent1">
                  <a:lumMod val="45000"/>
                  <a:lumOff val="55000"/>
                </a:schemeClr>
              </a:gs>
              <a:gs pos="100000">
                <a:schemeClr val="accent1">
                  <a:lumMod val="30000"/>
                  <a:lumOff val="70000"/>
                </a:schemeClr>
              </a:gs>
            </a:gsLst>
            <a:path path="shap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sz="2800" b="1" dirty="0">
                <a:solidFill>
                  <a:srgbClr val="FF0000"/>
                </a:solidFill>
                <a:effectLst>
                  <a:outerShdw blurRad="38100" dist="38100" dir="2700000" algn="tl">
                    <a:srgbClr val="000000">
                      <a:alpha val="43137"/>
                    </a:srgbClr>
                  </a:outerShdw>
                </a:effectLst>
              </a:rPr>
              <a:t>“High Agreement”</a:t>
            </a:r>
          </a:p>
        </p:txBody>
      </p:sp>
    </p:spTree>
    <p:extLst>
      <p:ext uri="{BB962C8B-B14F-4D97-AF65-F5344CB8AC3E}">
        <p14:creationId xmlns:p14="http://schemas.microsoft.com/office/powerpoint/2010/main" val="182589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wipe(up)">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2000"/>
                                        <p:tgtEl>
                                          <p:spTgt spid="13"/>
                                        </p:tgtEl>
                                      </p:cBhvr>
                                    </p:animEffect>
                                  </p:childTnLst>
                                </p:cTn>
                              </p:par>
                              <p:par>
                                <p:cTn id="18" presetID="10" presetClass="exit" presetSubtype="0" fill="hold" nodeType="withEffect">
                                  <p:stCondLst>
                                    <p:cond delay="0"/>
                                  </p:stCondLst>
                                  <p:childTnLst>
                                    <p:animEffect transition="out" filter="fade">
                                      <p:cBhvr>
                                        <p:cTn id="19" dur="500"/>
                                        <p:tgtEl>
                                          <p:spTgt spid="12"/>
                                        </p:tgtEl>
                                      </p:cBhvr>
                                    </p:animEffect>
                                    <p:set>
                                      <p:cBhvr>
                                        <p:cTn id="20" dur="1" fill="hold">
                                          <p:stCondLst>
                                            <p:cond delay="499"/>
                                          </p:stCondLst>
                                        </p:cTn>
                                        <p:tgtEl>
                                          <p:spTgt spid="1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2000"/>
                                        <p:tgtEl>
                                          <p:spTgt spid="14"/>
                                        </p:tgtEl>
                                      </p:cBhvr>
                                    </p:animEffect>
                                  </p:childTnLst>
                                </p:cTn>
                              </p:par>
                              <p:par>
                                <p:cTn id="26" presetID="10" presetClass="exit" presetSubtype="0" fill="hold" nodeType="withEffect">
                                  <p:stCondLst>
                                    <p:cond delay="0"/>
                                  </p:stCondLst>
                                  <p:childTnLst>
                                    <p:animEffect transition="out" filter="fade">
                                      <p:cBhvr>
                                        <p:cTn id="27" dur="500"/>
                                        <p:tgtEl>
                                          <p:spTgt spid="13"/>
                                        </p:tgtEl>
                                      </p:cBhvr>
                                    </p:animEffect>
                                    <p:set>
                                      <p:cBhvr>
                                        <p:cTn id="28" dur="1" fill="hold">
                                          <p:stCondLst>
                                            <p:cond delay="499"/>
                                          </p:stCondLst>
                                        </p:cTn>
                                        <p:tgtEl>
                                          <p:spTgt spid="13"/>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up)">
                                      <p:cBhvr>
                                        <p:cTn id="33" dur="2000"/>
                                        <p:tgtEl>
                                          <p:spTgt spid="15"/>
                                        </p:tgtEl>
                                      </p:cBhvr>
                                    </p:animEffect>
                                  </p:childTnLst>
                                </p:cTn>
                              </p:par>
                              <p:par>
                                <p:cTn id="34" presetID="10" presetClass="exit" presetSubtype="0" fill="hold" nodeType="withEffect">
                                  <p:stCondLst>
                                    <p:cond delay="0"/>
                                  </p:stCondLst>
                                  <p:childTnLst>
                                    <p:animEffect transition="out" filter="fade">
                                      <p:cBhvr>
                                        <p:cTn id="35" dur="500"/>
                                        <p:tgtEl>
                                          <p:spTgt spid="14"/>
                                        </p:tgtEl>
                                      </p:cBhvr>
                                    </p:animEffect>
                                    <p:set>
                                      <p:cBhvr>
                                        <p:cTn id="36" dur="1" fill="hold">
                                          <p:stCondLst>
                                            <p:cond delay="499"/>
                                          </p:stCondLst>
                                        </p:cTn>
                                        <p:tgtEl>
                                          <p:spTgt spid="1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up)">
                                      <p:cBhvr>
                                        <p:cTn id="41" dur="3000"/>
                                        <p:tgtEl>
                                          <p:spTgt spid="16"/>
                                        </p:tgtEl>
                                      </p:cBhvr>
                                    </p:animEffect>
                                  </p:childTnLst>
                                </p:cTn>
                              </p:par>
                              <p:par>
                                <p:cTn id="42" presetID="10" presetClass="exit" presetSubtype="0" fill="hold" nodeType="withEffect">
                                  <p:stCondLst>
                                    <p:cond delay="0"/>
                                  </p:stCondLst>
                                  <p:childTnLst>
                                    <p:animEffect transition="out" filter="fade">
                                      <p:cBhvr>
                                        <p:cTn id="43" dur="500"/>
                                        <p:tgtEl>
                                          <p:spTgt spid="15"/>
                                        </p:tgtEl>
                                      </p:cBhvr>
                                    </p:animEffect>
                                    <p:set>
                                      <p:cBhvr>
                                        <p:cTn id="44" dur="1" fill="hold">
                                          <p:stCondLst>
                                            <p:cond delay="499"/>
                                          </p:stCondLst>
                                        </p:cTn>
                                        <p:tgtEl>
                                          <p:spTgt spid="15"/>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up)">
                                      <p:cBhvr>
                                        <p:cTn id="49" dur="2000"/>
                                        <p:tgtEl>
                                          <p:spTgt spid="17"/>
                                        </p:tgtEl>
                                      </p:cBhvr>
                                    </p:animEffect>
                                  </p:childTnLst>
                                </p:cTn>
                              </p:par>
                              <p:par>
                                <p:cTn id="50" presetID="10" presetClass="exit" presetSubtype="0" fill="hold" nodeType="withEffect">
                                  <p:stCondLst>
                                    <p:cond delay="0"/>
                                  </p:stCondLst>
                                  <p:childTnLst>
                                    <p:animEffect transition="out" filter="fad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35" presetClass="path" presetSubtype="0" accel="50000" decel="50000" fill="hold" nodeType="clickEffect">
                                  <p:stCondLst>
                                    <p:cond delay="0"/>
                                  </p:stCondLst>
                                  <p:childTnLst>
                                    <p:animMotion origin="layout" path="M 0 0 L -0.25 0 E" pathEditMode="relative" ptsTypes="">
                                      <p:cBhvr>
                                        <p:cTn id="56" dur="2000" fill="hold"/>
                                        <p:tgtEl>
                                          <p:spTgt spid="17"/>
                                        </p:tgtEl>
                                        <p:attrNameLst>
                                          <p:attrName>ppt_x</p:attrName>
                                          <p:attrName>ppt_y</p:attrName>
                                        </p:attrNameLst>
                                      </p:cBhvr>
                                    </p:animMotion>
                                  </p:childTnLst>
                                </p:cTn>
                              </p:par>
                              <p:par>
                                <p:cTn id="57" presetID="6" presetClass="emph" presetSubtype="0" fill="hold" nodeType="withEffect">
                                  <p:stCondLst>
                                    <p:cond delay="0"/>
                                  </p:stCondLst>
                                  <p:childTnLst>
                                    <p:animScale>
                                      <p:cBhvr>
                                        <p:cTn id="58" dur="2000" fill="hold"/>
                                        <p:tgtEl>
                                          <p:spTgt spid="17"/>
                                        </p:tgtEl>
                                      </p:cBhvr>
                                      <p:by x="150000" y="150000"/>
                                    </p:animScale>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p:cTn id="63" dur="1000" fill="hold"/>
                                        <p:tgtEl>
                                          <p:spTgt spid="5"/>
                                        </p:tgtEl>
                                        <p:attrNameLst>
                                          <p:attrName>ppt_w</p:attrName>
                                        </p:attrNameLst>
                                      </p:cBhvr>
                                      <p:tavLst>
                                        <p:tav tm="0">
                                          <p:val>
                                            <p:fltVal val="0"/>
                                          </p:val>
                                        </p:tav>
                                        <p:tav tm="100000">
                                          <p:val>
                                            <p:strVal val="#ppt_w"/>
                                          </p:val>
                                        </p:tav>
                                      </p:tavLst>
                                    </p:anim>
                                    <p:anim calcmode="lin" valueType="num">
                                      <p:cBhvr>
                                        <p:cTn id="64" dur="1000" fill="hold"/>
                                        <p:tgtEl>
                                          <p:spTgt spid="5"/>
                                        </p:tgtEl>
                                        <p:attrNameLst>
                                          <p:attrName>ppt_h</p:attrName>
                                        </p:attrNameLst>
                                      </p:cBhvr>
                                      <p:tavLst>
                                        <p:tav tm="0">
                                          <p:val>
                                            <p:fltVal val="0"/>
                                          </p:val>
                                        </p:tav>
                                        <p:tav tm="100000">
                                          <p:val>
                                            <p:strVal val="#ppt_h"/>
                                          </p:val>
                                        </p:tav>
                                      </p:tavLst>
                                    </p:anim>
                                    <p:animEffect transition="in" filter="fade">
                                      <p:cBhvr>
                                        <p:cTn id="65" dur="1000"/>
                                        <p:tgtEl>
                                          <p:spTgt spid="5"/>
                                        </p:tgtEl>
                                      </p:cBhvr>
                                    </p:animEffect>
                                  </p:childTnLst>
                                </p:cTn>
                              </p:par>
                              <p:par>
                                <p:cTn id="66" presetID="26" presetClass="emph" presetSubtype="0" fill="hold" grpId="1" nodeType="withEffect">
                                  <p:stCondLst>
                                    <p:cond delay="0"/>
                                  </p:stCondLst>
                                  <p:childTnLst>
                                    <p:animEffect transition="out" filter="fade">
                                      <p:cBhvr>
                                        <p:cTn id="67" dur="500" tmFilter="0, 0; .2, .5; .8, .5; 1, 0"/>
                                        <p:tgtEl>
                                          <p:spTgt spid="5"/>
                                        </p:tgtEl>
                                      </p:cBhvr>
                                    </p:animEffect>
                                    <p:animScale>
                                      <p:cBhvr>
                                        <p:cTn id="68" dur="250" autoRev="1" fill="hold"/>
                                        <p:tgtEl>
                                          <p:spTgt spid="5"/>
                                        </p:tgtEl>
                                      </p:cBhvr>
                                      <p:by x="105000" y="105000"/>
                                    </p:animScale>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nodeType="click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p:cTn id="73" dur="500" fill="hold"/>
                                        <p:tgtEl>
                                          <p:spTgt spid="4"/>
                                        </p:tgtEl>
                                        <p:attrNameLst>
                                          <p:attrName>ppt_w</p:attrName>
                                        </p:attrNameLst>
                                      </p:cBhvr>
                                      <p:tavLst>
                                        <p:tav tm="0">
                                          <p:val>
                                            <p:fltVal val="0"/>
                                          </p:val>
                                        </p:tav>
                                        <p:tav tm="100000">
                                          <p:val>
                                            <p:strVal val="#ppt_w"/>
                                          </p:val>
                                        </p:tav>
                                      </p:tavLst>
                                    </p:anim>
                                    <p:anim calcmode="lin" valueType="num">
                                      <p:cBhvr>
                                        <p:cTn id="74" dur="500" fill="hold"/>
                                        <p:tgtEl>
                                          <p:spTgt spid="4"/>
                                        </p:tgtEl>
                                        <p:attrNameLst>
                                          <p:attrName>ppt_h</p:attrName>
                                        </p:attrNameLst>
                                      </p:cBhvr>
                                      <p:tavLst>
                                        <p:tav tm="0">
                                          <p:val>
                                            <p:fltVal val="0"/>
                                          </p:val>
                                        </p:tav>
                                        <p:tav tm="100000">
                                          <p:val>
                                            <p:strVal val="#ppt_h"/>
                                          </p:val>
                                        </p:tav>
                                      </p:tavLst>
                                    </p:anim>
                                    <p:animEffect transition="in" filter="fade">
                                      <p:cBhvr>
                                        <p:cTn id="75" dur="500"/>
                                        <p:tgtEl>
                                          <p:spTgt spid="4"/>
                                        </p:tgtEl>
                                      </p:cBhvr>
                                    </p:animEffect>
                                  </p:childTnLst>
                                </p:cTn>
                              </p:par>
                              <p:par>
                                <p:cTn id="76" presetID="10" presetClass="exit" presetSubtype="0" fill="hold" grpId="2" nodeType="withEffect">
                                  <p:stCondLst>
                                    <p:cond delay="0"/>
                                  </p:stCondLst>
                                  <p:childTnLst>
                                    <p:animEffect transition="out" filter="fade">
                                      <p:cBhvr>
                                        <p:cTn id="77" dur="500"/>
                                        <p:tgtEl>
                                          <p:spTgt spid="5"/>
                                        </p:tgtEl>
                                      </p:cBhvr>
                                    </p:animEffect>
                                    <p:set>
                                      <p:cBhvr>
                                        <p:cTn id="78" dur="1" fill="hold">
                                          <p:stCondLst>
                                            <p:cond delay="499"/>
                                          </p:stCondLst>
                                        </p:cTn>
                                        <p:tgtEl>
                                          <p:spTgt spid="5"/>
                                        </p:tgtEl>
                                        <p:attrNameLst>
                                          <p:attrName>style.visibility</p:attrName>
                                        </p:attrNameLst>
                                      </p:cBhvr>
                                      <p:to>
                                        <p:strVal val="hidden"/>
                                      </p:to>
                                    </p:set>
                                  </p:childTnLst>
                                </p:cTn>
                              </p:par>
                            </p:childTnLst>
                          </p:cTn>
                        </p:par>
                        <p:par>
                          <p:cTn id="79" fill="hold">
                            <p:stCondLst>
                              <p:cond delay="500"/>
                            </p:stCondLst>
                            <p:childTnLst>
                              <p:par>
                                <p:cTn id="80" presetID="35" presetClass="path" presetSubtype="0" accel="50000" decel="50000" fill="hold" nodeType="afterEffect">
                                  <p:stCondLst>
                                    <p:cond delay="0"/>
                                  </p:stCondLst>
                                  <p:childTnLst>
                                    <p:animMotion origin="layout" path="M -1.25E-6 3.7037E-7 L -0.25 3.7037E-7 " pathEditMode="relative" rAng="0" ptsTypes="AA">
                                      <p:cBhvr>
                                        <p:cTn id="81" dur="2000" fill="hold"/>
                                        <p:tgtEl>
                                          <p:spTgt spid="4"/>
                                        </p:tgtEl>
                                        <p:attrNameLst>
                                          <p:attrName>ppt_x</p:attrName>
                                          <p:attrName>ppt_y</p:attrName>
                                        </p:attrNameLst>
                                      </p:cBhvr>
                                      <p:rCtr x="-12500" y="0"/>
                                    </p:animMotion>
                                  </p:childTnLst>
                                </p:cTn>
                              </p:par>
                            </p:childTnLst>
                          </p:cTn>
                        </p:par>
                        <p:par>
                          <p:cTn id="82" fill="hold">
                            <p:stCondLst>
                              <p:cond delay="2500"/>
                            </p:stCondLst>
                            <p:childTnLst>
                              <p:par>
                                <p:cTn id="83" presetID="6" presetClass="emph" presetSubtype="0" fill="hold" nodeType="afterEffect">
                                  <p:stCondLst>
                                    <p:cond delay="0"/>
                                  </p:stCondLst>
                                  <p:childTnLst>
                                    <p:animScale>
                                      <p:cBhvr>
                                        <p:cTn id="84" dur="2000" fill="hold"/>
                                        <p:tgtEl>
                                          <p:spTgt spid="4"/>
                                        </p:tgtEl>
                                      </p:cBhvr>
                                      <p:by x="250000" y="2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animBg="1"/>
      <p:bldP spid="5" grpId="1" animBg="1"/>
      <p:bldP spid="5" grpId="2"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281D868-229C-440E-8CC2-54265DC39935}"/>
              </a:ext>
            </a:extLst>
          </p:cNvPr>
          <p:cNvPicPr>
            <a:picLocks noChangeAspect="1"/>
          </p:cNvPicPr>
          <p:nvPr/>
        </p:nvPicPr>
        <p:blipFill>
          <a:blip r:embed="rId2"/>
          <a:stretch>
            <a:fillRect/>
          </a:stretch>
        </p:blipFill>
        <p:spPr>
          <a:xfrm>
            <a:off x="1028107" y="1925327"/>
            <a:ext cx="5825759" cy="4062234"/>
          </a:xfrm>
          <a:prstGeom prst="rect">
            <a:avLst/>
          </a:prstGeom>
        </p:spPr>
      </p:pic>
      <p:sp>
        <p:nvSpPr>
          <p:cNvPr id="2" name="Title 1">
            <a:extLst>
              <a:ext uri="{FF2B5EF4-FFF2-40B4-BE49-F238E27FC236}">
                <a16:creationId xmlns:a16="http://schemas.microsoft.com/office/drawing/2014/main" id="{DA76E9FE-A4EF-4232-BCEE-CC8344D91EEB}"/>
              </a:ext>
            </a:extLst>
          </p:cNvPr>
          <p:cNvSpPr>
            <a:spLocks noGrp="1"/>
          </p:cNvSpPr>
          <p:nvPr>
            <p:ph type="title"/>
          </p:nvPr>
        </p:nvSpPr>
        <p:spPr>
          <a:xfrm>
            <a:off x="838199" y="365125"/>
            <a:ext cx="11224299" cy="505313"/>
          </a:xfrm>
        </p:spPr>
        <p:txBody>
          <a:bodyPr>
            <a:normAutofit fontScale="90000"/>
          </a:bodyPr>
          <a:lstStyle/>
          <a:p>
            <a:r>
              <a:rPr lang="en-GB" dirty="0"/>
              <a:t>“Climate change economics” is an existential threat to humanity</a:t>
            </a:r>
          </a:p>
        </p:txBody>
      </p:sp>
      <p:sp>
        <p:nvSpPr>
          <p:cNvPr id="3" name="Content Placeholder 2">
            <a:extLst>
              <a:ext uri="{FF2B5EF4-FFF2-40B4-BE49-F238E27FC236}">
                <a16:creationId xmlns:a16="http://schemas.microsoft.com/office/drawing/2014/main" id="{DC0AA3F1-246D-4229-B822-E00906B1F5B1}"/>
              </a:ext>
            </a:extLst>
          </p:cNvPr>
          <p:cNvSpPr>
            <a:spLocks noGrp="1"/>
          </p:cNvSpPr>
          <p:nvPr>
            <p:ph idx="1"/>
          </p:nvPr>
        </p:nvSpPr>
        <p:spPr>
          <a:xfrm>
            <a:off x="838200" y="870439"/>
            <a:ext cx="10515600" cy="778324"/>
          </a:xfrm>
        </p:spPr>
        <p:txBody>
          <a:bodyPr>
            <a:noAutofit/>
          </a:bodyPr>
          <a:lstStyle/>
          <a:p>
            <a:r>
              <a:rPr lang="en-GB" dirty="0"/>
              <a:t>“Garbage in, garbage out”. </a:t>
            </a:r>
            <a:r>
              <a:rPr lang="en-GB" i="1" dirty="0"/>
              <a:t>Even without considering the models themselves</a:t>
            </a:r>
            <a:r>
              <a:rPr lang="en-GB" dirty="0"/>
              <a:t>, IAMs using “data” like this—from IPCC 2014—are inherently useless:</a:t>
            </a:r>
          </a:p>
        </p:txBody>
      </p:sp>
      <p:pic>
        <p:nvPicPr>
          <p:cNvPr id="6" name="Picture 5">
            <a:extLst>
              <a:ext uri="{FF2B5EF4-FFF2-40B4-BE49-F238E27FC236}">
                <a16:creationId xmlns:a16="http://schemas.microsoft.com/office/drawing/2014/main" id="{5659F74C-3517-48AB-B5DF-38B543E1EC75}"/>
              </a:ext>
            </a:extLst>
          </p:cNvPr>
          <p:cNvPicPr>
            <a:picLocks noChangeAspect="1"/>
          </p:cNvPicPr>
          <p:nvPr/>
        </p:nvPicPr>
        <p:blipFill>
          <a:blip r:embed="rId3"/>
          <a:stretch>
            <a:fillRect/>
          </a:stretch>
        </p:blipFill>
        <p:spPr>
          <a:xfrm>
            <a:off x="2699715" y="2607495"/>
            <a:ext cx="3413303" cy="2956715"/>
          </a:xfrm>
          <a:prstGeom prst="rect">
            <a:avLst/>
          </a:prstGeom>
        </p:spPr>
      </p:pic>
      <p:pic>
        <p:nvPicPr>
          <p:cNvPr id="5" name="Picture 4" descr="A screenshot of a cell phone&#10;&#10;Description automatically generated">
            <a:extLst>
              <a:ext uri="{FF2B5EF4-FFF2-40B4-BE49-F238E27FC236}">
                <a16:creationId xmlns:a16="http://schemas.microsoft.com/office/drawing/2014/main" id="{D3AD40EB-4F69-4E3C-AA34-E699EBF4DF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1253" y="1925327"/>
            <a:ext cx="6437109" cy="4777921"/>
          </a:xfrm>
          <a:prstGeom prst="rect">
            <a:avLst/>
          </a:prstGeom>
        </p:spPr>
      </p:pic>
      <p:sp>
        <p:nvSpPr>
          <p:cNvPr id="8" name="TextBox 7">
            <a:extLst>
              <a:ext uri="{FF2B5EF4-FFF2-40B4-BE49-F238E27FC236}">
                <a16:creationId xmlns:a16="http://schemas.microsoft.com/office/drawing/2014/main" id="{AE00E030-35D2-4E23-82EE-FA1A576172AE}"/>
              </a:ext>
            </a:extLst>
          </p:cNvPr>
          <p:cNvSpPr txBox="1"/>
          <p:nvPr/>
        </p:nvSpPr>
        <p:spPr>
          <a:xfrm>
            <a:off x="838200" y="1552607"/>
            <a:ext cx="8300668" cy="778324"/>
          </a:xfrm>
          <a:prstGeom prst="rect">
            <a:avLst/>
          </a:prstGeom>
        </p:spPr>
        <p:txBody>
          <a:bodyPr vert="horz" wrap="none" lIns="91440" tIns="45720" rIns="91440" bIns="45720" rtlCol="0">
            <a:normAutofit/>
          </a:bodyPr>
          <a:lstStyle/>
          <a:p>
            <a:pPr marL="342900" indent="-342900" algn="l">
              <a:buFont typeface="Arial" panose="020B0604020202020204" pitchFamily="34" charset="0"/>
              <a:buChar char="•"/>
            </a:pPr>
            <a:r>
              <a:rPr lang="en-GB" sz="2200" dirty="0"/>
              <a:t>Predictions like these from actual climate scientists are more likely</a:t>
            </a:r>
          </a:p>
        </p:txBody>
      </p:sp>
    </p:spTree>
    <p:extLst>
      <p:ext uri="{BB962C8B-B14F-4D97-AF65-F5344CB8AC3E}">
        <p14:creationId xmlns:p14="http://schemas.microsoft.com/office/powerpoint/2010/main" val="168140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3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1)">
                                      <p:cBhvr>
                                        <p:cTn id="17" dur="2000"/>
                                        <p:tgtEl>
                                          <p:spTgt spid="6"/>
                                        </p:tgtEl>
                                      </p:cBhvr>
                                    </p:animEffect>
                                  </p:childTnLst>
                                </p:cTn>
                              </p:par>
                              <p:par>
                                <p:cTn id="18" presetID="49" presetClass="exit" presetSubtype="0" accel="100000" fill="hold" nodeType="withEffect">
                                  <p:stCondLst>
                                    <p:cond delay="0"/>
                                  </p:stCondLst>
                                  <p:childTnLst>
                                    <p:anim calcmode="lin" valueType="num">
                                      <p:cBhvr>
                                        <p:cTn id="19" dur="500"/>
                                        <p:tgtEl>
                                          <p:spTgt spid="5"/>
                                        </p:tgtEl>
                                        <p:attrNameLst>
                                          <p:attrName>ppt_w</p:attrName>
                                        </p:attrNameLst>
                                      </p:cBhvr>
                                      <p:tavLst>
                                        <p:tav tm="0">
                                          <p:val>
                                            <p:strVal val="ppt_w"/>
                                          </p:val>
                                        </p:tav>
                                        <p:tav tm="100000">
                                          <p:val>
                                            <p:fltVal val="0"/>
                                          </p:val>
                                        </p:tav>
                                      </p:tavLst>
                                    </p:anim>
                                    <p:anim calcmode="lin" valueType="num">
                                      <p:cBhvr>
                                        <p:cTn id="20" dur="500"/>
                                        <p:tgtEl>
                                          <p:spTgt spid="5"/>
                                        </p:tgtEl>
                                        <p:attrNameLst>
                                          <p:attrName>ppt_h</p:attrName>
                                        </p:attrNameLst>
                                      </p:cBhvr>
                                      <p:tavLst>
                                        <p:tav tm="0">
                                          <p:val>
                                            <p:strVal val="ppt_h"/>
                                          </p:val>
                                        </p:tav>
                                        <p:tav tm="100000">
                                          <p:val>
                                            <p:fltVal val="0"/>
                                          </p:val>
                                        </p:tav>
                                      </p:tavLst>
                                    </p:anim>
                                    <p:anim calcmode="lin" valueType="num">
                                      <p:cBhvr>
                                        <p:cTn id="21" dur="500"/>
                                        <p:tgtEl>
                                          <p:spTgt spid="5"/>
                                        </p:tgtEl>
                                        <p:attrNameLst>
                                          <p:attrName>style.rotation</p:attrName>
                                        </p:attrNameLst>
                                      </p:cBhvr>
                                      <p:tavLst>
                                        <p:tav tm="0">
                                          <p:val>
                                            <p:fltVal val="0"/>
                                          </p:val>
                                        </p:tav>
                                        <p:tav tm="100000">
                                          <p:val>
                                            <p:fltVal val="360"/>
                                          </p:val>
                                        </p:tav>
                                      </p:tavLst>
                                    </p:anim>
                                    <p:animEffect transition="out" filter="fade">
                                      <p:cBhvr>
                                        <p:cTn id="22" dur="500"/>
                                        <p:tgtEl>
                                          <p:spTgt spid="5"/>
                                        </p:tgtEl>
                                      </p:cBhvr>
                                    </p:animEffect>
                                    <p:set>
                                      <p:cBhvr>
                                        <p:cTn id="23" dur="1" fill="hold">
                                          <p:stCondLst>
                                            <p:cond delay="499"/>
                                          </p:stCondLst>
                                        </p:cTn>
                                        <p:tgtEl>
                                          <p:spTgt spid="5"/>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up)">
                                      <p:cBhvr>
                                        <p:cTn id="28" dur="8000"/>
                                        <p:tgtEl>
                                          <p:spTgt spid="7"/>
                                        </p:tgtEl>
                                      </p:cBhvr>
                                    </p:animEffect>
                                  </p:childTnLst>
                                </p:cTn>
                              </p:par>
                              <p:par>
                                <p:cTn id="29" presetID="53" presetClass="exit" presetSubtype="32" fill="hold" nodeType="withEffect">
                                  <p:stCondLst>
                                    <p:cond delay="0"/>
                                  </p:stCondLst>
                                  <p:childTnLst>
                                    <p:anim calcmode="lin" valueType="num">
                                      <p:cBhvr>
                                        <p:cTn id="30" dur="500"/>
                                        <p:tgtEl>
                                          <p:spTgt spid="6"/>
                                        </p:tgtEl>
                                        <p:attrNameLst>
                                          <p:attrName>ppt_w</p:attrName>
                                        </p:attrNameLst>
                                      </p:cBhvr>
                                      <p:tavLst>
                                        <p:tav tm="0">
                                          <p:val>
                                            <p:strVal val="ppt_w"/>
                                          </p:val>
                                        </p:tav>
                                        <p:tav tm="100000">
                                          <p:val>
                                            <p:fltVal val="0"/>
                                          </p:val>
                                        </p:tav>
                                      </p:tavLst>
                                    </p:anim>
                                    <p:anim calcmode="lin" valueType="num">
                                      <p:cBhvr>
                                        <p:cTn id="31" dur="500"/>
                                        <p:tgtEl>
                                          <p:spTgt spid="6"/>
                                        </p:tgtEl>
                                        <p:attrNameLst>
                                          <p:attrName>ppt_h</p:attrName>
                                        </p:attrNameLst>
                                      </p:cBhvr>
                                      <p:tavLst>
                                        <p:tav tm="0">
                                          <p:val>
                                            <p:strVal val="ppt_h"/>
                                          </p:val>
                                        </p:tav>
                                        <p:tav tm="100000">
                                          <p:val>
                                            <p:fltVal val="0"/>
                                          </p:val>
                                        </p:tav>
                                      </p:tavLst>
                                    </p:anim>
                                    <p:animEffect transition="out" filter="fade">
                                      <p:cBhvr>
                                        <p:cTn id="32" dur="500"/>
                                        <p:tgtEl>
                                          <p:spTgt spid="6"/>
                                        </p:tgtEl>
                                      </p:cBhvr>
                                    </p:animEffect>
                                    <p:set>
                                      <p:cBhvr>
                                        <p:cTn id="33"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2D6AF-BD12-4E6A-93B7-CB2CC45D3144}"/>
              </a:ext>
            </a:extLst>
          </p:cNvPr>
          <p:cNvSpPr>
            <a:spLocks noGrp="1"/>
          </p:cNvSpPr>
          <p:nvPr>
            <p:ph type="title"/>
          </p:nvPr>
        </p:nvSpPr>
        <p:spPr/>
        <p:txBody>
          <a:bodyPr>
            <a:normAutofit fontScale="90000"/>
          </a:bodyPr>
          <a:lstStyle/>
          <a:p>
            <a:r>
              <a:rPr lang="en-GB" dirty="0"/>
              <a:t>Conclusion</a:t>
            </a:r>
          </a:p>
        </p:txBody>
      </p:sp>
      <p:sp>
        <p:nvSpPr>
          <p:cNvPr id="3" name="Content Placeholder 2">
            <a:extLst>
              <a:ext uri="{FF2B5EF4-FFF2-40B4-BE49-F238E27FC236}">
                <a16:creationId xmlns:a16="http://schemas.microsoft.com/office/drawing/2014/main" id="{F3C8A04D-06BF-4505-9B43-EC9EBA6E7689}"/>
              </a:ext>
            </a:extLst>
          </p:cNvPr>
          <p:cNvSpPr>
            <a:spLocks noGrp="1"/>
          </p:cNvSpPr>
          <p:nvPr>
            <p:ph idx="1"/>
          </p:nvPr>
        </p:nvSpPr>
        <p:spPr/>
        <p:txBody>
          <a:bodyPr>
            <a:normAutofit/>
          </a:bodyPr>
          <a:lstStyle/>
          <a:p>
            <a:r>
              <a:rPr lang="en-GB" dirty="0"/>
              <a:t>Neoclassical economics developed to defend capitalism against socialism</a:t>
            </a:r>
          </a:p>
          <a:p>
            <a:r>
              <a:rPr lang="en-GB" dirty="0"/>
              <a:t>Its inability to escape equilibrium modelling may end up dooming capitalism itself, by trivializing the dangers of climate change:</a:t>
            </a:r>
          </a:p>
          <a:p>
            <a:pPr lvl="1"/>
            <a:r>
              <a:rPr lang="en-GB" dirty="0"/>
              <a:t>Nordhaus 1991: “</a:t>
            </a:r>
            <a:r>
              <a:rPr lang="en-US" b="1" i="1" dirty="0"/>
              <a:t>We estimate that the net economic damage from a 3° warming is likely to be around ¼% of national income </a:t>
            </a:r>
            <a:r>
              <a:rPr lang="en-US" dirty="0"/>
              <a:t>… This figure is clearly incomplete…</a:t>
            </a:r>
          </a:p>
          <a:p>
            <a:pPr lvl="1"/>
            <a:r>
              <a:rPr lang="en-US" dirty="0"/>
              <a:t>We might raise the number to around 1% of total global income to allow for these unmeasured and unquantifiable factors, although such an adjustment is purely ad hoc. It is not possible to give precise error bounds around this figure, but</a:t>
            </a:r>
          </a:p>
          <a:p>
            <a:pPr lvl="1"/>
            <a:r>
              <a:rPr lang="en-US" b="1" i="1" dirty="0"/>
              <a:t>my hunch is that the overall impact upon human activity is unlikely to be larger than 2% of total output</a:t>
            </a:r>
            <a:r>
              <a:rPr lang="en-US" dirty="0"/>
              <a:t>.” (p. 932-933)</a:t>
            </a:r>
            <a:endParaRPr lang="en-GB" dirty="0"/>
          </a:p>
          <a:p>
            <a:r>
              <a:rPr lang="en-GB" dirty="0"/>
              <a:t>Economics will not reform itself</a:t>
            </a:r>
          </a:p>
          <a:p>
            <a:pPr lvl="1"/>
            <a:r>
              <a:rPr lang="en-GB" dirty="0"/>
              <a:t>Physicists, </a:t>
            </a:r>
            <a:r>
              <a:rPr lang="en-GB"/>
              <a:t>complex systems </a:t>
            </a:r>
            <a:r>
              <a:rPr lang="en-GB" dirty="0"/>
              <a:t>specialists, mathematicians, engineers, biologists, should feel no compunction about invading economics &amp; doing the job properly</a:t>
            </a:r>
          </a:p>
        </p:txBody>
      </p:sp>
    </p:spTree>
    <p:extLst>
      <p:ext uri="{BB962C8B-B14F-4D97-AF65-F5344CB8AC3E}">
        <p14:creationId xmlns:p14="http://schemas.microsoft.com/office/powerpoint/2010/main" val="10248214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313BBF-A842-466B-B702-66DBCD862217}"/>
              </a:ext>
            </a:extLst>
          </p:cNvPr>
          <p:cNvSpPr>
            <a:spLocks noGrp="1"/>
          </p:cNvSpPr>
          <p:nvPr>
            <p:ph type="title"/>
          </p:nvPr>
        </p:nvSpPr>
        <p:spPr>
          <a:xfrm>
            <a:off x="838200" y="365125"/>
            <a:ext cx="10515600" cy="424229"/>
          </a:xfrm>
        </p:spPr>
        <p:txBody>
          <a:bodyPr>
            <a:normAutofit fontScale="90000"/>
          </a:bodyPr>
          <a:lstStyle/>
          <a:p>
            <a:r>
              <a:rPr lang="en-GB" dirty="0"/>
              <a:t>Annotated References with URLs where available</a:t>
            </a:r>
          </a:p>
        </p:txBody>
      </p:sp>
      <p:sp>
        <p:nvSpPr>
          <p:cNvPr id="5" name="Content Placeholder 4">
            <a:extLst>
              <a:ext uri="{FF2B5EF4-FFF2-40B4-BE49-F238E27FC236}">
                <a16:creationId xmlns:a16="http://schemas.microsoft.com/office/drawing/2014/main" id="{011FFDF4-FBE1-4514-B1C9-B90D39DFC37F}"/>
              </a:ext>
            </a:extLst>
          </p:cNvPr>
          <p:cNvSpPr>
            <a:spLocks noGrp="1"/>
          </p:cNvSpPr>
          <p:nvPr>
            <p:ph idx="1"/>
          </p:nvPr>
        </p:nvSpPr>
        <p:spPr>
          <a:xfrm>
            <a:off x="892907" y="789354"/>
            <a:ext cx="10515600" cy="5387609"/>
          </a:xfrm>
        </p:spPr>
        <p:txBody>
          <a:bodyPr>
            <a:noAutofit/>
          </a:bodyPr>
          <a:lstStyle/>
          <a:p>
            <a:r>
              <a:rPr lang="en-US" sz="1400" dirty="0" err="1">
                <a:hlinkClick r:id="rId2"/>
              </a:rPr>
              <a:t>Arent</a:t>
            </a:r>
            <a:r>
              <a:rPr lang="en-US" sz="1400" dirty="0">
                <a:hlinkClick r:id="rId2"/>
              </a:rPr>
              <a:t>, D. J., R. S. J. Tol, et al. (2014)</a:t>
            </a:r>
            <a:r>
              <a:rPr lang="en-US" sz="1400" dirty="0"/>
              <a:t>. Key economic sectors and services. </a:t>
            </a:r>
            <a:r>
              <a:rPr lang="en-US" sz="1400" i="1" dirty="0"/>
              <a:t>Climate Change 2014: Impacts, Adaptation, and Vulnerability. Part A: Global and Sectoral Aspects. Contribution of Working Group II to the Fifth Assessment Report of the Intergovernmental Panel on Climate Change</a:t>
            </a:r>
            <a:r>
              <a:rPr lang="en-US" sz="1400" dirty="0"/>
              <a:t>. C. B. Field, V. R. Barros, D. J. </a:t>
            </a:r>
            <a:r>
              <a:rPr lang="en-US" sz="1400" dirty="0" err="1"/>
              <a:t>Dokkenet</a:t>
            </a:r>
            <a:r>
              <a:rPr lang="en-US" sz="1400" dirty="0"/>
              <a:t> al. Cambridge, United Kingdom, Cambridge University Press: pp. 659-708.</a:t>
            </a:r>
          </a:p>
          <a:p>
            <a:pPr lvl="1"/>
            <a:r>
              <a:rPr lang="en-US" sz="1400" dirty="0"/>
              <a:t>“For most economic sectors, the impact of climate change will be small relative to the impacts of other drivers (medium evidence, high agreement). Changes in population, age, income, technology, relative prices, lifestyle, regulation, governance, and many other aspects of socioeconomic development will have an impact on the supply and demand of economic goods and services that is large relative to the impact of climate change.” (p. 662)</a:t>
            </a:r>
          </a:p>
          <a:p>
            <a:pPr lvl="1"/>
            <a:r>
              <a:rPr lang="en-US" sz="1400" dirty="0"/>
              <a:t>“Frequently Asked Questions: FAQ 10.3 | Are other economic sectors vulnerable to climate change too? Economic activities such as agriculture, forestry, fisheries, and mining are exposed to the weather and thus vulnerable to climate change. </a:t>
            </a:r>
            <a:r>
              <a:rPr lang="en-US" sz="1400" b="1" i="1" dirty="0"/>
              <a:t>Other economic activities, such as manufacturing and services, largely take place in controlled environments and are not really exposed to climate change.</a:t>
            </a:r>
            <a:r>
              <a:rPr lang="en-US" sz="1400" dirty="0"/>
              <a:t>” (p. 668)</a:t>
            </a:r>
          </a:p>
          <a:p>
            <a:r>
              <a:rPr lang="en-US" sz="1400" dirty="0">
                <a:hlinkClick r:id="rId3"/>
              </a:rPr>
              <a:t>Blanchard, O. (2018)</a:t>
            </a:r>
            <a:r>
              <a:rPr lang="en-US" sz="1400" dirty="0"/>
              <a:t>. "On the future of macroeconomic models." Oxford Review of Economic Policy 34(1-2): 43-54.</a:t>
            </a:r>
          </a:p>
          <a:p>
            <a:pPr lvl="1"/>
            <a:r>
              <a:rPr lang="en-US" sz="1400" dirty="0"/>
              <a:t>“All these objections are serious. Do they add up to a case for discarding DSGEs and exploring other approaches? I do not think so. I believe the DSGEs make the right basic strategic choices and the current flaws can be addressed.</a:t>
            </a:r>
          </a:p>
          <a:p>
            <a:pPr lvl="1"/>
            <a:r>
              <a:rPr lang="en-US" sz="1400" dirty="0"/>
              <a:t>Let me explain these two claims. </a:t>
            </a:r>
            <a:r>
              <a:rPr lang="en-US" sz="1400" i="1" dirty="0"/>
              <a:t>The pursuit of a widely accepted analytical macroeconomic core, in which to locate discussions and extensions, may be a pipe dream, but it is a dream surely worth pursuing</a:t>
            </a:r>
            <a:r>
              <a:rPr lang="en-US" sz="1400" dirty="0"/>
              <a:t>. If so, the three main modelling choices of DSGEs are the right ones. </a:t>
            </a:r>
            <a:r>
              <a:rPr lang="en-US" sz="1400" i="1" dirty="0"/>
              <a:t>Starting from explicit </a:t>
            </a:r>
            <a:r>
              <a:rPr lang="en-US" sz="1400" i="1" dirty="0" err="1"/>
              <a:t>microfoundations</a:t>
            </a:r>
            <a:r>
              <a:rPr lang="en-US" sz="1400" i="1" dirty="0"/>
              <a:t> is clearly essential; where else to start from? Ad hoc equations will not do for that purpose</a:t>
            </a:r>
            <a:r>
              <a:rPr lang="en-US" sz="1400" dirty="0"/>
              <a:t>. Thinking in terms of a set of distortions to a competitive economy implies a long slog from the competitive model to a reasonably plausible description of the economy. But, again, it is hard to see where else to start from. Turning to estimation, calibrating/estimating the model as a system rather than equation-by-equation also seems essential. Experience from past equation-by-equation models has shown that their dynamic properties can be very much at odds with the actual dynamics of the system.” (p. 47)</a:t>
            </a:r>
          </a:p>
          <a:p>
            <a:endParaRPr lang="en-US" sz="1400" dirty="0"/>
          </a:p>
        </p:txBody>
      </p:sp>
    </p:spTree>
    <p:extLst>
      <p:ext uri="{BB962C8B-B14F-4D97-AF65-F5344CB8AC3E}">
        <p14:creationId xmlns:p14="http://schemas.microsoft.com/office/powerpoint/2010/main" val="6484904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870EE-1401-422F-A71A-A09369C1E488}"/>
              </a:ext>
            </a:extLst>
          </p:cNvPr>
          <p:cNvSpPr>
            <a:spLocks noGrp="1"/>
          </p:cNvSpPr>
          <p:nvPr>
            <p:ph type="title"/>
          </p:nvPr>
        </p:nvSpPr>
        <p:spPr/>
        <p:txBody>
          <a:bodyPr>
            <a:normAutofit fontScale="90000"/>
          </a:bodyPr>
          <a:lstStyle/>
          <a:p>
            <a:r>
              <a:rPr lang="en-GB" dirty="0"/>
              <a:t>Annotated References with URLs where available</a:t>
            </a:r>
          </a:p>
        </p:txBody>
      </p:sp>
      <p:sp>
        <p:nvSpPr>
          <p:cNvPr id="3" name="Content Placeholder 2">
            <a:extLst>
              <a:ext uri="{FF2B5EF4-FFF2-40B4-BE49-F238E27FC236}">
                <a16:creationId xmlns:a16="http://schemas.microsoft.com/office/drawing/2014/main" id="{7C0EF776-6E26-4173-9063-595A9F782033}"/>
              </a:ext>
            </a:extLst>
          </p:cNvPr>
          <p:cNvSpPr>
            <a:spLocks noGrp="1"/>
          </p:cNvSpPr>
          <p:nvPr>
            <p:ph idx="1"/>
          </p:nvPr>
        </p:nvSpPr>
        <p:spPr/>
        <p:txBody>
          <a:bodyPr/>
          <a:lstStyle/>
          <a:p>
            <a:r>
              <a:rPr lang="en-US" sz="1400" dirty="0"/>
              <a:t>Chari, V. V. (2010). Building a science of economics for the real world. Subcommittee on investigations and oversight , Committee on science and  technology. U. Congress. Washington, U.S. Government printing office</a:t>
            </a:r>
          </a:p>
          <a:p>
            <a:pPr lvl="1"/>
            <a:r>
              <a:rPr lang="en-US" sz="1400" i="1" dirty="0"/>
              <a:t>All the interesting policy questions involve understanding how people make decisions over time and how they handle uncertainty. All must deal with the effects on the whole economy. </a:t>
            </a:r>
            <a:r>
              <a:rPr lang="en-US" sz="1400" b="1" i="1" dirty="0"/>
              <a:t>So, any interesting model must be a dynamic stochastic general equilibrium model</a:t>
            </a:r>
            <a:r>
              <a:rPr lang="en-US" sz="1400" i="1" dirty="0"/>
              <a:t>.</a:t>
            </a:r>
            <a:r>
              <a:rPr lang="en-US" sz="1400" dirty="0"/>
              <a:t> </a:t>
            </a:r>
            <a:r>
              <a:rPr lang="en-US" sz="1400" i="1" dirty="0"/>
              <a:t>From this perspective, there is no other game in town</a:t>
            </a:r>
            <a:r>
              <a:rPr lang="en-US" sz="1400" dirty="0"/>
              <a:t>. Modern macroeconomic models, often called DSGE models in macro share common additional features. All of them make sure that they are consistent with the National Income and Product Accounts. That is, things must add up. All of them lay out clearly how people make decisions. All of them are explicit about the constraints imposed by nature, the structure of markets and available information on choices to households, firms and the government. From this perspective DSGE land is a very big tent. The only alternatives are models in which the modeler does not clearly spell out how people make decisions. Why should we prefer obfuscation to clarity? My description of the style of modern macroeconomics makes it clear that modern macroeconomists use a common language to formulate their ideas and the style allows for substantial disagreement on the substance of the ideas. A useful aphorism in macroeconomics is: "If you have an interesting and coherent story to tell, you can tell it in a DSGE model. If you cannot, your story is incoherent." (p. 2)</a:t>
            </a:r>
          </a:p>
          <a:p>
            <a:endParaRPr lang="en-GB" dirty="0"/>
          </a:p>
        </p:txBody>
      </p:sp>
    </p:spTree>
    <p:extLst>
      <p:ext uri="{BB962C8B-B14F-4D97-AF65-F5344CB8AC3E}">
        <p14:creationId xmlns:p14="http://schemas.microsoft.com/office/powerpoint/2010/main" val="23768103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F492C-13FF-44F0-96D3-CADB540E1B73}"/>
              </a:ext>
            </a:extLst>
          </p:cNvPr>
          <p:cNvSpPr>
            <a:spLocks noGrp="1"/>
          </p:cNvSpPr>
          <p:nvPr>
            <p:ph type="title"/>
          </p:nvPr>
        </p:nvSpPr>
        <p:spPr/>
        <p:txBody>
          <a:bodyPr>
            <a:normAutofit fontScale="90000"/>
          </a:bodyPr>
          <a:lstStyle/>
          <a:p>
            <a:r>
              <a:rPr lang="en-GB" dirty="0"/>
              <a:t>Annotated References with URLs where available</a:t>
            </a:r>
          </a:p>
        </p:txBody>
      </p:sp>
      <p:sp>
        <p:nvSpPr>
          <p:cNvPr id="3" name="Content Placeholder 2">
            <a:extLst>
              <a:ext uri="{FF2B5EF4-FFF2-40B4-BE49-F238E27FC236}">
                <a16:creationId xmlns:a16="http://schemas.microsoft.com/office/drawing/2014/main" id="{F22FAAD8-3A28-4D80-AAD1-6707060895D4}"/>
              </a:ext>
            </a:extLst>
          </p:cNvPr>
          <p:cNvSpPr>
            <a:spLocks noGrp="1"/>
          </p:cNvSpPr>
          <p:nvPr>
            <p:ph idx="1"/>
          </p:nvPr>
        </p:nvSpPr>
        <p:spPr/>
        <p:txBody>
          <a:bodyPr>
            <a:noAutofit/>
          </a:bodyPr>
          <a:lstStyle/>
          <a:p>
            <a:r>
              <a:rPr lang="en-US" sz="1400" dirty="0" err="1">
                <a:hlinkClick r:id="rId2"/>
              </a:rPr>
              <a:t>DeCanio</a:t>
            </a:r>
            <a:r>
              <a:rPr lang="en-US" sz="1400" dirty="0">
                <a:hlinkClick r:id="rId2"/>
              </a:rPr>
              <a:t>, S. J. (2003)</a:t>
            </a:r>
            <a:r>
              <a:rPr lang="en-US" sz="1400" dirty="0"/>
              <a:t>. Economic models of climate change : a critique. New York, Palgrave Macmillan.</a:t>
            </a:r>
          </a:p>
          <a:p>
            <a:pPr lvl="1"/>
            <a:r>
              <a:rPr lang="en-US" sz="1400" dirty="0"/>
              <a:t>“Given the magnitude of the stakes, it is perhaps surprising that </a:t>
            </a:r>
            <a:r>
              <a:rPr lang="en-US" sz="1400" b="1" i="1" dirty="0"/>
              <a:t>much of the debate about the climate has been cast in terms of economics</a:t>
            </a:r>
            <a:r>
              <a:rPr lang="en-US" sz="1400" dirty="0"/>
              <a:t>. Economics does a relatively better job of calculating what might happen in the wake of marginal changes in policy or circumstances than it does in handling comparisons between radically different situations… </a:t>
            </a:r>
            <a:r>
              <a:rPr lang="en-US" sz="1400" b="1" i="1" dirty="0"/>
              <a:t>This requirement for "marginal“ welfare analysis does not hold when considering climate change</a:t>
            </a:r>
            <a:r>
              <a:rPr lang="en-US" sz="1400" dirty="0"/>
              <a:t>.” (p. 3)</a:t>
            </a:r>
          </a:p>
          <a:p>
            <a:pPr lvl="1"/>
            <a:r>
              <a:rPr lang="en-US" sz="1400" dirty="0"/>
              <a:t>The result is that the application of general equilibrium analysis to climate policy has produced a kind of specious precision, </a:t>
            </a:r>
            <a:r>
              <a:rPr lang="en-US" sz="1400" b="1" i="1" dirty="0"/>
              <a:t>a situation in which the assumptions of the analysts masquerade as results that are solidly grounded in theory and the data</a:t>
            </a:r>
            <a:r>
              <a:rPr lang="en-US" sz="1400" dirty="0"/>
              <a:t>. This leads to a tremendous amount confusion and mischief, not least of which is the notion that though the physical science of the climate is plagued by uncertainty it is possible to know with a high degree of certainty just what economic consequences of alternative policy actions will be. This more than any other, has created the policy paralysis and public illusion that so far have impeded constructive action to meet the climate challenge.” (p. 7)</a:t>
            </a:r>
          </a:p>
          <a:p>
            <a:r>
              <a:rPr lang="en-US" sz="1400" dirty="0">
                <a:hlinkClick r:id="rId3"/>
              </a:rPr>
              <a:t>Eddington, A. S. (1928)</a:t>
            </a:r>
            <a:r>
              <a:rPr lang="en-US" sz="1400" dirty="0"/>
              <a:t>. The Nature Of The Physical World. Cambridge, Cambridge University Press.</a:t>
            </a:r>
          </a:p>
          <a:p>
            <a:pPr lvl="1"/>
            <a:r>
              <a:rPr lang="en-US" sz="1400" dirty="0"/>
              <a:t>“The practical measure of the random element which can increase in the universe but can never decrease is called </a:t>
            </a:r>
            <a:r>
              <a:rPr lang="en-US" sz="1400" i="1" dirty="0"/>
              <a:t>entropy</a:t>
            </a:r>
            <a:r>
              <a:rPr lang="en-US" sz="1400" dirty="0"/>
              <a:t>. … Entropy continually increases. We can, by isolating parts of the world and postulating rather idealized conditions in our problems, arrest the increase, but we cannot turn it into a decrease. That would involve something much worse than a violation of an ordinary law of Nature, namely, an improbable coincidence. The law that entropy always increases—the second law of thermodynamics—holds, I think, the supreme position among the laws of Nature. If someone points out to you that your pet theory of the universe is in disagreement with Maxwell’s equations—then so much the worse for Maxwell’s equations. If it is found to be contradicted by observations—well, these experimentalists do bungle things sometimes. But </a:t>
            </a:r>
            <a:r>
              <a:rPr lang="en-US" sz="1400" i="1" dirty="0"/>
              <a:t>if your theory is found to be against the second law of thermodynamics I can give you no hope; there is nothing for it but to collapse in deepest humiliation</a:t>
            </a:r>
            <a:r>
              <a:rPr lang="en-US" sz="1400" dirty="0"/>
              <a:t>.” (p. 37)</a:t>
            </a:r>
          </a:p>
        </p:txBody>
      </p:sp>
    </p:spTree>
    <p:extLst>
      <p:ext uri="{BB962C8B-B14F-4D97-AF65-F5344CB8AC3E}">
        <p14:creationId xmlns:p14="http://schemas.microsoft.com/office/powerpoint/2010/main" val="39227271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6C0F7-EFCC-41AA-A4C2-FFB1722CF038}"/>
              </a:ext>
            </a:extLst>
          </p:cNvPr>
          <p:cNvSpPr>
            <a:spLocks noGrp="1"/>
          </p:cNvSpPr>
          <p:nvPr>
            <p:ph type="title"/>
          </p:nvPr>
        </p:nvSpPr>
        <p:spPr/>
        <p:txBody>
          <a:bodyPr>
            <a:normAutofit fontScale="90000"/>
          </a:bodyPr>
          <a:lstStyle/>
          <a:p>
            <a:r>
              <a:rPr lang="en-GB" dirty="0"/>
              <a:t>Annotated References with URLs where available</a:t>
            </a:r>
          </a:p>
        </p:txBody>
      </p:sp>
      <p:sp>
        <p:nvSpPr>
          <p:cNvPr id="3" name="Content Placeholder 2">
            <a:extLst>
              <a:ext uri="{FF2B5EF4-FFF2-40B4-BE49-F238E27FC236}">
                <a16:creationId xmlns:a16="http://schemas.microsoft.com/office/drawing/2014/main" id="{7E2897F5-83C8-4036-B6A5-7535FDD761B2}"/>
              </a:ext>
            </a:extLst>
          </p:cNvPr>
          <p:cNvSpPr>
            <a:spLocks noGrp="1"/>
          </p:cNvSpPr>
          <p:nvPr>
            <p:ph idx="1"/>
          </p:nvPr>
        </p:nvSpPr>
        <p:spPr/>
        <p:txBody>
          <a:bodyPr>
            <a:normAutofit lnSpcReduction="10000"/>
          </a:bodyPr>
          <a:lstStyle/>
          <a:p>
            <a:r>
              <a:rPr lang="en-US" sz="1400" dirty="0">
                <a:hlinkClick r:id="rId2"/>
              </a:rPr>
              <a:t>Friedman, M. (1953)</a:t>
            </a:r>
            <a:r>
              <a:rPr lang="en-US" sz="1400" dirty="0"/>
              <a:t>. The Methodology of Positive Economics. Essays in positive economics. Chicago, University of Chicago Press</a:t>
            </a:r>
          </a:p>
          <a:p>
            <a:pPr lvl="1"/>
            <a:r>
              <a:rPr lang="en-US" sz="1400" dirty="0"/>
              <a:t>“</a:t>
            </a:r>
            <a:r>
              <a:rPr lang="en-US" sz="1400" b="1" i="1" dirty="0"/>
              <a:t>Truly important and significant hypotheses will be found to have “assumptions” that are wildly inaccurate descriptive representations of reality</a:t>
            </a:r>
            <a:r>
              <a:rPr lang="en-US" sz="1400" dirty="0"/>
              <a:t>, and, in general, </a:t>
            </a:r>
            <a:r>
              <a:rPr lang="en-US" sz="1400" b="1" i="1" dirty="0"/>
              <a:t>the more significant the theory, the more unrealistic the assumptions </a:t>
            </a:r>
            <a:r>
              <a:rPr lang="en-US" sz="1400" dirty="0"/>
              <a:t>(in this sense).”</a:t>
            </a:r>
            <a:r>
              <a:rPr lang="en-US" sz="1400" b="1" baseline="30000" dirty="0"/>
              <a:t>12</a:t>
            </a:r>
          </a:p>
          <a:p>
            <a:pPr lvl="1"/>
            <a:r>
              <a:rPr lang="en-US" sz="1400" dirty="0"/>
              <a:t>Footnote 12: “The converse of the proposition does not of course hold: </a:t>
            </a:r>
            <a:r>
              <a:rPr lang="en-US" sz="1400" b="1" i="1" dirty="0"/>
              <a:t>assumptions that are unrealistic (in this sense) do not guarantee a significant theory</a:t>
            </a:r>
            <a:r>
              <a:rPr lang="en-US" sz="1400" dirty="0"/>
              <a:t>.”</a:t>
            </a:r>
          </a:p>
          <a:p>
            <a:r>
              <a:rPr lang="en-US" sz="1400" dirty="0">
                <a:hlinkClick r:id="rId3"/>
              </a:rPr>
              <a:t>Kahn, M. E., K. </a:t>
            </a:r>
            <a:r>
              <a:rPr lang="en-US" sz="1400" dirty="0" err="1">
                <a:hlinkClick r:id="rId3"/>
              </a:rPr>
              <a:t>Mohaddes</a:t>
            </a:r>
            <a:r>
              <a:rPr lang="en-US" sz="1400" dirty="0">
                <a:hlinkClick r:id="rId3"/>
              </a:rPr>
              <a:t>, et al. (2019)</a:t>
            </a:r>
            <a:r>
              <a:rPr lang="en-US" sz="1400" dirty="0"/>
              <a:t> Long-Term Macroeconomic Effects of Climate Change: A Cross-Country Analysis.  DOI:</a:t>
            </a:r>
            <a:endParaRPr lang="en-GB" sz="1400" dirty="0"/>
          </a:p>
          <a:p>
            <a:pPr lvl="1"/>
            <a:r>
              <a:rPr lang="en-GB" sz="1400" i="1" dirty="0"/>
              <a:t>“the literature</a:t>
            </a:r>
            <a:r>
              <a:rPr lang="en-GB" sz="1400" dirty="0"/>
              <a:t> relies primarily on the cross-sectional approach, and as such </a:t>
            </a:r>
            <a:r>
              <a:rPr lang="en-GB" sz="1400" i="1" dirty="0"/>
              <a:t>does not take into account the time dimension of the data</a:t>
            </a:r>
            <a:r>
              <a:rPr lang="en-GB" sz="1400" dirty="0"/>
              <a:t> (i.e., assumes that the observed relationship across countries holds over time as well)… We show that an increase in average global temperature of 0.04°C per year— corresponding to the Representative Concentration Pathway (RCP) 8.5 scenario, which assumes higher greenhouse gas emissions in the absence of mitigation policies— reduces world’s real GDP per capita by 7.22 percent by 2100” (pp 1-4)</a:t>
            </a:r>
          </a:p>
          <a:p>
            <a:r>
              <a:rPr lang="en-US" sz="1400" dirty="0">
                <a:hlinkClick r:id="rId4"/>
              </a:rPr>
              <a:t>Keen, S., R. U. Ayres, et al. (2019)</a:t>
            </a:r>
            <a:r>
              <a:rPr lang="en-US" sz="1400" dirty="0"/>
              <a:t>. "A Note on the Role of Energy in Production." Ecological Economics 157: 40-46.</a:t>
            </a:r>
          </a:p>
          <a:p>
            <a:pPr lvl="1"/>
            <a:r>
              <a:rPr lang="en-US" sz="1400" dirty="0"/>
              <a:t>“This altered form is motivated by epistemological concerns, as well as the empirical issues already outlined. The functional form shown in Equation (1.2) implies that energy can be added to a production process independently of </a:t>
            </a:r>
            <a:r>
              <a:rPr lang="en-US" sz="1400" dirty="0" err="1"/>
              <a:t>labour</a:t>
            </a:r>
            <a:r>
              <a:rPr lang="en-US" sz="1400" dirty="0"/>
              <a:t> and capital, and that </a:t>
            </a:r>
            <a:r>
              <a:rPr lang="en-US" sz="1400" dirty="0" err="1"/>
              <a:t>labour</a:t>
            </a:r>
            <a:r>
              <a:rPr lang="en-US" sz="1400" dirty="0"/>
              <a:t> and capital can operate without energy inputs themselves. Neither proposition is true.  Adding energy independently of </a:t>
            </a:r>
            <a:r>
              <a:rPr lang="en-US" sz="1400" dirty="0" err="1"/>
              <a:t>labour</a:t>
            </a:r>
            <a:r>
              <a:rPr lang="en-US" sz="1400" dirty="0"/>
              <a:t> and capital to a production process would cause not output but destruction: both </a:t>
            </a:r>
            <a:r>
              <a:rPr lang="en-US" sz="1400" dirty="0" err="1"/>
              <a:t>labour</a:t>
            </a:r>
            <a:r>
              <a:rPr lang="en-US" sz="1400" dirty="0"/>
              <a:t> and capital are needed, and are used, to harness energy in its various forms to perform useful work. Similarly, both </a:t>
            </a:r>
            <a:r>
              <a:rPr lang="en-US" sz="1400" dirty="0" err="1"/>
              <a:t>labour</a:t>
            </a:r>
            <a:r>
              <a:rPr lang="en-US" sz="1400" dirty="0"/>
              <a:t> and capital need energy in order to be able to function: </a:t>
            </a:r>
            <a:r>
              <a:rPr lang="en-US" sz="1400" b="1" i="1" dirty="0"/>
              <a:t>to coin a phrase, </a:t>
            </a:r>
            <a:r>
              <a:rPr lang="en-US" sz="1400" b="1" i="1" dirty="0" err="1"/>
              <a:t>labour</a:t>
            </a:r>
            <a:r>
              <a:rPr lang="en-US" sz="1400" b="1" i="1" dirty="0"/>
              <a:t> without energy is a corpse, while capital without energy is a sculpture.</a:t>
            </a:r>
          </a:p>
          <a:p>
            <a:pPr lvl="1"/>
            <a:r>
              <a:rPr lang="en-US" sz="1400" dirty="0"/>
              <a:t>The functional form in Equation (1.7) acknowledges both epistemological issues: energy is not added to a production process independently of </a:t>
            </a:r>
            <a:r>
              <a:rPr lang="en-US" sz="1400" dirty="0" err="1"/>
              <a:t>labour</a:t>
            </a:r>
            <a:r>
              <a:rPr lang="en-US" sz="1400" dirty="0"/>
              <a:t> and capital, but is instead </a:t>
            </a:r>
            <a:r>
              <a:rPr lang="en-US" sz="1400" dirty="0" err="1"/>
              <a:t>channelled</a:t>
            </a:r>
            <a:r>
              <a:rPr lang="en-US" sz="1400" dirty="0"/>
              <a:t> by them to perform useful work; and if the energy input to either </a:t>
            </a:r>
            <a:r>
              <a:rPr lang="en-US" sz="1400" dirty="0" err="1"/>
              <a:t>labour</a:t>
            </a:r>
            <a:r>
              <a:rPr lang="en-US" sz="1400" dirty="0"/>
              <a:t> or capital is zero, then the useful work performed by it is also zero.</a:t>
            </a:r>
          </a:p>
          <a:p>
            <a:pPr lvl="1"/>
            <a:r>
              <a:rPr lang="en-US" sz="1400" dirty="0"/>
              <a:t>Once both </a:t>
            </a:r>
            <a:r>
              <a:rPr lang="en-US" sz="1400" dirty="0" err="1"/>
              <a:t>labour</a:t>
            </a:r>
            <a:r>
              <a:rPr lang="en-US" sz="1400" dirty="0"/>
              <a:t> and capital are seen as means to turn energy into useful work, then the inputs of the functions L(E) and K(E) are energy, while the outputs are the potential for useful work (exergy).”</a:t>
            </a:r>
          </a:p>
        </p:txBody>
      </p:sp>
    </p:spTree>
    <p:extLst>
      <p:ext uri="{BB962C8B-B14F-4D97-AF65-F5344CB8AC3E}">
        <p14:creationId xmlns:p14="http://schemas.microsoft.com/office/powerpoint/2010/main" val="39451874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313BBF-A842-466B-B702-66DBCD862217}"/>
              </a:ext>
            </a:extLst>
          </p:cNvPr>
          <p:cNvSpPr>
            <a:spLocks noGrp="1"/>
          </p:cNvSpPr>
          <p:nvPr>
            <p:ph type="title"/>
          </p:nvPr>
        </p:nvSpPr>
        <p:spPr>
          <a:xfrm>
            <a:off x="838200" y="365125"/>
            <a:ext cx="10515600" cy="424229"/>
          </a:xfrm>
        </p:spPr>
        <p:txBody>
          <a:bodyPr>
            <a:normAutofit fontScale="90000"/>
          </a:bodyPr>
          <a:lstStyle/>
          <a:p>
            <a:r>
              <a:rPr lang="en-GB" dirty="0"/>
              <a:t>Annotated References with URLs where available</a:t>
            </a:r>
          </a:p>
        </p:txBody>
      </p:sp>
      <p:sp>
        <p:nvSpPr>
          <p:cNvPr id="5" name="Content Placeholder 4">
            <a:extLst>
              <a:ext uri="{FF2B5EF4-FFF2-40B4-BE49-F238E27FC236}">
                <a16:creationId xmlns:a16="http://schemas.microsoft.com/office/drawing/2014/main" id="{011FFDF4-FBE1-4514-B1C9-B90D39DFC37F}"/>
              </a:ext>
            </a:extLst>
          </p:cNvPr>
          <p:cNvSpPr>
            <a:spLocks noGrp="1"/>
          </p:cNvSpPr>
          <p:nvPr>
            <p:ph idx="1"/>
          </p:nvPr>
        </p:nvSpPr>
        <p:spPr>
          <a:xfrm>
            <a:off x="892907" y="789354"/>
            <a:ext cx="7244414" cy="5387609"/>
          </a:xfrm>
        </p:spPr>
        <p:txBody>
          <a:bodyPr>
            <a:noAutofit/>
          </a:bodyPr>
          <a:lstStyle/>
          <a:p>
            <a:r>
              <a:rPr lang="en-US" sz="1300" dirty="0"/>
              <a:t>Keen, S. (2020). "The Appallingly Bad Neoclassical Economics of Climate Change." Globalizations Forthcoming.</a:t>
            </a:r>
          </a:p>
          <a:p>
            <a:pPr lvl="1"/>
            <a:r>
              <a:rPr lang="en-US" sz="1300" dirty="0"/>
              <a:t>Forecasts by economists of the damage that climate change will inflict on the economy have been notably sanguine, compared to warnings by scientists about damage to the biosphere. This is primarily due to economists generating their own predictions of damages from climate change, using three spurious methods: by equating climate with weather, and therefore assuming that about 90% of GDP will be unaffected by climate change, because it happens indoors; by using statistical fits between temperature today and GDP today as a proxy for the impact of global warming over time; and by surveys that diluted extreme warnings from scientists with optimistic expectations from economists. Nordhaus has also misrepresented the scientific literature to justify the use of a smooth function to describe the damage to GDP from climate change. Correcting for these errors makes it feasible that damages from climate change are at least an order of magnitude worse than forecast by economists, and may be so great as to threaten the survival of human </a:t>
            </a:r>
            <a:r>
              <a:rPr lang="en-US" sz="1300" dirty="0" err="1"/>
              <a:t>civilisation</a:t>
            </a:r>
            <a:r>
              <a:rPr lang="en-US" sz="1300" dirty="0"/>
              <a:t>.</a:t>
            </a:r>
            <a:endParaRPr lang="en-US" sz="1300" dirty="0">
              <a:hlinkClick r:id="rId3"/>
            </a:endParaRPr>
          </a:p>
          <a:p>
            <a:r>
              <a:rPr lang="en-US" sz="1300" dirty="0" err="1">
                <a:hlinkClick r:id="rId3"/>
              </a:rPr>
              <a:t>Lenton</a:t>
            </a:r>
            <a:r>
              <a:rPr lang="en-US" sz="1300" dirty="0">
                <a:hlinkClick r:id="rId3"/>
              </a:rPr>
              <a:t>, T. M., H. Held, et al. (2008)</a:t>
            </a:r>
            <a:r>
              <a:rPr lang="en-US" sz="1300" dirty="0"/>
              <a:t>. "Tipping elements in the Earth's climate system." Proceedings of the National Academy of Sciences 105(6): 1786-1793</a:t>
            </a:r>
          </a:p>
          <a:p>
            <a:pPr lvl="1"/>
            <a:r>
              <a:rPr lang="en-US" sz="1300" dirty="0"/>
              <a:t>“Society may be lulled into a false sense of security by smooth projections of global change. Our synthesis of present knowledge suggests that a variety of tipping elements could reach their critical point within this century under anthropogenic climate change”. (p. 1792)</a:t>
            </a:r>
          </a:p>
          <a:p>
            <a:r>
              <a:rPr lang="en-US" sz="1300" dirty="0" err="1">
                <a:hlinkClick r:id="rId4"/>
              </a:rPr>
              <a:t>Lynas</a:t>
            </a:r>
            <a:r>
              <a:rPr lang="en-US" sz="1300" dirty="0">
                <a:hlinkClick r:id="rId4"/>
              </a:rPr>
              <a:t>, M. (2020)</a:t>
            </a:r>
            <a:r>
              <a:rPr lang="en-US" sz="1300" dirty="0"/>
              <a:t>. </a:t>
            </a:r>
            <a:r>
              <a:rPr lang="en-US" sz="1300" i="1" dirty="0"/>
              <a:t>Our Final Warning: Six Degrees of Climate Emergency</a:t>
            </a:r>
            <a:r>
              <a:rPr lang="en-US" sz="1300" dirty="0"/>
              <a:t>. London, HarperCollins Publishers.</a:t>
            </a:r>
          </a:p>
          <a:p>
            <a:pPr lvl="1"/>
            <a:r>
              <a:rPr lang="en-US" sz="1300" dirty="0"/>
              <a:t>“When I started writing this book I thought that we could probably survive climate change. Now I am not so sure… </a:t>
            </a:r>
            <a:r>
              <a:rPr lang="en-US" sz="1300" b="1" i="1" dirty="0"/>
              <a:t>At three degrees I now believe that the stability of human </a:t>
            </a:r>
            <a:r>
              <a:rPr lang="en-US" sz="1300" b="1" i="1" dirty="0" err="1"/>
              <a:t>civilisation</a:t>
            </a:r>
            <a:r>
              <a:rPr lang="en-US" sz="1300" b="1" i="1" dirty="0"/>
              <a:t> will be seriously </a:t>
            </a:r>
            <a:r>
              <a:rPr lang="en-US" sz="1300" b="1" i="1" dirty="0" err="1"/>
              <a:t>imperilled</a:t>
            </a:r>
            <a:r>
              <a:rPr lang="en-US" sz="1300" b="1" i="1" dirty="0"/>
              <a:t>, while at four degrees a full-scale global collapse of human societies is probable, accompanied by a mass extinction of the biosphere that will be the worst on Earth for tens or even hundreds of millions of years</a:t>
            </a:r>
            <a:r>
              <a:rPr lang="en-US" sz="1300" dirty="0"/>
              <a:t>.” (p. ix).</a:t>
            </a:r>
          </a:p>
        </p:txBody>
      </p:sp>
      <p:graphicFrame>
        <p:nvGraphicFramePr>
          <p:cNvPr id="2" name="Object 1">
            <a:extLst>
              <a:ext uri="{FF2B5EF4-FFF2-40B4-BE49-F238E27FC236}">
                <a16:creationId xmlns:a16="http://schemas.microsoft.com/office/drawing/2014/main" id="{4FE26FCB-33E4-4654-A63A-2B7D5F37F4A5}"/>
              </a:ext>
            </a:extLst>
          </p:cNvPr>
          <p:cNvGraphicFramePr>
            <a:graphicFrameLocks noChangeAspect="1"/>
          </p:cNvGraphicFramePr>
          <p:nvPr>
            <p:extLst>
              <p:ext uri="{D42A27DB-BD31-4B8C-83A1-F6EECF244321}">
                <p14:modId xmlns:p14="http://schemas.microsoft.com/office/powerpoint/2010/main" val="3824168056"/>
              </p:ext>
            </p:extLst>
          </p:nvPr>
        </p:nvGraphicFramePr>
        <p:xfrm>
          <a:off x="8287362" y="826141"/>
          <a:ext cx="3515948" cy="4975509"/>
        </p:xfrm>
        <a:graphic>
          <a:graphicData uri="http://schemas.openxmlformats.org/presentationml/2006/ole">
            <mc:AlternateContent xmlns:mc="http://schemas.openxmlformats.org/markup-compatibility/2006">
              <mc:Choice xmlns:v="urn:schemas-microsoft-com:vml" Requires="v">
                <p:oleObj spid="_x0000_s14342" name="Acrobat Document" r:id="rId5" imgW="2833683" imgH="4010007" progId="AcroExch.Document.DC">
                  <p:embed/>
                </p:oleObj>
              </mc:Choice>
              <mc:Fallback>
                <p:oleObj name="Acrobat Document" r:id="rId5" imgW="2833683" imgH="4010007" progId="AcroExch.Document.DC">
                  <p:embed/>
                  <p:pic>
                    <p:nvPicPr>
                      <p:cNvPr id="0" name=""/>
                      <p:cNvPicPr/>
                      <p:nvPr/>
                    </p:nvPicPr>
                    <p:blipFill>
                      <a:blip r:embed="rId6"/>
                      <a:stretch>
                        <a:fillRect/>
                      </a:stretch>
                    </p:blipFill>
                    <p:spPr>
                      <a:xfrm>
                        <a:off x="8287362" y="826141"/>
                        <a:ext cx="3515948" cy="4975509"/>
                      </a:xfrm>
                      <a:prstGeom prst="rect">
                        <a:avLst/>
                      </a:prstGeom>
                    </p:spPr>
                  </p:pic>
                </p:oleObj>
              </mc:Fallback>
            </mc:AlternateContent>
          </a:graphicData>
        </a:graphic>
      </p:graphicFrame>
    </p:spTree>
    <p:extLst>
      <p:ext uri="{BB962C8B-B14F-4D97-AF65-F5344CB8AC3E}">
        <p14:creationId xmlns:p14="http://schemas.microsoft.com/office/powerpoint/2010/main" val="27615540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F3CB2-5A60-4B54-857F-51EDC4056810}"/>
              </a:ext>
            </a:extLst>
          </p:cNvPr>
          <p:cNvSpPr>
            <a:spLocks noGrp="1"/>
          </p:cNvSpPr>
          <p:nvPr>
            <p:ph type="title"/>
          </p:nvPr>
        </p:nvSpPr>
        <p:spPr/>
        <p:txBody>
          <a:bodyPr>
            <a:normAutofit fontScale="90000"/>
          </a:bodyPr>
          <a:lstStyle/>
          <a:p>
            <a:r>
              <a:rPr lang="en-GB" dirty="0"/>
              <a:t>Annotated References with URLs where available</a:t>
            </a:r>
          </a:p>
        </p:txBody>
      </p:sp>
      <p:sp>
        <p:nvSpPr>
          <p:cNvPr id="3" name="Content Placeholder 2">
            <a:extLst>
              <a:ext uri="{FF2B5EF4-FFF2-40B4-BE49-F238E27FC236}">
                <a16:creationId xmlns:a16="http://schemas.microsoft.com/office/drawing/2014/main" id="{1FD0BFE9-9798-4CA8-AEF4-8D3DBE9CD7B4}"/>
              </a:ext>
            </a:extLst>
          </p:cNvPr>
          <p:cNvSpPr>
            <a:spLocks noGrp="1"/>
          </p:cNvSpPr>
          <p:nvPr>
            <p:ph idx="1"/>
          </p:nvPr>
        </p:nvSpPr>
        <p:spPr/>
        <p:txBody>
          <a:bodyPr>
            <a:normAutofit lnSpcReduction="10000"/>
          </a:bodyPr>
          <a:lstStyle/>
          <a:p>
            <a:r>
              <a:rPr lang="en-US" sz="1300" dirty="0">
                <a:hlinkClick r:id="rId2"/>
              </a:rPr>
              <a:t>Mendelsohn, R., W. D. Nordhaus, et al. (1994)</a:t>
            </a:r>
            <a:r>
              <a:rPr lang="en-US" sz="1300" dirty="0"/>
              <a:t>. "The Impact of Global Warming on Agriculture: A Ricardian Analysis." The American Economic Review 84(4): 753-771.</a:t>
            </a:r>
          </a:p>
          <a:p>
            <a:pPr lvl="1"/>
            <a:r>
              <a:rPr lang="en-US" sz="1300" dirty="0"/>
              <a:t>“The basic hypothesis is that climate shifts the production function for crops. Farmers at particular sites take environmental variables like climate as given and adjust their inputs and outputs accordingly. </a:t>
            </a:r>
            <a:r>
              <a:rPr lang="en-US" sz="1300" b="1" i="1" dirty="0"/>
              <a:t>Moreover, we assume perfect competition in both product and input markets. Most important, we assume that the economy has completely adapted to the given climate so that land prices have attained the long-run equilibrium that is associated with each county’s climate</a:t>
            </a:r>
            <a:r>
              <a:rPr lang="en-US" sz="1300" dirty="0"/>
              <a:t>.” (p. 756)</a:t>
            </a:r>
          </a:p>
          <a:p>
            <a:r>
              <a:rPr lang="en-US" sz="1400" dirty="0">
                <a:hlinkClick r:id="rId3"/>
              </a:rPr>
              <a:t>Mendelsohn, R., M. Schlesinger, et al. (2000)</a:t>
            </a:r>
            <a:r>
              <a:rPr lang="en-US" sz="1400" dirty="0"/>
              <a:t>. "Comparing impacts across climate models." Integrated Assessment 1(1): 37-48</a:t>
            </a:r>
          </a:p>
          <a:p>
            <a:pPr lvl="1"/>
            <a:r>
              <a:rPr lang="en-US" sz="1400" dirty="0"/>
              <a:t>“</a:t>
            </a:r>
            <a:r>
              <a:rPr lang="en-US" sz="1400" i="1" dirty="0"/>
              <a:t>By comparing one area with a warmer site, the Cross-sectional approach is able to discern what would happen to that place in the long run if it warmed</a:t>
            </a:r>
            <a:r>
              <a:rPr lang="en-US" sz="1400" dirty="0"/>
              <a:t>.” (p. 38)</a:t>
            </a:r>
          </a:p>
          <a:p>
            <a:r>
              <a:rPr lang="en-US" sz="1400" dirty="0">
                <a:hlinkClick r:id="rId4"/>
              </a:rPr>
              <a:t>Musgrave, A. (1990). “'Unreal Assumptions' in Economic Theory: The F-Twist Untwisted”</a:t>
            </a:r>
            <a:r>
              <a:rPr lang="en-US" sz="1400" dirty="0"/>
              <a:t>. </a:t>
            </a:r>
            <a:r>
              <a:rPr lang="en-US" sz="1400" i="1" dirty="0"/>
              <a:t>Milton Friedman: Critical assessments. Volume 3</a:t>
            </a:r>
            <a:r>
              <a:rPr lang="en-US" sz="1400" dirty="0"/>
              <a:t>. J. C. Wood and R. N. Woods. London and New York, Routledge: 333-342</a:t>
            </a:r>
          </a:p>
          <a:p>
            <a:pPr lvl="1"/>
            <a:r>
              <a:rPr lang="en-US" sz="1400" dirty="0"/>
              <a:t>“Suppose a scientist is investigating some phenomenon and has the hypothesis that some factor F which might be expected to affect that phenomenon actually has no effect upon it… I will call assumptions like these </a:t>
            </a:r>
            <a:r>
              <a:rPr lang="en-US" sz="1400" b="1" i="1" dirty="0"/>
              <a:t>negligibility assumptions</a:t>
            </a:r>
            <a:r>
              <a:rPr lang="en-US" sz="1400" dirty="0"/>
              <a:t>…</a:t>
            </a:r>
          </a:p>
          <a:p>
            <a:pPr lvl="1"/>
            <a:r>
              <a:rPr lang="en-US" sz="1400" dirty="0"/>
              <a:t>FRIEDMAN is wrong to conclude from this that 'the more significant the theory, the more unrealistic the assumptions”</a:t>
            </a:r>
          </a:p>
          <a:p>
            <a:pPr lvl="1"/>
            <a:r>
              <a:rPr lang="en-US" sz="1400" dirty="0"/>
              <a:t>a scientist may conclude that his theory will only work where factor F is absent, and restrict its applicability to cases of this kind. He may retain the 'assumption' that F is absent, but now use it to specify the domain of applicability of his theory. Let us call assumptions of this second kind </a:t>
            </a:r>
            <a:r>
              <a:rPr lang="en-US" sz="1400" b="1" i="1" dirty="0"/>
              <a:t>domain assumptions</a:t>
            </a:r>
            <a:r>
              <a:rPr lang="en-US" sz="1400" dirty="0"/>
              <a:t>…</a:t>
            </a:r>
          </a:p>
          <a:p>
            <a:pPr lvl="1"/>
            <a:r>
              <a:rPr lang="en-US" sz="1400" b="1" i="1" dirty="0"/>
              <a:t>If a domain assumption is always false, then the theory containing it can be applied to no actual situation and is in fact untestable</a:t>
            </a:r>
            <a:r>
              <a:rPr lang="en-US" sz="1400" dirty="0"/>
              <a:t>.”</a:t>
            </a:r>
          </a:p>
          <a:p>
            <a:r>
              <a:rPr lang="en-US" sz="1400" dirty="0">
                <a:hlinkClick r:id="rId5"/>
              </a:rPr>
              <a:t>Nordhaus, W. D. (1991)</a:t>
            </a:r>
            <a:r>
              <a:rPr lang="en-US" sz="1400" dirty="0"/>
              <a:t>. "To Slow or Not to Slow: The Economics of The Greenhouse Effect." </a:t>
            </a:r>
            <a:r>
              <a:rPr lang="en-US" sz="1400" i="1" dirty="0"/>
              <a:t>The Economic Journal</a:t>
            </a:r>
            <a:r>
              <a:rPr lang="en-US" sz="1400" dirty="0"/>
              <a:t> 101(407): 920-937.</a:t>
            </a:r>
          </a:p>
          <a:p>
            <a:pPr lvl="1"/>
            <a:r>
              <a:rPr lang="en-GB" sz="1400" b="1" i="1" dirty="0"/>
              <a:t>“human societies thrive in a wide variety of climatic zones</a:t>
            </a:r>
            <a:r>
              <a:rPr lang="en-GB" sz="1400" dirty="0"/>
              <a:t>. For the bulk of economic activity, </a:t>
            </a:r>
            <a:r>
              <a:rPr lang="en-GB" sz="1400" b="1" i="1" dirty="0"/>
              <a:t>non-climate variables </a:t>
            </a:r>
            <a:r>
              <a:rPr lang="en-GB" sz="1400" dirty="0"/>
              <a:t>like labour skills, access to markets, or technology </a:t>
            </a:r>
            <a:r>
              <a:rPr lang="en-GB" sz="1400" b="1" i="1" dirty="0"/>
              <a:t>swamp climatic considerations in determining economic efficiency</a:t>
            </a:r>
            <a:r>
              <a:rPr lang="en-GB" sz="1400" dirty="0"/>
              <a:t>.” (p. 930)</a:t>
            </a:r>
            <a:endParaRPr lang="en-US" sz="1400" dirty="0"/>
          </a:p>
        </p:txBody>
      </p:sp>
    </p:spTree>
    <p:extLst>
      <p:ext uri="{BB962C8B-B14F-4D97-AF65-F5344CB8AC3E}">
        <p14:creationId xmlns:p14="http://schemas.microsoft.com/office/powerpoint/2010/main" val="20131245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BB034-3BFA-4E61-8D02-AD859332FE5B}"/>
              </a:ext>
            </a:extLst>
          </p:cNvPr>
          <p:cNvSpPr>
            <a:spLocks noGrp="1"/>
          </p:cNvSpPr>
          <p:nvPr>
            <p:ph type="title"/>
          </p:nvPr>
        </p:nvSpPr>
        <p:spPr/>
        <p:txBody>
          <a:bodyPr>
            <a:normAutofit fontScale="90000"/>
          </a:bodyPr>
          <a:lstStyle/>
          <a:p>
            <a:r>
              <a:rPr lang="en-GB" dirty="0"/>
              <a:t>Annotated References with URLs where available</a:t>
            </a:r>
          </a:p>
        </p:txBody>
      </p:sp>
      <p:sp>
        <p:nvSpPr>
          <p:cNvPr id="3" name="Content Placeholder 2">
            <a:extLst>
              <a:ext uri="{FF2B5EF4-FFF2-40B4-BE49-F238E27FC236}">
                <a16:creationId xmlns:a16="http://schemas.microsoft.com/office/drawing/2014/main" id="{B3705DD6-9C4C-4582-8CD5-B1DA7F5C1E0C}"/>
              </a:ext>
            </a:extLst>
          </p:cNvPr>
          <p:cNvSpPr>
            <a:spLocks noGrp="1"/>
          </p:cNvSpPr>
          <p:nvPr>
            <p:ph idx="1"/>
          </p:nvPr>
        </p:nvSpPr>
        <p:spPr>
          <a:xfrm>
            <a:off x="838200" y="870439"/>
            <a:ext cx="10780552" cy="5705660"/>
          </a:xfrm>
        </p:spPr>
        <p:txBody>
          <a:bodyPr>
            <a:noAutofit/>
          </a:bodyPr>
          <a:lstStyle/>
          <a:p>
            <a:r>
              <a:rPr lang="en-GB" sz="1400" dirty="0">
                <a:hlinkClick r:id="rId2"/>
              </a:rPr>
              <a:t>Nordhaus, W. (1994)</a:t>
            </a:r>
            <a:r>
              <a:rPr lang="en-GB" sz="1400" dirty="0"/>
              <a:t>. "Expert Opinion on Climate Change." </a:t>
            </a:r>
            <a:r>
              <a:rPr lang="en-GB" sz="1400" i="1" dirty="0"/>
              <a:t>American Scientist</a:t>
            </a:r>
            <a:r>
              <a:rPr lang="en-GB" sz="1400" dirty="0"/>
              <a:t> 82(1): 45–51.</a:t>
            </a:r>
          </a:p>
          <a:p>
            <a:pPr lvl="1"/>
            <a:r>
              <a:rPr lang="en-US" sz="1400" dirty="0"/>
              <a:t>“the growing list was trimmed by giving preference to those … who had written on the issue of the economics of climatic change. In the end, 22 persons (including the author) were invited, but three did not… The respondents consisted of 10 economists, four other social scientists and five natural scientists and engineers… I am known to the respondents as </a:t>
            </a:r>
            <a:r>
              <a:rPr lang="en-US" sz="1400" b="1" i="1" dirty="0"/>
              <a:t>one who has developed estimates of the impact of climatic change that are modest compared with some of the scientific concerns and popular rhetoric</a:t>
            </a:r>
            <a:r>
              <a:rPr lang="en-US" sz="1400" dirty="0"/>
              <a:t>, and this knowledge might have influenced the respondents.” (p. 46)</a:t>
            </a:r>
          </a:p>
          <a:p>
            <a:r>
              <a:rPr lang="en-US" sz="1400" dirty="0">
                <a:hlinkClick r:id="rId3"/>
              </a:rPr>
              <a:t>Nordhaus, W. D. (2007)</a:t>
            </a:r>
            <a:r>
              <a:rPr lang="en-US" sz="1400" dirty="0"/>
              <a:t>. "A Review of the "Stern Review on the Economics of Climate Change"." Journal of Economic Literature 45(3): 686-702.</a:t>
            </a:r>
          </a:p>
          <a:p>
            <a:pPr lvl="1"/>
            <a:r>
              <a:rPr lang="en-US" sz="1400" dirty="0"/>
              <a:t>It would be useful to determine how robust our prescriptions are to alternative formulations of the preference structures. These would include preferences where utility adapts to the level of consumption, or where consumption is compared to the last generation, or where large parts of the population lose interest in economic goods and turn to ascetic pursuits, or </a:t>
            </a:r>
            <a:r>
              <a:rPr lang="en-US" sz="1400" b="1" i="1" dirty="0"/>
              <a:t>where rich nations use higher productivity to develop fiendish new weapons</a:t>
            </a:r>
            <a:r>
              <a:rPr lang="en-US" sz="1400" dirty="0"/>
              <a:t>, or </a:t>
            </a:r>
            <a:r>
              <a:rPr lang="en-US" sz="1400" b="1" i="1" dirty="0"/>
              <a:t>where people come to love the altered landscape of the warmer world</a:t>
            </a:r>
            <a:r>
              <a:rPr lang="en-US" sz="1400" dirty="0"/>
              <a:t>.” (p. 693)</a:t>
            </a:r>
          </a:p>
          <a:p>
            <a:r>
              <a:rPr lang="en-US" sz="1400" dirty="0">
                <a:hlinkClick r:id="rId4"/>
              </a:rPr>
              <a:t>Nordhaus, W. and P. </a:t>
            </a:r>
            <a:r>
              <a:rPr lang="en-US" sz="1400" dirty="0" err="1">
                <a:hlinkClick r:id="rId4"/>
              </a:rPr>
              <a:t>Sztorc</a:t>
            </a:r>
            <a:r>
              <a:rPr lang="en-US" sz="1400" dirty="0">
                <a:hlinkClick r:id="rId4"/>
              </a:rPr>
              <a:t> (2013)</a:t>
            </a:r>
            <a:r>
              <a:rPr lang="en-US" sz="1400" dirty="0"/>
              <a:t>. DICE 2013R: Introduction and User’s Manual</a:t>
            </a:r>
          </a:p>
          <a:p>
            <a:pPr lvl="1"/>
            <a:r>
              <a:rPr lang="en-US" sz="1400" dirty="0"/>
              <a:t>“The current version assumes that damages are a quadratic function of temperature change and does not include sharp thresholds or tipping points, but </a:t>
            </a:r>
            <a:r>
              <a:rPr lang="en-US" sz="1400" b="1" i="1" dirty="0"/>
              <a:t>this is consistent with the survey by </a:t>
            </a:r>
            <a:r>
              <a:rPr lang="en-US" sz="1400" b="1" i="1" dirty="0" err="1"/>
              <a:t>Lenton</a:t>
            </a:r>
            <a:r>
              <a:rPr lang="en-US" sz="1400" dirty="0"/>
              <a:t> et al. (2008).” (p. 11)</a:t>
            </a:r>
          </a:p>
          <a:p>
            <a:pPr lvl="2"/>
            <a:r>
              <a:rPr lang="en-US" sz="1400" dirty="0"/>
              <a:t>“</a:t>
            </a:r>
            <a:r>
              <a:rPr lang="en-US" sz="1400" b="1" i="1" dirty="0"/>
              <a:t>Society may be lulled into a false sense of security by smooth projections of global change</a:t>
            </a:r>
            <a:r>
              <a:rPr lang="en-US" sz="1400" dirty="0"/>
              <a:t>. Our synthesis of present knowledge suggests that </a:t>
            </a:r>
            <a:r>
              <a:rPr lang="en-US" sz="1400" b="1" i="1" dirty="0"/>
              <a:t>a variety of tipping elements could reach their critical point within this century under anthropogenic climate change</a:t>
            </a:r>
            <a:r>
              <a:rPr lang="en-US" sz="1400" dirty="0"/>
              <a:t>”. (</a:t>
            </a:r>
            <a:r>
              <a:rPr lang="en-US" sz="1400" dirty="0" err="1"/>
              <a:t>Lenton</a:t>
            </a:r>
            <a:r>
              <a:rPr lang="en-US" sz="1400" dirty="0"/>
              <a:t> 2008, p. 1792)</a:t>
            </a:r>
          </a:p>
          <a:p>
            <a:r>
              <a:rPr lang="en-US" sz="1400" dirty="0">
                <a:hlinkClick r:id="rId5"/>
              </a:rPr>
              <a:t>Nordhaus, W. (2018).</a:t>
            </a:r>
            <a:r>
              <a:rPr lang="en-US" sz="1400" dirty="0"/>
              <a:t> "Projections and Uncertainties about Climate Change in an Era of Minimal Climate Policies." </a:t>
            </a:r>
            <a:r>
              <a:rPr lang="en-US" sz="1400" i="1" dirty="0"/>
              <a:t>American Economic Journal: Economic Policy</a:t>
            </a:r>
            <a:r>
              <a:rPr lang="en-US" sz="1400" dirty="0"/>
              <a:t> 10(3): 333–360</a:t>
            </a:r>
          </a:p>
          <a:p>
            <a:pPr lvl="1"/>
            <a:r>
              <a:rPr lang="en-US" sz="1400" dirty="0"/>
              <a:t>“The parameter used in the model was a  … 0.227 percent loss in global income per degrees Celsius squared … This leads to </a:t>
            </a:r>
            <a:r>
              <a:rPr lang="en-GB" sz="1400" dirty="0"/>
              <a:t>a </a:t>
            </a:r>
            <a:r>
              <a:rPr lang="en-GB" sz="1400" b="1" i="1" dirty="0"/>
              <a:t>damage of</a:t>
            </a:r>
            <a:r>
              <a:rPr lang="en-US" sz="1400" b="1" i="1" dirty="0"/>
              <a:t>  … 7.9 percent of global income at a global temperature rise of 6°C</a:t>
            </a:r>
            <a:r>
              <a:rPr lang="en-US" sz="1400" dirty="0"/>
              <a:t>.” (p. 345)</a:t>
            </a:r>
          </a:p>
          <a:p>
            <a:endParaRPr lang="en-US" sz="1400" dirty="0"/>
          </a:p>
        </p:txBody>
      </p:sp>
    </p:spTree>
    <p:extLst>
      <p:ext uri="{BB962C8B-B14F-4D97-AF65-F5344CB8AC3E}">
        <p14:creationId xmlns:p14="http://schemas.microsoft.com/office/powerpoint/2010/main" val="10499366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D632A-C832-47A4-BFE3-B07DAD778082}"/>
              </a:ext>
            </a:extLst>
          </p:cNvPr>
          <p:cNvSpPr>
            <a:spLocks noGrp="1"/>
          </p:cNvSpPr>
          <p:nvPr>
            <p:ph type="title"/>
          </p:nvPr>
        </p:nvSpPr>
        <p:spPr/>
        <p:txBody>
          <a:bodyPr>
            <a:normAutofit fontScale="90000"/>
          </a:bodyPr>
          <a:lstStyle/>
          <a:p>
            <a:r>
              <a:rPr lang="en-GB" dirty="0"/>
              <a:t>Annotated References with URLs where available</a:t>
            </a:r>
          </a:p>
        </p:txBody>
      </p:sp>
      <p:sp>
        <p:nvSpPr>
          <p:cNvPr id="3" name="Content Placeholder 2">
            <a:extLst>
              <a:ext uri="{FF2B5EF4-FFF2-40B4-BE49-F238E27FC236}">
                <a16:creationId xmlns:a16="http://schemas.microsoft.com/office/drawing/2014/main" id="{8558FE1F-A205-410F-9C61-1F9733B9FA85}"/>
              </a:ext>
            </a:extLst>
          </p:cNvPr>
          <p:cNvSpPr>
            <a:spLocks noGrp="1"/>
          </p:cNvSpPr>
          <p:nvPr>
            <p:ph idx="1"/>
          </p:nvPr>
        </p:nvSpPr>
        <p:spPr>
          <a:xfrm>
            <a:off x="838200" y="870439"/>
            <a:ext cx="6787393" cy="5417110"/>
          </a:xfrm>
        </p:spPr>
        <p:txBody>
          <a:bodyPr>
            <a:normAutofit fontScale="92500" lnSpcReduction="20000"/>
          </a:bodyPr>
          <a:lstStyle/>
          <a:p>
            <a:r>
              <a:rPr lang="en-US" sz="1400" dirty="0" err="1">
                <a:hlinkClick r:id="rId2"/>
              </a:rPr>
              <a:t>Pindyck</a:t>
            </a:r>
            <a:r>
              <a:rPr lang="en-US" sz="1400" dirty="0">
                <a:hlinkClick r:id="rId2"/>
              </a:rPr>
              <a:t>, R. S. (2017). </a:t>
            </a:r>
            <a:r>
              <a:rPr lang="en-US" sz="1400" dirty="0"/>
              <a:t>"The Use and Misuse of Models for Climate Policy." Review of Environmental Economics and Policy 11(1): 100-114</a:t>
            </a:r>
          </a:p>
          <a:p>
            <a:pPr lvl="1"/>
            <a:r>
              <a:rPr lang="en-US" sz="1400" dirty="0"/>
              <a:t>“integrated assessment models (IAMs) have flaws that make them close to useless as tools for policy analysis. </a:t>
            </a:r>
            <a:r>
              <a:rPr lang="en-US" sz="1400" b="1" i="1" dirty="0"/>
              <a:t>IAM-based analyses of climate policy create a perception of knowledge and precision that is illusory and can fool policymakers into thinking that the forecasts the models generate have some kind of scientific legitimacy</a:t>
            </a:r>
            <a:r>
              <a:rPr lang="en-US" sz="1400" dirty="0"/>
              <a:t>…” (p. 100)</a:t>
            </a:r>
          </a:p>
          <a:p>
            <a:r>
              <a:rPr lang="en-US" sz="1400" dirty="0" err="1">
                <a:hlinkClick r:id="rId3"/>
              </a:rPr>
              <a:t>Pomeau</a:t>
            </a:r>
            <a:r>
              <a:rPr lang="en-US" sz="1400" dirty="0">
                <a:hlinkClick r:id="rId3"/>
              </a:rPr>
              <a:t>, Y. and P. </a:t>
            </a:r>
            <a:r>
              <a:rPr lang="en-US" sz="1400" dirty="0" err="1">
                <a:hlinkClick r:id="rId3"/>
              </a:rPr>
              <a:t>Manneville</a:t>
            </a:r>
            <a:r>
              <a:rPr lang="en-US" sz="1400" dirty="0">
                <a:hlinkClick r:id="rId3"/>
              </a:rPr>
              <a:t> (1980)</a:t>
            </a:r>
            <a:r>
              <a:rPr lang="en-US" sz="1400" dirty="0"/>
              <a:t>. "Intermittent transition to turbulence in dissipative dynamical systems." Communications in Mathematical Physics 74: 189-197.</a:t>
            </a:r>
          </a:p>
          <a:p>
            <a:r>
              <a:rPr lang="en-US" sz="1400" dirty="0">
                <a:hlinkClick r:id="rId4"/>
              </a:rPr>
              <a:t>Sharpe, W. F. (1964). </a:t>
            </a:r>
            <a:r>
              <a:rPr lang="en-US" sz="1400" dirty="0"/>
              <a:t>"Capital Asset Prices: A Theory of Market Equilibrium under Conditions of Risk." The Journal of Finance 19(3): 425-442</a:t>
            </a:r>
          </a:p>
          <a:p>
            <a:pPr lvl="1"/>
            <a:r>
              <a:rPr lang="en-US" sz="1400" dirty="0"/>
              <a:t>“In order to derive conditions for equilibrium in the capital market we invoke two assumptions. First, we assume a common pure rate of interest, with all investors able to borrow or lend funds on equal terms. Second, </a:t>
            </a:r>
            <a:r>
              <a:rPr lang="en-US" sz="1400" b="1" i="1" dirty="0"/>
              <a:t>we assume homogeneity of investor expectations: investors are assumed to agree on the prospects of various investments – the expected values, standard deviations and correlation coefficients described in Part II. Needless to say, these are highly restrictive and undoubtedly unrealistic assumptions</a:t>
            </a:r>
            <a:r>
              <a:rPr lang="en-US" sz="1400" dirty="0"/>
              <a:t>. However, since </a:t>
            </a:r>
            <a:r>
              <a:rPr lang="en-US" sz="1400" b="1" i="1" dirty="0"/>
              <a:t>the proper test of a theory is not the realism of its assumptions but the acceptability of its implications</a:t>
            </a:r>
            <a:r>
              <a:rPr lang="en-US" sz="1400" dirty="0"/>
              <a:t>, and since these assumptions imply equilibrium conditions which form a major part of classical financial doctrine, it is far from clear that this formulation should be rejected – especially in view of the dearth of alternative models leading to similar results.” (p. 434)</a:t>
            </a:r>
          </a:p>
          <a:p>
            <a:pPr lvl="1"/>
            <a:r>
              <a:rPr lang="en-US" sz="1400" b="1" i="1" dirty="0"/>
              <a:t>The consequence of accommodating such aspects of reality are likely to be disastrous in terms of the usefulness of the resulting theory</a:t>
            </a:r>
            <a:r>
              <a:rPr lang="en-US" sz="1400" dirty="0"/>
              <a:t> . . . The capital market line no longer exists. Instead, there is a capital market curve – linear over some ranges, perhaps, but becoming flatter as [risk] increases over other ranges. Moreover, there is no single optimal combination of risky securities; the preferred combination depends upon the investors’ preferences . . . The demise of the capital market line is followed immediately by that of the security market line. </a:t>
            </a:r>
            <a:r>
              <a:rPr lang="en-US" sz="1400" b="1" i="1" dirty="0"/>
              <a:t>The theory is in a shambles</a:t>
            </a:r>
            <a:r>
              <a:rPr lang="en-US" sz="1400" dirty="0"/>
              <a:t>. (Sharpe, W. F. (1970). Portfolio theory and capital markets. New York, McGraw Hill)</a:t>
            </a:r>
          </a:p>
          <a:p>
            <a:endParaRPr lang="en-GB" dirty="0"/>
          </a:p>
        </p:txBody>
      </p:sp>
      <p:pic>
        <p:nvPicPr>
          <p:cNvPr id="4" name="Picture 3">
            <a:extLst>
              <a:ext uri="{FF2B5EF4-FFF2-40B4-BE49-F238E27FC236}">
                <a16:creationId xmlns:a16="http://schemas.microsoft.com/office/drawing/2014/main" id="{72CB435A-566D-4F2C-B4C7-B12A92AE65F5}"/>
              </a:ext>
            </a:extLst>
          </p:cNvPr>
          <p:cNvPicPr>
            <a:picLocks noChangeAspect="1"/>
          </p:cNvPicPr>
          <p:nvPr/>
        </p:nvPicPr>
        <p:blipFill>
          <a:blip r:embed="rId5"/>
          <a:stretch>
            <a:fillRect/>
          </a:stretch>
        </p:blipFill>
        <p:spPr>
          <a:xfrm>
            <a:off x="7515768" y="805419"/>
            <a:ext cx="4676232" cy="4101398"/>
          </a:xfrm>
          <a:prstGeom prst="rect">
            <a:avLst/>
          </a:prstGeom>
        </p:spPr>
      </p:pic>
    </p:spTree>
    <p:extLst>
      <p:ext uri="{BB962C8B-B14F-4D97-AF65-F5344CB8AC3E}">
        <p14:creationId xmlns:p14="http://schemas.microsoft.com/office/powerpoint/2010/main" val="8327440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290FD-AB45-44D0-A387-83A01147CA97}"/>
              </a:ext>
            </a:extLst>
          </p:cNvPr>
          <p:cNvSpPr>
            <a:spLocks noGrp="1"/>
          </p:cNvSpPr>
          <p:nvPr>
            <p:ph type="title"/>
          </p:nvPr>
        </p:nvSpPr>
        <p:spPr/>
        <p:txBody>
          <a:bodyPr>
            <a:normAutofit fontScale="90000"/>
          </a:bodyPr>
          <a:lstStyle/>
          <a:p>
            <a:r>
              <a:rPr lang="en-GB" dirty="0"/>
              <a:t>Annotated References with URLs where available</a:t>
            </a:r>
          </a:p>
        </p:txBody>
      </p:sp>
      <p:sp>
        <p:nvSpPr>
          <p:cNvPr id="3" name="Content Placeholder 2">
            <a:extLst>
              <a:ext uri="{FF2B5EF4-FFF2-40B4-BE49-F238E27FC236}">
                <a16:creationId xmlns:a16="http://schemas.microsoft.com/office/drawing/2014/main" id="{1A13FA06-4C5E-4441-AE16-4D41BB53BB8D}"/>
              </a:ext>
            </a:extLst>
          </p:cNvPr>
          <p:cNvSpPr>
            <a:spLocks noGrp="1"/>
          </p:cNvSpPr>
          <p:nvPr>
            <p:ph idx="1"/>
          </p:nvPr>
        </p:nvSpPr>
        <p:spPr>
          <a:xfrm>
            <a:off x="838200" y="870439"/>
            <a:ext cx="10515600" cy="2806112"/>
          </a:xfrm>
        </p:spPr>
        <p:txBody>
          <a:bodyPr>
            <a:noAutofit/>
          </a:bodyPr>
          <a:lstStyle/>
          <a:p>
            <a:r>
              <a:rPr lang="en-US" sz="1400" dirty="0">
                <a:hlinkClick r:id="rId2"/>
              </a:rPr>
              <a:t>Smith, J. and D. </a:t>
            </a:r>
            <a:r>
              <a:rPr lang="en-US" sz="1400" dirty="0" err="1">
                <a:hlinkClick r:id="rId2"/>
              </a:rPr>
              <a:t>Tirpak</a:t>
            </a:r>
            <a:r>
              <a:rPr lang="en-US" sz="1400" dirty="0">
                <a:hlinkClick r:id="rId2"/>
              </a:rPr>
              <a:t> (1989).</a:t>
            </a:r>
            <a:r>
              <a:rPr lang="en-US" sz="1400" dirty="0"/>
              <a:t> The Potential Effects of Global Climate Change on the United States. E. P. Agency. Washington, Environmental Protection Agency</a:t>
            </a:r>
          </a:p>
          <a:p>
            <a:pPr lvl="1"/>
            <a:r>
              <a:rPr lang="en-US" sz="1400" dirty="0"/>
              <a:t>“Annual electricity generation in 2055 was estimated under the transient scenarios to be 4 to 6% greater than without climate change. The annual costs of meeting the increase due to global warming, </a:t>
            </a:r>
            <a:r>
              <a:rPr lang="en-US" sz="1400" b="1" i="1" dirty="0"/>
              <a:t>assuming no change in technology or efficiency</a:t>
            </a:r>
            <a:r>
              <a:rPr lang="en-US" sz="1400" dirty="0"/>
              <a:t>, was estimated to be </a:t>
            </a:r>
            <a:r>
              <a:rPr lang="en-US" sz="1400" b="1" i="1" dirty="0"/>
              <a:t>$33-$73 billion (in 1986 dollars)</a:t>
            </a:r>
            <a:r>
              <a:rPr lang="en-US" sz="1400" dirty="0"/>
              <a:t>. (p. xi)</a:t>
            </a:r>
          </a:p>
          <a:p>
            <a:pPr lvl="2"/>
            <a:r>
              <a:rPr lang="en-US" sz="1400" dirty="0"/>
              <a:t>(Nordhaus 1991 citing Smith &amp; </a:t>
            </a:r>
            <a:r>
              <a:rPr lang="en-US" sz="1400" dirty="0" err="1"/>
              <a:t>Tirpak</a:t>
            </a:r>
            <a:r>
              <a:rPr lang="en-US" sz="1400" dirty="0"/>
              <a:t>: “Electricity demand … -$1.65 billion”)</a:t>
            </a:r>
          </a:p>
          <a:p>
            <a:r>
              <a:rPr lang="en-US" sz="1400" dirty="0">
                <a:hlinkClick r:id="rId3"/>
              </a:rPr>
              <a:t>Steffen, W., J. </a:t>
            </a:r>
            <a:r>
              <a:rPr lang="en-US" sz="1400" dirty="0" err="1">
                <a:hlinkClick r:id="rId3"/>
              </a:rPr>
              <a:t>Rockström</a:t>
            </a:r>
            <a:r>
              <a:rPr lang="en-US" sz="1400" dirty="0">
                <a:hlinkClick r:id="rId3"/>
              </a:rPr>
              <a:t>, et al. (2018)</a:t>
            </a:r>
            <a:r>
              <a:rPr lang="en-US" sz="1400" dirty="0"/>
              <a:t>. "Trajectories of the Earth System in the Anthropocene." Proceedings of the National Academy of Sciences 115(33): 8252-8259</a:t>
            </a:r>
          </a:p>
          <a:p>
            <a:pPr lvl="1"/>
            <a:r>
              <a:rPr lang="en-US" sz="1400" dirty="0"/>
              <a:t>“While this may seem to be an extreme scenario, it illustrates that a warming into the range of even the lower-temperature cluster (i.e., the Paris targets) could lead to tipping in the mid- and higher-temperature clusters via cascade effects. Based on this analysis of tipping cascades and taking a risk-averse approach, we suggest that </a:t>
            </a:r>
            <a:r>
              <a:rPr lang="en-US" sz="1400" b="1" i="1" dirty="0"/>
              <a:t>a potential planetary threshold could occur at a temperature rise as low as ~2.0 °C above preindustrial</a:t>
            </a:r>
            <a:r>
              <a:rPr lang="en-US" sz="1400" dirty="0"/>
              <a:t> (Fig. 1).” (p. 8255)</a:t>
            </a:r>
          </a:p>
        </p:txBody>
      </p:sp>
      <p:pic>
        <p:nvPicPr>
          <p:cNvPr id="4" name="Picture 3">
            <a:extLst>
              <a:ext uri="{FF2B5EF4-FFF2-40B4-BE49-F238E27FC236}">
                <a16:creationId xmlns:a16="http://schemas.microsoft.com/office/drawing/2014/main" id="{9FAEDFCD-C95C-4826-8F82-33C592CF36BC}"/>
              </a:ext>
            </a:extLst>
          </p:cNvPr>
          <p:cNvPicPr>
            <a:picLocks noChangeAspect="1"/>
          </p:cNvPicPr>
          <p:nvPr/>
        </p:nvPicPr>
        <p:blipFill>
          <a:blip r:embed="rId4"/>
          <a:stretch>
            <a:fillRect/>
          </a:stretch>
        </p:blipFill>
        <p:spPr>
          <a:xfrm>
            <a:off x="7046723" y="3393002"/>
            <a:ext cx="4698342" cy="2986935"/>
          </a:xfrm>
          <a:prstGeom prst="rect">
            <a:avLst/>
          </a:prstGeom>
        </p:spPr>
      </p:pic>
    </p:spTree>
    <p:extLst>
      <p:ext uri="{BB962C8B-B14F-4D97-AF65-F5344CB8AC3E}">
        <p14:creationId xmlns:p14="http://schemas.microsoft.com/office/powerpoint/2010/main" val="2824140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D64A3-EAC1-434B-839F-72F9898D7FAE}"/>
              </a:ext>
            </a:extLst>
          </p:cNvPr>
          <p:cNvSpPr>
            <a:spLocks noGrp="1"/>
          </p:cNvSpPr>
          <p:nvPr>
            <p:ph type="title"/>
          </p:nvPr>
        </p:nvSpPr>
        <p:spPr/>
        <p:txBody>
          <a:bodyPr>
            <a:normAutofit fontScale="90000"/>
          </a:bodyPr>
          <a:lstStyle/>
          <a:p>
            <a:r>
              <a:rPr lang="en-GB" dirty="0"/>
              <a:t>Annotated References with URLs where available</a:t>
            </a:r>
          </a:p>
        </p:txBody>
      </p:sp>
      <p:sp>
        <p:nvSpPr>
          <p:cNvPr id="3" name="Content Placeholder 2">
            <a:extLst>
              <a:ext uri="{FF2B5EF4-FFF2-40B4-BE49-F238E27FC236}">
                <a16:creationId xmlns:a16="http://schemas.microsoft.com/office/drawing/2014/main" id="{C5ADB9D2-7D1C-4E93-8F16-0289FAB85D93}"/>
              </a:ext>
            </a:extLst>
          </p:cNvPr>
          <p:cNvSpPr>
            <a:spLocks noGrp="1"/>
          </p:cNvSpPr>
          <p:nvPr>
            <p:ph idx="1"/>
          </p:nvPr>
        </p:nvSpPr>
        <p:spPr/>
        <p:txBody>
          <a:bodyPr/>
          <a:lstStyle/>
          <a:p>
            <a:r>
              <a:rPr lang="en-US" sz="1400" dirty="0">
                <a:hlinkClick r:id="rId2"/>
              </a:rPr>
              <a:t>Tol, R. S. J. (2009). </a:t>
            </a:r>
            <a:r>
              <a:rPr lang="en-US" sz="1400" dirty="0"/>
              <a:t>"The Economic Effects of Climate Change." </a:t>
            </a:r>
            <a:r>
              <a:rPr lang="en-US" sz="1400" i="1" dirty="0"/>
              <a:t>The Journal of Economic Perspectives 23</a:t>
            </a:r>
            <a:r>
              <a:rPr lang="en-US" sz="1400" dirty="0"/>
              <a:t>(2): 29–51</a:t>
            </a:r>
          </a:p>
          <a:p>
            <a:pPr lvl="1"/>
            <a:r>
              <a:rPr lang="en-US" sz="1400" dirty="0"/>
              <a:t>“</a:t>
            </a:r>
            <a:r>
              <a:rPr lang="en-GB" sz="1400" i="1" dirty="0"/>
              <a:t>Mendelsohn assumes </a:t>
            </a:r>
            <a:r>
              <a:rPr lang="en-GB" sz="1400" b="1" i="1" dirty="0"/>
              <a:t>that the observed variation of economic activity with climate over space holds over time as well” (</a:t>
            </a:r>
            <a:r>
              <a:rPr lang="en-GB" sz="1400" dirty="0"/>
              <a:t>p. 32)</a:t>
            </a:r>
          </a:p>
          <a:p>
            <a:r>
              <a:rPr lang="en-US" sz="1400" dirty="0">
                <a:hlinkClick r:id="rId3"/>
              </a:rPr>
              <a:t>Weitzman, M. L. (2011).</a:t>
            </a:r>
            <a:r>
              <a:rPr lang="en-US" sz="1400" dirty="0"/>
              <a:t> "Fat-Tailed Uncertainty in the Economics of Catastrophic Climate Change." Review of Environmental Economics and Policy 5(2): 275-292</a:t>
            </a:r>
          </a:p>
          <a:p>
            <a:pPr lvl="1"/>
            <a:r>
              <a:rPr lang="en-US" sz="1400" dirty="0"/>
              <a:t>“the most striking feature of the economics of climate change is that its extreme downside is nonnegligible…” (p. 275)</a:t>
            </a:r>
          </a:p>
          <a:p>
            <a:pPr lvl="1"/>
            <a:r>
              <a:rPr lang="en-US" sz="1400" dirty="0"/>
              <a:t>“I do not find the numbers in Table 3 convincing for higher temperatures. </a:t>
            </a:r>
            <a:r>
              <a:rPr lang="en-US" sz="1400" b="1" i="1" dirty="0"/>
              <a:t>At an extraordinarily high global average temperature change of 10°C, the welfare-equivalent damage in Table 3 is a loss of ‘‘only’’ 19 percent of world output at the time of impact</a:t>
            </a:r>
            <a:r>
              <a:rPr lang="en-US" sz="1400" dirty="0"/>
              <a:t> If the annual growth rate is, say, 2 percent and the time of impact is, say, two centuries from now, then the welfare difference between no temperature change in two hundred years and a temperature change of 10°C in two hundred years is the difference between output that is fifty-five times larger than current levels and output that is forty-four times larger than current levels. </a:t>
            </a:r>
            <a:r>
              <a:rPr lang="en-US" sz="1400" b="1" i="1" dirty="0"/>
              <a:t>This is equivalent to a reduction in projected annual growth rates from 2 percent to 1.9 percent. </a:t>
            </a:r>
            <a:r>
              <a:rPr lang="en-US" sz="1400" b="1" i="1" dirty="0">
                <a:solidFill>
                  <a:srgbClr val="FF0000"/>
                </a:solidFill>
              </a:rPr>
              <a:t>Such a mild kind of damages function is practically preordained to make extreme climate change look empirically negligible, almost no matter what else is assumed</a:t>
            </a:r>
            <a:r>
              <a:rPr lang="en-US" sz="1400" dirty="0"/>
              <a:t>. Conversely, it turns out that fat-tailed temperature PDFs are not by themselves sufficient to make extreme climate change have empirical ‘‘bite’’ without a damages function that is far more </a:t>
            </a:r>
            <a:r>
              <a:rPr lang="en-US" sz="1400" dirty="0" err="1"/>
              <a:t>immiserizing</a:t>
            </a:r>
            <a:r>
              <a:rPr lang="en-US" sz="1400" dirty="0"/>
              <a:t> at high-temperature changes.”</a:t>
            </a:r>
          </a:p>
          <a:p>
            <a:pPr lvl="1"/>
            <a:r>
              <a:rPr lang="en-US" sz="1400" dirty="0"/>
              <a:t>While it is true that people live very well in places where the mean temperature is 10°C higher than in Yakutsk, Siberia, I do not think that this type of analogy justifies using a comparative geography approach for estimating welfare equivalent damages from an average global temperature change of 10°C. Global mean temperatures involve a double averaging: across space and over time…</a:t>
            </a:r>
          </a:p>
          <a:p>
            <a:pPr lvl="1"/>
            <a:r>
              <a:rPr lang="en-US" sz="1400" dirty="0"/>
              <a:t>There is just too much structural uncertainty and too much heterogeneity </a:t>
            </a:r>
            <a:r>
              <a:rPr lang="en-US" sz="1400" b="1" i="1" u="sng" dirty="0"/>
              <a:t>to put trustworthy bounds on the unprecedented, almost unimaginable, changes to planetary welfare that would result from average global temperatures increasing by 10°C</a:t>
            </a:r>
            <a:r>
              <a:rPr lang="en-US" sz="1400" dirty="0"/>
              <a:t>. (pp. 280-281)</a:t>
            </a:r>
            <a:endParaRPr lang="en-GB" sz="1400" dirty="0"/>
          </a:p>
          <a:p>
            <a:endParaRPr lang="en-GB" dirty="0"/>
          </a:p>
        </p:txBody>
      </p:sp>
    </p:spTree>
    <p:extLst>
      <p:ext uri="{BB962C8B-B14F-4D97-AF65-F5344CB8AC3E}">
        <p14:creationId xmlns:p14="http://schemas.microsoft.com/office/powerpoint/2010/main" val="3559797215"/>
      </p:ext>
    </p:extLst>
  </p:cSld>
  <p:clrMapOvr>
    <a:masterClrMapping/>
  </p:clrMapOvr>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71000">
              <a:schemeClr val="accent1">
                <a:lumMod val="5000"/>
                <a:lumOff val="95000"/>
                <a:alpha val="0"/>
              </a:schemeClr>
            </a:gs>
            <a:gs pos="81000">
              <a:schemeClr val="accent1">
                <a:lumMod val="45000"/>
                <a:lumOff val="55000"/>
              </a:schemeClr>
            </a:gs>
            <a:gs pos="100000">
              <a:schemeClr val="accent1">
                <a:lumMod val="30000"/>
                <a:lumOff val="70000"/>
              </a:schemeClr>
            </a:gs>
          </a:gsLst>
          <a:path path="shape">
            <a:fillToRect l="50000" t="50000" r="50000" b="50000"/>
          </a:path>
          <a:tileRect/>
        </a:gradFill>
      </a:spPr>
      <a:bodyPr lIns="0" rIns="0" rtlCol="0" anchor="ctr"/>
      <a:lstStyle>
        <a:defPPr algn="ctr">
          <a:defRPr sz="2800" b="1" dirty="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txDef>
      <a:spPr/>
      <a:bodyPr vert="horz" lIns="91440" tIns="45720" rIns="91440" bIns="45720" rtlCol="0">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38827</TotalTime>
  <Words>8249</Words>
  <Application>Microsoft Office PowerPoint</Application>
  <PresentationFormat>Widescreen</PresentationFormat>
  <Paragraphs>412</Paragraphs>
  <Slides>47</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3</vt:i4>
      </vt:variant>
      <vt:variant>
        <vt:lpstr>Slide Titles</vt:lpstr>
      </vt:variant>
      <vt:variant>
        <vt:i4>47</vt:i4>
      </vt:variant>
    </vt:vector>
  </HeadingPairs>
  <TitlesOfParts>
    <vt:vector size="55" baseType="lpstr">
      <vt:lpstr>Arial</vt:lpstr>
      <vt:lpstr>Calibri</vt:lpstr>
      <vt:lpstr>Cambria Math</vt:lpstr>
      <vt:lpstr>Candara</vt:lpstr>
      <vt:lpstr>Office Theme</vt:lpstr>
      <vt:lpstr>Equation</vt:lpstr>
      <vt:lpstr>Packager Shell Object</vt:lpstr>
      <vt:lpstr>Acrobat Document</vt:lpstr>
      <vt:lpstr>System Dynamics Must Supplant Equilibrium Modelling in Economics</vt:lpstr>
      <vt:lpstr>Abstract</vt:lpstr>
      <vt:lpstr>(A) A macrofoundation for macroeconomics</vt:lpstr>
      <vt:lpstr>(A) A macrofoundation for macroeconomics</vt:lpstr>
      <vt:lpstr>(A) A macrofoundation for macroeconomics</vt:lpstr>
      <vt:lpstr>(A) A macrofoundation for macroeconomics</vt:lpstr>
      <vt:lpstr>(A) A macrofoundation for macroeconomics</vt:lpstr>
      <vt:lpstr>(A) A macrofoundation for macroeconomics</vt:lpstr>
      <vt:lpstr>(B) Deriving macroeconomics from thermodynamics</vt:lpstr>
      <vt:lpstr>(B) Deriving macroeconomics from thermodynamics</vt:lpstr>
      <vt:lpstr>(C) Minsky Open Source System Dynamics</vt:lpstr>
      <vt:lpstr>(C) Minsky Open Source System Dynamics</vt:lpstr>
      <vt:lpstr>(C) Minsky Open Source System Dynamics</vt:lpstr>
      <vt:lpstr>(C) Minsky Open Source System Dynamics</vt:lpstr>
      <vt:lpstr>(C) Minsky Open Source System Dynamics</vt:lpstr>
      <vt:lpstr>(C) Minsky Open Source System Dynamics</vt:lpstr>
      <vt:lpstr>(C) Minsky Open Source System Dynamics</vt:lpstr>
      <vt:lpstr>(D) Appallingly bad Neoclassical climate change economics</vt:lpstr>
      <vt:lpstr>(D) Appallingly bad Neoclassical climate change economics</vt:lpstr>
      <vt:lpstr>(1) Economists’ beliefs vs scientists’ knowledge</vt:lpstr>
      <vt:lpstr>(2) Climate variation today confused with climate change from huge increase in retained solar energy</vt:lpstr>
      <vt:lpstr>(2) Climate variation today confused with climate change from huge increase in retained solar energy</vt:lpstr>
      <vt:lpstr>(2) Climate variation today confused with climate change from huge increase in retained solar energy</vt:lpstr>
      <vt:lpstr>(2) Climate variation today confused with climate change from huge increase in retained solar energy</vt:lpstr>
      <vt:lpstr>(2) Climate variation today confused with climate change from huge increase in retained solar energy</vt:lpstr>
      <vt:lpstr>(2) Climate variation today confused with climate change from huge increase in retained solar energy</vt:lpstr>
      <vt:lpstr>(2) Climate variation today confused with climate change from huge increase in retained solar energy</vt:lpstr>
      <vt:lpstr>(3) Assume industry unaffected because it happens indoors!</vt:lpstr>
      <vt:lpstr>(3) Assume industry unaffected because it happens indoors!</vt:lpstr>
      <vt:lpstr>(4) Distort or ignore scientific literature</vt:lpstr>
      <vt:lpstr>(5) Minimize expected impact every step of the way</vt:lpstr>
      <vt:lpstr>Why was work this bad given a “Nobel Prize”?</vt:lpstr>
      <vt:lpstr>Why was work this bad given a “Nobel Prize”?</vt:lpstr>
      <vt:lpstr>How does work this  bad get past referees?</vt:lpstr>
      <vt:lpstr>Nordhaus &amp; his cronies support inaction on climate change</vt:lpstr>
      <vt:lpstr>“Climate change economics” is an existential threat to humanity</vt:lpstr>
      <vt:lpstr>Conclusion</vt:lpstr>
      <vt:lpstr>Annotated References with URLs where available</vt:lpstr>
      <vt:lpstr>Annotated References with URLs where available</vt:lpstr>
      <vt:lpstr>Annotated References with URLs where available</vt:lpstr>
      <vt:lpstr>Annotated References with URLs where available</vt:lpstr>
      <vt:lpstr>Annotated References with URLs where available</vt:lpstr>
      <vt:lpstr>Annotated References with URLs where available</vt:lpstr>
      <vt:lpstr>Annotated References with URLs where available</vt:lpstr>
      <vt:lpstr>Annotated References with URLs where available</vt:lpstr>
      <vt:lpstr>Annotated References with URLs where available</vt:lpstr>
      <vt:lpstr>Annotated References with URLs where available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Keen</dc:creator>
  <cp:lastModifiedBy>Steve Keen</cp:lastModifiedBy>
  <cp:revision>1704</cp:revision>
  <cp:lastPrinted>2019-02-07T19:07:45Z</cp:lastPrinted>
  <dcterms:created xsi:type="dcterms:W3CDTF">2017-04-25T07:06:45Z</dcterms:created>
  <dcterms:modified xsi:type="dcterms:W3CDTF">2020-06-22T02:58:49Z</dcterms:modified>
</cp:coreProperties>
</file>