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sldIdLst>
    <p:sldId id="257" r:id="rId2"/>
    <p:sldId id="320" r:id="rId3"/>
    <p:sldId id="321" r:id="rId4"/>
    <p:sldId id="322" r:id="rId5"/>
    <p:sldId id="323" r:id="rId6"/>
    <p:sldId id="324" r:id="rId7"/>
    <p:sldId id="325" r:id="rId8"/>
    <p:sldId id="326" r:id="rId9"/>
    <p:sldId id="327" r:id="rId10"/>
    <p:sldId id="328" r:id="rId11"/>
    <p:sldId id="329" r:id="rId12"/>
    <p:sldId id="330" r:id="rId13"/>
    <p:sldId id="332" r:id="rId14"/>
    <p:sldId id="331" r:id="rId15"/>
    <p:sldId id="333" r:id="rId16"/>
  </p:sldIdLst>
  <p:sldSz cx="9144000" cy="5111750"/>
  <p:notesSz cx="6858000" cy="9945688"/>
  <p:embeddedFontLst>
    <p:embeddedFont>
      <p:font typeface="Lato Light" charset="-18"/>
      <p:regular r:id="rId18"/>
      <p:italic r:id="rId19"/>
    </p:embeddedFont>
    <p:embeddedFont>
      <p:font typeface="Candara Light" pitchFamily="34" charset="0"/>
      <p:regular r:id="rId20"/>
      <p:italic r:id="rId21"/>
    </p:embeddedFont>
    <p:embeddedFont>
      <p:font typeface="Calibri" pitchFamily="34" charset="0"/>
      <p:regular r:id="rId22"/>
      <p:bold r:id="rId23"/>
      <p:italic r:id="rId24"/>
      <p:boldItalic r:id="rId25"/>
    </p:embeddedFont>
    <p:embeddedFont>
      <p:font typeface="Lato Black" charset="0"/>
      <p:bold r:id="rId26"/>
      <p:boldItalic r:id="rId27"/>
    </p:embeddedFont>
  </p:embeddedFontLst>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1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DFFD9"/>
    <a:srgbClr val="FFF8D9"/>
    <a:srgbClr val="FFFFFB"/>
    <a:srgbClr val="FFE7B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34" autoAdjust="0"/>
    <p:restoredTop sz="95624" autoAdjust="0"/>
  </p:normalViewPr>
  <p:slideViewPr>
    <p:cSldViewPr>
      <p:cViewPr>
        <p:scale>
          <a:sx n="70" d="100"/>
          <a:sy n="70" d="100"/>
        </p:scale>
        <p:origin x="-1080" y="-284"/>
      </p:cViewPr>
      <p:guideLst>
        <p:guide orient="horz" pos="161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349A6F6C-67B7-4998-A5AA-7AB20E167B3F}" type="datetimeFigureOut">
              <a:rPr lang="pl-PL" smtClean="0"/>
              <a:pPr/>
              <a:t>18.07.2022</a:t>
            </a:fld>
            <a:endParaRPr lang="pl-PL"/>
          </a:p>
        </p:txBody>
      </p:sp>
      <p:sp>
        <p:nvSpPr>
          <p:cNvPr id="4" name="Symbol zastępczy obrazu slajdu 3"/>
          <p:cNvSpPr>
            <a:spLocks noGrp="1" noRot="1" noChangeAspect="1"/>
          </p:cNvSpPr>
          <p:nvPr>
            <p:ph type="sldImg" idx="2"/>
          </p:nvPr>
        </p:nvSpPr>
        <p:spPr>
          <a:xfrm>
            <a:off x="95250" y="746125"/>
            <a:ext cx="6667500" cy="3729038"/>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BAABC417-76DE-46CD-827D-61827D4473FC}" type="slidenum">
              <a:rPr lang="pl-PL" smtClean="0"/>
              <a:pPr/>
              <a:t>‹#›</a:t>
            </a:fld>
            <a:endParaRPr lang="pl-PL"/>
          </a:p>
        </p:txBody>
      </p:sp>
    </p:spTree>
    <p:extLst>
      <p:ext uri="{BB962C8B-B14F-4D97-AF65-F5344CB8AC3E}">
        <p14:creationId xmlns="" xmlns:p14="http://schemas.microsoft.com/office/powerpoint/2010/main" val="425637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587956"/>
            <a:ext cx="7772400" cy="1095713"/>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2896658"/>
            <a:ext cx="6400800" cy="130633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1B04D271-D98C-4979-969F-2CFA5FF7E4D4}" type="datetime1">
              <a:rPr lang="pl-PL" smtClean="0"/>
              <a:pPr/>
              <a:t>18.07.2022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5B36684-C524-403F-92B4-7511566F5D2A}" type="datetime1">
              <a:rPr lang="pl-PL" smtClean="0"/>
              <a:pPr/>
              <a:t>18.07.2022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04708"/>
            <a:ext cx="2057400" cy="4361553"/>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04708"/>
            <a:ext cx="6019800" cy="4361553"/>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92DAEDFF-D706-43C8-AC18-4FB47829BD6D}" type="datetime1">
              <a:rPr lang="pl-PL" smtClean="0"/>
              <a:pPr/>
              <a:t>18.07.2022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018270C5-0655-4504-B008-19F077AF55C3}" type="datetime1">
              <a:rPr lang="pl-PL" smtClean="0"/>
              <a:pPr/>
              <a:t>18.07.2022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3284773"/>
            <a:ext cx="7772400" cy="1015250"/>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166578"/>
            <a:ext cx="7772400" cy="111819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1CBE6FC4-BE1A-48F9-BD6B-F627B6D9A253}" type="datetime1">
              <a:rPr lang="pl-PL" smtClean="0"/>
              <a:pPr/>
              <a:t>18.07.2022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192742"/>
            <a:ext cx="4038600" cy="33735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192742"/>
            <a:ext cx="4038600" cy="33735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8A2F6DE5-473B-4406-9C9A-07896236E7CF}" type="datetime1">
              <a:rPr lang="pl-PL" smtClean="0"/>
              <a:pPr/>
              <a:t>18.07.2022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144228"/>
            <a:ext cx="4040188" cy="47686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1621087"/>
            <a:ext cx="4040188" cy="294517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6" y="1144228"/>
            <a:ext cx="4041775" cy="47686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6" y="1621087"/>
            <a:ext cx="4041775" cy="294517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202F3D1D-CC90-4337-BD2B-3D54D7322C50}" type="datetime1">
              <a:rPr lang="pl-PL" smtClean="0"/>
              <a:pPr/>
              <a:t>18.07.2022</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7EC2663F-BE60-4D43-A1A3-24C553A636E5}" type="datetime1">
              <a:rPr lang="pl-PL" smtClean="0"/>
              <a:pPr/>
              <a:t>18.07.2022</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720B7B9D-79C3-4E04-AD48-9EAA0EA16569}" type="datetime1">
              <a:rPr lang="pl-PL" smtClean="0"/>
              <a:pPr/>
              <a:t>18.07.2022</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03523"/>
            <a:ext cx="3008313" cy="866158"/>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03524"/>
            <a:ext cx="5111750" cy="43627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1" y="1069682"/>
            <a:ext cx="3008313" cy="34965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22DCD88-050F-46C2-8017-39A6E47A5A2D}" type="datetime1">
              <a:rPr lang="pl-PL" smtClean="0"/>
              <a:pPr/>
              <a:t>18.07.2022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3578225"/>
            <a:ext cx="5486400" cy="422430"/>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456744"/>
            <a:ext cx="5486400" cy="3067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4000655"/>
            <a:ext cx="5486400" cy="5999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FD5EEF42-56E6-4EEA-B25B-48C42DC3110D}" type="datetime1">
              <a:rPr lang="pl-PL" smtClean="0"/>
              <a:pPr/>
              <a:t>18.07.2022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04707"/>
            <a:ext cx="8229600" cy="851958"/>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192742"/>
            <a:ext cx="8229600" cy="3373519"/>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4737836"/>
            <a:ext cx="2133600" cy="272153"/>
          </a:xfrm>
          <a:prstGeom prst="rect">
            <a:avLst/>
          </a:prstGeom>
        </p:spPr>
        <p:txBody>
          <a:bodyPr vert="horz" lIns="91440" tIns="45720" rIns="91440" bIns="45720" rtlCol="0" anchor="ctr"/>
          <a:lstStyle>
            <a:lvl1pPr algn="l">
              <a:defRPr sz="1200">
                <a:solidFill>
                  <a:schemeClr val="tx1">
                    <a:tint val="75000"/>
                  </a:schemeClr>
                </a:solidFill>
              </a:defRPr>
            </a:lvl1pPr>
          </a:lstStyle>
          <a:p>
            <a:fld id="{6B8CBE20-BEBA-41F3-AAB6-8889AA492F4A}" type="datetime1">
              <a:rPr lang="pl-PL" smtClean="0"/>
              <a:pPr/>
              <a:t>18.07.2022</a:t>
            </a:fld>
            <a:endParaRPr lang="pl-PL"/>
          </a:p>
        </p:txBody>
      </p:sp>
      <p:sp>
        <p:nvSpPr>
          <p:cNvPr id="5" name="Symbol zastępczy stopki 4"/>
          <p:cNvSpPr>
            <a:spLocks noGrp="1"/>
          </p:cNvSpPr>
          <p:nvPr>
            <p:ph type="ftr" sz="quarter" idx="3"/>
          </p:nvPr>
        </p:nvSpPr>
        <p:spPr>
          <a:xfrm>
            <a:off x="3124200" y="4737836"/>
            <a:ext cx="2895600" cy="27215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4737836"/>
            <a:ext cx="2133600" cy="272153"/>
          </a:xfrm>
          <a:prstGeom prst="rect">
            <a:avLst/>
          </a:prstGeom>
        </p:spPr>
        <p:txBody>
          <a:bodyPr vert="horz" lIns="91440" tIns="45720" rIns="91440" bIns="45720" rtlCol="0" anchor="ctr"/>
          <a:lstStyle>
            <a:lvl1pPr algn="r">
              <a:defRPr sz="1200">
                <a:solidFill>
                  <a:schemeClr val="tx1">
                    <a:tint val="75000"/>
                  </a:schemeClr>
                </a:solidFill>
              </a:defRPr>
            </a:lvl1pPr>
          </a:lstStyle>
          <a:p>
            <a:fld id="{0931897F-8F23-433E-A660-EFF8D3EDA506}"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audio" Target="../media/audio9.wav"/><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hyperlink" Target="http://silesius.wroclaw.pl/jur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audio" Target="../media/audio10.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audio" Target="../media/audio11.wav"/><Relationship Id="rId6" Type="http://schemas.openxmlformats.org/officeDocument/2006/relationships/image" Target="../media/image14.png"/><Relationship Id="rId5" Type="http://schemas.openxmlformats.org/officeDocument/2006/relationships/hyperlink" Target="http://www.artnet.com/artists/jan-peter-tripp/" TargetMode="Externa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12.wav"/><Relationship Id="rId6" Type="http://schemas.openxmlformats.org/officeDocument/2006/relationships/hyperlink" Target="http://www.artnet.com/artists/jan-peter-tripp/" TargetMode="External"/><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audio" Target="../media/audio13.wav"/><Relationship Id="rId6" Type="http://schemas.openxmlformats.org/officeDocument/2006/relationships/image" Target="../media/image1.pn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audio" Target="../media/audio14.wav"/><Relationship Id="rId5" Type="http://schemas.openxmlformats.org/officeDocument/2006/relationships/image" Target="../media/image23.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audio" Target="../media/audio2.wav"/><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audio" Target="../media/audio4.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audio" Target="../media/audio5.wav"/><Relationship Id="rId5" Type="http://schemas.openxmlformats.org/officeDocument/2006/relationships/image" Target="../media/image1.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audio" Target="../media/audio7.wav"/><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p:cNvSpPr/>
          <p:nvPr/>
        </p:nvSpPr>
        <p:spPr>
          <a:xfrm>
            <a:off x="0" y="0"/>
            <a:ext cx="1142976" cy="51117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0" y="0"/>
            <a:ext cx="1071538" cy="5111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9"/>
          <p:cNvSpPr/>
          <p:nvPr/>
        </p:nvSpPr>
        <p:spPr>
          <a:xfrm>
            <a:off x="2857488" y="2913065"/>
            <a:ext cx="4429156" cy="92869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endParaRPr>
          </a:p>
        </p:txBody>
      </p:sp>
      <p:sp>
        <p:nvSpPr>
          <p:cNvPr id="3" name="pole tekstowe 2"/>
          <p:cNvSpPr txBox="1"/>
          <p:nvPr/>
        </p:nvSpPr>
        <p:spPr>
          <a:xfrm>
            <a:off x="2714612" y="1198553"/>
            <a:ext cx="4714908" cy="2862322"/>
          </a:xfrm>
          <a:prstGeom prst="rect">
            <a:avLst/>
          </a:prstGeom>
          <a:noFill/>
        </p:spPr>
        <p:txBody>
          <a:bodyPr wrap="square" rtlCol="0">
            <a:spAutoFit/>
          </a:bodyPr>
          <a:lstStyle/>
          <a:p>
            <a:pPr algn="ctr"/>
            <a:endParaRPr lang="pl-PL" sz="2000" b="1" cap="small" dirty="0" smtClean="0"/>
          </a:p>
          <a:p>
            <a:pPr algn="ctr"/>
            <a:r>
              <a:rPr lang="pl-PL" sz="2400" b="1" dirty="0" err="1" smtClean="0">
                <a:solidFill>
                  <a:schemeClr val="accent4">
                    <a:lumMod val="75000"/>
                  </a:schemeClr>
                </a:solidFill>
                <a:latin typeface="Candara Light" pitchFamily="34" charset="0"/>
              </a:rPr>
              <a:t>The</a:t>
            </a:r>
            <a:r>
              <a:rPr lang="pl-PL" sz="2400" b="1" dirty="0" smtClean="0">
                <a:solidFill>
                  <a:schemeClr val="accent4">
                    <a:lumMod val="75000"/>
                  </a:schemeClr>
                </a:solidFill>
                <a:latin typeface="Candara Light" pitchFamily="34" charset="0"/>
              </a:rPr>
              <a:t> </a:t>
            </a:r>
            <a:r>
              <a:rPr lang="pl-PL" sz="2400" b="1" dirty="0" err="1" smtClean="0">
                <a:solidFill>
                  <a:schemeClr val="accent4">
                    <a:lumMod val="75000"/>
                  </a:schemeClr>
                </a:solidFill>
                <a:latin typeface="Candara Light" pitchFamily="34" charset="0"/>
              </a:rPr>
              <a:t>Entropy</a:t>
            </a:r>
            <a:r>
              <a:rPr lang="pl-PL" sz="2400" b="1" dirty="0" smtClean="0">
                <a:solidFill>
                  <a:schemeClr val="accent4">
                    <a:lumMod val="75000"/>
                  </a:schemeClr>
                </a:solidFill>
                <a:latin typeface="Candara Light" pitchFamily="34" charset="0"/>
              </a:rPr>
              <a:t> </a:t>
            </a:r>
            <a:r>
              <a:rPr lang="pl-PL" sz="2400" b="1" dirty="0" err="1" smtClean="0">
                <a:solidFill>
                  <a:schemeClr val="accent4">
                    <a:lumMod val="75000"/>
                  </a:schemeClr>
                </a:solidFill>
                <a:latin typeface="Candara Light" pitchFamily="34" charset="0"/>
              </a:rPr>
              <a:t>Counteracting</a:t>
            </a:r>
            <a:r>
              <a:rPr lang="pl-PL" sz="2400" b="1" dirty="0" smtClean="0">
                <a:solidFill>
                  <a:schemeClr val="accent4">
                    <a:lumMod val="75000"/>
                  </a:schemeClr>
                </a:solidFill>
                <a:latin typeface="Candara Light" pitchFamily="34" charset="0"/>
              </a:rPr>
              <a:t> Report </a:t>
            </a:r>
            <a:r>
              <a:rPr lang="pl-PL" sz="2400" b="1" dirty="0" err="1" smtClean="0">
                <a:solidFill>
                  <a:schemeClr val="accent4">
                    <a:lumMod val="75000"/>
                  </a:schemeClr>
                </a:solidFill>
                <a:latin typeface="Candara Light" pitchFamily="34" charset="0"/>
              </a:rPr>
              <a:t>Revealed</a:t>
            </a:r>
            <a:r>
              <a:rPr lang="pl-PL" sz="2400" b="1" dirty="0" smtClean="0">
                <a:solidFill>
                  <a:schemeClr val="accent4">
                    <a:lumMod val="75000"/>
                  </a:schemeClr>
                </a:solidFill>
                <a:latin typeface="Candara Light" pitchFamily="34" charset="0"/>
              </a:rPr>
              <a:t> </a:t>
            </a:r>
            <a:r>
              <a:rPr lang="pl-PL" sz="2400" b="1" dirty="0" err="1" smtClean="0">
                <a:solidFill>
                  <a:schemeClr val="accent4">
                    <a:lumMod val="75000"/>
                  </a:schemeClr>
                </a:solidFill>
                <a:latin typeface="Candara Light" pitchFamily="34" charset="0"/>
              </a:rPr>
              <a:t>in</a:t>
            </a:r>
            <a:r>
              <a:rPr lang="pl-PL" sz="2400" b="1" dirty="0" smtClean="0">
                <a:solidFill>
                  <a:schemeClr val="accent4">
                    <a:lumMod val="75000"/>
                  </a:schemeClr>
                </a:solidFill>
                <a:latin typeface="Candara Light" pitchFamily="34" charset="0"/>
              </a:rPr>
              <a:t> </a:t>
            </a:r>
            <a:r>
              <a:rPr lang="pl-PL" sz="2400" b="1" dirty="0" err="1" smtClean="0">
                <a:solidFill>
                  <a:schemeClr val="accent4">
                    <a:lumMod val="75000"/>
                  </a:schemeClr>
                </a:solidFill>
                <a:latin typeface="Candara Light" pitchFamily="34" charset="0"/>
              </a:rPr>
              <a:t>the</a:t>
            </a:r>
            <a:r>
              <a:rPr lang="pl-PL" sz="2400" b="1" dirty="0" smtClean="0">
                <a:solidFill>
                  <a:schemeClr val="accent4">
                    <a:lumMod val="75000"/>
                  </a:schemeClr>
                </a:solidFill>
                <a:latin typeface="Candara Light" pitchFamily="34" charset="0"/>
              </a:rPr>
              <a:t> </a:t>
            </a:r>
            <a:r>
              <a:rPr lang="pl-PL" sz="2400" b="1" dirty="0" err="1" smtClean="0">
                <a:solidFill>
                  <a:schemeClr val="accent4">
                    <a:lumMod val="75000"/>
                  </a:schemeClr>
                </a:solidFill>
                <a:latin typeface="Candara Light" pitchFamily="34" charset="0"/>
              </a:rPr>
              <a:t>Artwork</a:t>
            </a:r>
            <a:endParaRPr lang="pl-PL" sz="2400" b="1" dirty="0" smtClean="0">
              <a:solidFill>
                <a:schemeClr val="accent4">
                  <a:lumMod val="75000"/>
                </a:schemeClr>
              </a:solidFill>
              <a:latin typeface="Candara Light" pitchFamily="34" charset="0"/>
            </a:endParaRPr>
          </a:p>
          <a:p>
            <a:pPr algn="ctr"/>
            <a:r>
              <a:rPr lang="pl-PL" sz="2400" dirty="0" smtClean="0">
                <a:latin typeface="Candara Light" pitchFamily="34" charset="0"/>
              </a:rPr>
              <a:t/>
            </a:r>
            <a:br>
              <a:rPr lang="pl-PL" sz="2400" dirty="0" smtClean="0">
                <a:latin typeface="Candara Light" pitchFamily="34" charset="0"/>
              </a:rPr>
            </a:br>
            <a:endParaRPr lang="pl-PL" dirty="0" smtClean="0">
              <a:latin typeface="Candara Light" pitchFamily="34" charset="0"/>
            </a:endParaRPr>
          </a:p>
          <a:p>
            <a:pPr algn="ctr"/>
            <a:endParaRPr lang="pl-PL" sz="1400" b="1" dirty="0" smtClean="0">
              <a:solidFill>
                <a:schemeClr val="accent2">
                  <a:lumMod val="50000"/>
                </a:schemeClr>
              </a:solidFill>
            </a:endParaRPr>
          </a:p>
          <a:p>
            <a:pPr algn="ctr"/>
            <a:r>
              <a:rPr lang="pl-PL" sz="1400" b="1" dirty="0" smtClean="0">
                <a:solidFill>
                  <a:schemeClr val="accent1">
                    <a:lumMod val="50000"/>
                  </a:schemeClr>
                </a:solidFill>
              </a:rPr>
              <a:t>Agnieszka </a:t>
            </a:r>
            <a:r>
              <a:rPr lang="pl-PL" sz="1400" b="1" dirty="0" err="1" smtClean="0">
                <a:solidFill>
                  <a:schemeClr val="accent1">
                    <a:lumMod val="50000"/>
                  </a:schemeClr>
                </a:solidFill>
              </a:rPr>
              <a:t>Giszterowicz</a:t>
            </a:r>
            <a:endParaRPr lang="pl-PL" sz="1400" b="1" dirty="0" smtClean="0">
              <a:solidFill>
                <a:schemeClr val="accent1">
                  <a:lumMod val="50000"/>
                </a:schemeClr>
              </a:solidFill>
            </a:endParaRPr>
          </a:p>
          <a:p>
            <a:pPr algn="ctr"/>
            <a:r>
              <a:rPr lang="pl-PL" sz="1400" dirty="0" smtClean="0">
                <a:solidFill>
                  <a:schemeClr val="accent1">
                    <a:lumMod val="50000"/>
                  </a:schemeClr>
                </a:solidFill>
              </a:rPr>
              <a:t>Modrzewski </a:t>
            </a:r>
            <a:r>
              <a:rPr lang="pl-PL" sz="1400" dirty="0" err="1" smtClean="0">
                <a:solidFill>
                  <a:schemeClr val="accent1">
                    <a:lumMod val="50000"/>
                  </a:schemeClr>
                </a:solidFill>
              </a:rPr>
              <a:t>Cracow</a:t>
            </a:r>
            <a:r>
              <a:rPr lang="pl-PL" sz="1400" dirty="0" smtClean="0">
                <a:solidFill>
                  <a:schemeClr val="accent1">
                    <a:lumMod val="50000"/>
                  </a:schemeClr>
                </a:solidFill>
              </a:rPr>
              <a:t> </a:t>
            </a:r>
            <a:r>
              <a:rPr lang="pl-PL" sz="1400" dirty="0" err="1" smtClean="0">
                <a:solidFill>
                  <a:schemeClr val="accent1">
                    <a:lumMod val="50000"/>
                  </a:schemeClr>
                </a:solidFill>
              </a:rPr>
              <a:t>University</a:t>
            </a:r>
            <a:r>
              <a:rPr lang="pl-PL" sz="1400" dirty="0" smtClean="0">
                <a:solidFill>
                  <a:schemeClr val="accent1">
                    <a:lumMod val="50000"/>
                  </a:schemeClr>
                </a:solidFill>
              </a:rPr>
              <a:t>, </a:t>
            </a:r>
            <a:r>
              <a:rPr lang="pl-PL" sz="1400" dirty="0" err="1" smtClean="0">
                <a:solidFill>
                  <a:schemeClr val="accent1">
                    <a:lumMod val="50000"/>
                  </a:schemeClr>
                </a:solidFill>
              </a:rPr>
              <a:t>Cracow</a:t>
            </a:r>
            <a:r>
              <a:rPr lang="pl-PL" sz="1400" dirty="0" smtClean="0">
                <a:solidFill>
                  <a:schemeClr val="accent1">
                    <a:lumMod val="50000"/>
                  </a:schemeClr>
                </a:solidFill>
              </a:rPr>
              <a:t>, Poland</a:t>
            </a:r>
          </a:p>
          <a:p>
            <a:pPr algn="ctr"/>
            <a:endParaRPr lang="pl-PL" sz="1400" b="1" dirty="0" smtClean="0"/>
          </a:p>
          <a:p>
            <a:pPr algn="ctr"/>
            <a:endParaRPr lang="pl-PL" sz="1400" b="1" dirty="0" smtClean="0">
              <a:solidFill>
                <a:schemeClr val="accent2">
                  <a:lumMod val="50000"/>
                </a:schemeClr>
              </a:solidFill>
            </a:endParaRPr>
          </a:p>
        </p:txBody>
      </p:sp>
      <p:sp>
        <p:nvSpPr>
          <p:cNvPr id="13" name="Symbol zastępczy numeru slajdu 12"/>
          <p:cNvSpPr>
            <a:spLocks noGrp="1"/>
          </p:cNvSpPr>
          <p:nvPr>
            <p:ph type="sldNum" sz="quarter" idx="12"/>
          </p:nvPr>
        </p:nvSpPr>
        <p:spPr/>
        <p:txBody>
          <a:bodyPr/>
          <a:lstStyle/>
          <a:p>
            <a:fld id="{0931897F-8F23-433E-A660-EFF8D3EDA506}" type="slidenum">
              <a:rPr lang="pl-PL" smtClean="0"/>
              <a:pPr/>
              <a:t>1</a:t>
            </a:fld>
            <a:endParaRPr lang="pl-PL"/>
          </a:p>
        </p:txBody>
      </p:sp>
      <p:sp>
        <p:nvSpPr>
          <p:cNvPr id="12" name="pole tekstowe 11"/>
          <p:cNvSpPr txBox="1"/>
          <p:nvPr/>
        </p:nvSpPr>
        <p:spPr>
          <a:xfrm>
            <a:off x="4143372" y="4413263"/>
            <a:ext cx="1832553" cy="369332"/>
          </a:xfrm>
          <a:prstGeom prst="rect">
            <a:avLst/>
          </a:prstGeom>
          <a:noFill/>
        </p:spPr>
        <p:txBody>
          <a:bodyPr wrap="none" rtlCol="0">
            <a:spAutoFit/>
          </a:bodyPr>
          <a:lstStyle/>
          <a:p>
            <a:r>
              <a:rPr lang="pl-PL" dirty="0" err="1" smtClean="0">
                <a:latin typeface="Candara Light" pitchFamily="34" charset="0"/>
              </a:rPr>
              <a:t>Boone</a:t>
            </a:r>
            <a:r>
              <a:rPr lang="pl-PL" dirty="0" smtClean="0">
                <a:latin typeface="Candara Light" pitchFamily="34" charset="0"/>
              </a:rPr>
              <a:t>, USA 2022</a:t>
            </a:r>
            <a:endParaRPr lang="pl-PL" dirty="0">
              <a:latin typeface="Candara Light" pitchFamily="34" charset="0"/>
            </a:endParaRPr>
          </a:p>
        </p:txBody>
      </p:sp>
      <p:sp>
        <p:nvSpPr>
          <p:cNvPr id="9" name="pole tekstowe 8"/>
          <p:cNvSpPr txBox="1"/>
          <p:nvPr/>
        </p:nvSpPr>
        <p:spPr>
          <a:xfrm>
            <a:off x="857224" y="269859"/>
            <a:ext cx="1571636" cy="461665"/>
          </a:xfrm>
          <a:prstGeom prst="rect">
            <a:avLst/>
          </a:prstGeom>
          <a:solidFill>
            <a:schemeClr val="accent4">
              <a:lumMod val="40000"/>
              <a:lumOff val="60000"/>
            </a:schemeClr>
          </a:solidFill>
        </p:spPr>
        <p:txBody>
          <a:bodyPr wrap="square" rtlCol="0">
            <a:spAutoFit/>
          </a:bodyPr>
          <a:lstStyle/>
          <a:p>
            <a:pPr algn="ctr"/>
            <a:r>
              <a:rPr lang="pl-PL" sz="2400" b="1" dirty="0" smtClean="0">
                <a:solidFill>
                  <a:schemeClr val="accent1">
                    <a:lumMod val="50000"/>
                  </a:schemeClr>
                </a:solidFill>
                <a:latin typeface="Candara Light" pitchFamily="34" charset="0"/>
                <a:cs typeface="Arial" pitchFamily="34" charset="0"/>
              </a:rPr>
              <a:t>T2022 / T3</a:t>
            </a:r>
            <a:endParaRPr lang="pl-PL" sz="2400" b="1" dirty="0">
              <a:solidFill>
                <a:schemeClr val="accent1">
                  <a:lumMod val="50000"/>
                </a:schemeClr>
              </a:solidFill>
              <a:latin typeface="Candara Light" pitchFamily="34" charset="0"/>
              <a:cs typeface="Arial" pitchFamily="34" charset="0"/>
            </a:endParaRPr>
          </a:p>
        </p:txBody>
      </p:sp>
      <p:sp>
        <p:nvSpPr>
          <p:cNvPr id="16" name="Elipsa 15"/>
          <p:cNvSpPr/>
          <p:nvPr/>
        </p:nvSpPr>
        <p:spPr>
          <a:xfrm>
            <a:off x="214282" y="4198949"/>
            <a:ext cx="714380" cy="69848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rot="16200000">
            <a:off x="-2330520" y="1600215"/>
            <a:ext cx="5786478" cy="553998"/>
          </a:xfrm>
          <a:prstGeom prst="rect">
            <a:avLst/>
          </a:prstGeom>
          <a:noFill/>
        </p:spPr>
        <p:txBody>
          <a:bodyPr wrap="square" rtlCol="0">
            <a:spAutoFit/>
          </a:bodyPr>
          <a:lstStyle/>
          <a:p>
            <a:r>
              <a:rPr lang="pl-PL" sz="3000" dirty="0" err="1" smtClean="0">
                <a:solidFill>
                  <a:schemeClr val="bg1"/>
                </a:solidFill>
                <a:latin typeface="Candara Light" pitchFamily="34" charset="0"/>
              </a:rPr>
              <a:t>Thermodynamics</a:t>
            </a:r>
            <a:r>
              <a:rPr lang="pl-PL" sz="3000" dirty="0" smtClean="0">
                <a:solidFill>
                  <a:schemeClr val="bg1"/>
                </a:solidFill>
                <a:latin typeface="Candara Light" pitchFamily="34" charset="0"/>
              </a:rPr>
              <a:t> 2.0</a:t>
            </a:r>
            <a:endParaRPr lang="pl-PL" sz="3000" dirty="0">
              <a:solidFill>
                <a:schemeClr val="bg1"/>
              </a:solidFill>
              <a:latin typeface="Candara Light" pitchFamily="34" charset="0"/>
            </a:endParaRPr>
          </a:p>
        </p:txBody>
      </p:sp>
    </p:spTree>
    <p:extLst>
      <p:ext uri="{BB962C8B-B14F-4D97-AF65-F5344CB8AC3E}">
        <p14:creationId xmlns="" xmlns:p14="http://schemas.microsoft.com/office/powerpoint/2010/main" val="359240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W. G. Sebald HEINZ LUDWIG ARNOLD - 11172157941 - oficjalne archiwum Allegro"/>
          <p:cNvPicPr>
            <a:picLocks noChangeAspect="1" noChangeArrowheads="1"/>
          </p:cNvPicPr>
          <p:nvPr/>
        </p:nvPicPr>
        <p:blipFill>
          <a:blip r:embed="rId3"/>
          <a:srcRect/>
          <a:stretch>
            <a:fillRect/>
          </a:stretch>
        </p:blipFill>
        <p:spPr bwMode="auto">
          <a:xfrm>
            <a:off x="1571604" y="1055677"/>
            <a:ext cx="2468612" cy="3786214"/>
          </a:xfrm>
          <a:prstGeom prst="rect">
            <a:avLst/>
          </a:prstGeom>
          <a:ln w="38100" cap="sq">
            <a:solidFill>
              <a:schemeClr val="accent4">
                <a:lumMod val="20000"/>
                <a:lumOff val="80000"/>
              </a:schemeClr>
            </a:solidFill>
            <a:prstDash val="solid"/>
            <a:miter lim="800000"/>
          </a:ln>
          <a:effectLst>
            <a:outerShdw blurRad="50800" dist="38100" dir="2700000" algn="tl" rotWithShape="0">
              <a:srgbClr val="000000">
                <a:alpha val="43000"/>
              </a:srgbClr>
            </a:outerShdw>
          </a:effectLst>
        </p:spPr>
      </p:pic>
      <p:sp>
        <p:nvSpPr>
          <p:cNvPr id="15" name="Prostokąt 14"/>
          <p:cNvSpPr/>
          <p:nvPr/>
        </p:nvSpPr>
        <p:spPr>
          <a:xfrm>
            <a:off x="0" y="0"/>
            <a:ext cx="1142976" cy="51117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0" y="0"/>
            <a:ext cx="1071538" cy="5111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Symbol zastępczy numeru slajdu 12"/>
          <p:cNvSpPr>
            <a:spLocks noGrp="1"/>
          </p:cNvSpPr>
          <p:nvPr>
            <p:ph type="sldNum" sz="quarter" idx="12"/>
          </p:nvPr>
        </p:nvSpPr>
        <p:spPr>
          <a:xfrm>
            <a:off x="6572264" y="4839597"/>
            <a:ext cx="2133600" cy="272153"/>
          </a:xfrm>
        </p:spPr>
        <p:txBody>
          <a:bodyPr/>
          <a:lstStyle/>
          <a:p>
            <a:fld id="{0931897F-8F23-433E-A660-EFF8D3EDA506}" type="slidenum">
              <a:rPr lang="pl-PL" smtClean="0"/>
              <a:pPr/>
              <a:t>10</a:t>
            </a:fld>
            <a:endParaRPr lang="pl-PL"/>
          </a:p>
        </p:txBody>
      </p:sp>
      <p:sp>
        <p:nvSpPr>
          <p:cNvPr id="9" name="pole tekstowe 8"/>
          <p:cNvSpPr txBox="1"/>
          <p:nvPr/>
        </p:nvSpPr>
        <p:spPr>
          <a:xfrm>
            <a:off x="857224" y="269859"/>
            <a:ext cx="1571636" cy="461665"/>
          </a:xfrm>
          <a:prstGeom prst="rect">
            <a:avLst/>
          </a:prstGeom>
          <a:solidFill>
            <a:schemeClr val="accent4">
              <a:lumMod val="40000"/>
              <a:lumOff val="60000"/>
            </a:schemeClr>
          </a:solidFill>
        </p:spPr>
        <p:txBody>
          <a:bodyPr wrap="square" rtlCol="0">
            <a:spAutoFit/>
          </a:bodyPr>
          <a:lstStyle/>
          <a:p>
            <a:pPr algn="ctr"/>
            <a:r>
              <a:rPr lang="pl-PL" sz="2400" b="1" dirty="0" smtClean="0">
                <a:solidFill>
                  <a:schemeClr val="accent1">
                    <a:lumMod val="50000"/>
                  </a:schemeClr>
                </a:solidFill>
                <a:latin typeface="Candara Light" pitchFamily="34" charset="0"/>
                <a:cs typeface="Arial" pitchFamily="34" charset="0"/>
              </a:rPr>
              <a:t>T2022 / T3</a:t>
            </a:r>
            <a:endParaRPr lang="pl-PL" sz="2400" b="1" dirty="0">
              <a:solidFill>
                <a:schemeClr val="accent1">
                  <a:lumMod val="50000"/>
                </a:schemeClr>
              </a:solidFill>
              <a:latin typeface="Candara Light" pitchFamily="34" charset="0"/>
              <a:cs typeface="Arial" pitchFamily="34" charset="0"/>
            </a:endParaRPr>
          </a:p>
        </p:txBody>
      </p:sp>
      <p:sp>
        <p:nvSpPr>
          <p:cNvPr id="16" name="Elipsa 15"/>
          <p:cNvSpPr/>
          <p:nvPr/>
        </p:nvSpPr>
        <p:spPr>
          <a:xfrm>
            <a:off x="214282" y="4198949"/>
            <a:ext cx="714380" cy="69848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rot="16200000">
            <a:off x="-2330520" y="1600215"/>
            <a:ext cx="5786478" cy="553998"/>
          </a:xfrm>
          <a:prstGeom prst="rect">
            <a:avLst/>
          </a:prstGeom>
          <a:noFill/>
        </p:spPr>
        <p:txBody>
          <a:bodyPr wrap="square" rtlCol="0">
            <a:spAutoFit/>
          </a:bodyPr>
          <a:lstStyle/>
          <a:p>
            <a:r>
              <a:rPr lang="pl-PL" sz="3000" dirty="0" err="1" smtClean="0">
                <a:solidFill>
                  <a:schemeClr val="bg1"/>
                </a:solidFill>
                <a:latin typeface="Candara Light" pitchFamily="34" charset="0"/>
              </a:rPr>
              <a:t>Thermodynamics</a:t>
            </a:r>
            <a:r>
              <a:rPr lang="pl-PL" sz="3000" dirty="0" smtClean="0">
                <a:solidFill>
                  <a:schemeClr val="bg1"/>
                </a:solidFill>
                <a:latin typeface="Candara Light" pitchFamily="34" charset="0"/>
              </a:rPr>
              <a:t> 2.0</a:t>
            </a:r>
            <a:endParaRPr lang="pl-PL" sz="3000" dirty="0">
              <a:solidFill>
                <a:schemeClr val="bg1"/>
              </a:solidFill>
              <a:latin typeface="Candara Light" pitchFamily="34" charset="0"/>
            </a:endParaRPr>
          </a:p>
        </p:txBody>
      </p:sp>
      <p:sp>
        <p:nvSpPr>
          <p:cNvPr id="37892" name="AutoShape 4"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4" name="AutoShape 6"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6" name="AutoShape 8"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8" name="AutoShape 10"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1" name="pole tekstowe 20"/>
          <p:cNvSpPr txBox="1"/>
          <p:nvPr/>
        </p:nvSpPr>
        <p:spPr>
          <a:xfrm>
            <a:off x="4214810" y="3726755"/>
            <a:ext cx="2857520" cy="1384995"/>
          </a:xfrm>
          <a:prstGeom prst="rect">
            <a:avLst/>
          </a:prstGeom>
          <a:noFill/>
        </p:spPr>
        <p:txBody>
          <a:bodyPr wrap="square" rtlCol="0">
            <a:spAutoFit/>
          </a:bodyPr>
          <a:lstStyle/>
          <a:p>
            <a:r>
              <a:rPr lang="pl-PL" sz="1200" b="1" dirty="0" smtClean="0">
                <a:latin typeface="Candara Light" pitchFamily="34" charset="0"/>
              </a:rPr>
              <a:t>W.G. </a:t>
            </a:r>
            <a:r>
              <a:rPr lang="pl-PL" sz="1200" b="1" dirty="0" err="1" smtClean="0">
                <a:latin typeface="Candara Light" pitchFamily="34" charset="0"/>
              </a:rPr>
              <a:t>Sebald</a:t>
            </a:r>
            <a:r>
              <a:rPr lang="pl-PL" sz="1200" b="1" dirty="0" smtClean="0">
                <a:latin typeface="Candara Light" pitchFamily="34" charset="0"/>
              </a:rPr>
              <a:t> </a:t>
            </a:r>
            <a:r>
              <a:rPr lang="pl-PL" sz="1200" dirty="0" smtClean="0">
                <a:latin typeface="Candara Light" pitchFamily="34" charset="0"/>
              </a:rPr>
              <a:t>- </a:t>
            </a:r>
            <a:r>
              <a:rPr lang="cs-CZ" sz="1200" dirty="0" smtClean="0">
                <a:latin typeface="Candara Light" pitchFamily="34" charset="0"/>
              </a:rPr>
              <a:t>German writer and academic who worked and lived in England. At the time of his death, he was called one of the greatest living authors. His famous works are: „Austrlitz“or „Rings of Saturn“.</a:t>
            </a:r>
          </a:p>
          <a:p>
            <a:endParaRPr lang="pl-PL" sz="1200" dirty="0">
              <a:latin typeface="Candara Light" pitchFamily="34" charset="0"/>
            </a:endParaRPr>
          </a:p>
        </p:txBody>
      </p:sp>
      <p:sp>
        <p:nvSpPr>
          <p:cNvPr id="22" name="pole tekstowe 21"/>
          <p:cNvSpPr txBox="1"/>
          <p:nvPr/>
        </p:nvSpPr>
        <p:spPr>
          <a:xfrm>
            <a:off x="7000892" y="2698751"/>
            <a:ext cx="2000264" cy="2123658"/>
          </a:xfrm>
          <a:prstGeom prst="rect">
            <a:avLst/>
          </a:prstGeom>
          <a:noFill/>
        </p:spPr>
        <p:txBody>
          <a:bodyPr wrap="square" rtlCol="0">
            <a:spAutoFit/>
          </a:bodyPr>
          <a:lstStyle/>
          <a:p>
            <a:pPr algn="r"/>
            <a:r>
              <a:rPr lang="pl-PL" sz="1200" b="1" dirty="0" smtClean="0">
                <a:latin typeface="Candara Light" pitchFamily="34" charset="0"/>
              </a:rPr>
              <a:t>Paweł Próchniak </a:t>
            </a:r>
            <a:r>
              <a:rPr lang="pl-PL" sz="1200" dirty="0" smtClean="0">
                <a:latin typeface="Candara Light" pitchFamily="34" charset="0"/>
              </a:rPr>
              <a:t>- </a:t>
            </a:r>
            <a:r>
              <a:rPr lang="cs-CZ" sz="1200" dirty="0" smtClean="0">
                <a:latin typeface="Candara Light" pitchFamily="34" charset="0"/>
              </a:rPr>
              <a:t>Polish professor, critic, expert in literature studies and literature history, works at the University in Cracow. He is a member and chief of the most important literary institutions and humanistic councils in Poland.</a:t>
            </a:r>
          </a:p>
          <a:p>
            <a:pPr algn="r"/>
            <a:endParaRPr lang="cs-CZ" sz="600" dirty="0" smtClean="0">
              <a:latin typeface="Candara Light" pitchFamily="34" charset="0"/>
            </a:endParaRPr>
          </a:p>
          <a:p>
            <a:pPr algn="r"/>
            <a:r>
              <a:rPr lang="pl-PL" sz="600" dirty="0" smtClean="0">
                <a:latin typeface="Candara Light" pitchFamily="34" charset="0"/>
                <a:hlinkClick r:id="rId4"/>
              </a:rPr>
              <a:t>1) http://silesius.wroclaw.pl/jury/</a:t>
            </a:r>
            <a:endParaRPr lang="pl-PL" sz="600" dirty="0" smtClean="0">
              <a:latin typeface="Candara Light" pitchFamily="34" charset="0"/>
            </a:endParaRPr>
          </a:p>
          <a:p>
            <a:pPr algn="r"/>
            <a:r>
              <a:rPr lang="pl-PL" sz="600" dirty="0" smtClean="0">
                <a:latin typeface="Candara Light" pitchFamily="34" charset="0"/>
              </a:rPr>
              <a:t>2) https://www.bookdepository.com/W-G-Sebald-Heinz-Ludwig-Arnold9</a:t>
            </a:r>
            <a:endParaRPr lang="pl-PL" sz="600" dirty="0">
              <a:latin typeface="Candara Light" pitchFamily="34" charset="0"/>
            </a:endParaRPr>
          </a:p>
        </p:txBody>
      </p:sp>
      <p:sp>
        <p:nvSpPr>
          <p:cNvPr id="39940" name="AutoShape 4" descr="Paweł Próchnia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9942" name="AutoShape 6" descr="Paweł Próchnia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39943" name="Picture 7"/>
          <p:cNvPicPr>
            <a:picLocks noChangeAspect="1" noChangeArrowheads="1"/>
          </p:cNvPicPr>
          <p:nvPr/>
        </p:nvPicPr>
        <p:blipFill>
          <a:blip r:embed="rId5"/>
          <a:srcRect/>
          <a:stretch>
            <a:fillRect/>
          </a:stretch>
        </p:blipFill>
        <p:spPr bwMode="auto">
          <a:xfrm>
            <a:off x="7000892" y="198421"/>
            <a:ext cx="1928826" cy="2411032"/>
          </a:xfrm>
          <a:prstGeom prst="rect">
            <a:avLst/>
          </a:prstGeom>
          <a:ln w="38100" cap="sq">
            <a:solidFill>
              <a:schemeClr val="accent4">
                <a:lumMod val="20000"/>
                <a:lumOff val="80000"/>
              </a:schemeClr>
            </a:solidFill>
            <a:prstDash val="solid"/>
            <a:miter lim="800000"/>
          </a:ln>
          <a:effectLst>
            <a:outerShdw blurRad="50800" dist="38100" dir="2700000" algn="tl" rotWithShape="0">
              <a:srgbClr val="000000">
                <a:alpha val="43000"/>
              </a:srgbClr>
            </a:outerShdw>
          </a:effectLst>
        </p:spPr>
      </p:pic>
      <p:sp>
        <p:nvSpPr>
          <p:cNvPr id="20" name="pole tekstowe 19"/>
          <p:cNvSpPr txBox="1"/>
          <p:nvPr/>
        </p:nvSpPr>
        <p:spPr>
          <a:xfrm>
            <a:off x="2571736" y="269859"/>
            <a:ext cx="5214974" cy="1384995"/>
          </a:xfrm>
          <a:prstGeom prst="rect">
            <a:avLst/>
          </a:prstGeom>
          <a:noFill/>
        </p:spPr>
        <p:txBody>
          <a:bodyPr wrap="square" rtlCol="0">
            <a:spAutoFit/>
          </a:bodyPr>
          <a:lstStyle/>
          <a:p>
            <a:r>
              <a:rPr lang="pl-PL" sz="2800" dirty="0" err="1" smtClean="0">
                <a:solidFill>
                  <a:schemeClr val="bg1">
                    <a:lumMod val="95000"/>
                  </a:schemeClr>
                </a:solidFill>
                <a:effectLst>
                  <a:glow rad="63500">
                    <a:schemeClr val="accent4">
                      <a:satMod val="175000"/>
                      <a:alpha val="40000"/>
                    </a:schemeClr>
                  </a:glow>
                </a:effectLst>
                <a:latin typeface="Candara Light" pitchFamily="34" charset="0"/>
              </a:rPr>
              <a:t>Authors</a:t>
            </a:r>
            <a:r>
              <a:rPr lang="pl-PL" sz="2800" dirty="0" smtClean="0">
                <a:solidFill>
                  <a:schemeClr val="bg1">
                    <a:lumMod val="95000"/>
                  </a:schemeClr>
                </a:solidFill>
                <a:effectLst>
                  <a:glow rad="63500">
                    <a:schemeClr val="accent4">
                      <a:satMod val="175000"/>
                      <a:alpha val="40000"/>
                    </a:schemeClr>
                  </a:glow>
                </a:effectLst>
                <a:latin typeface="Candara Light" pitchFamily="34" charset="0"/>
              </a:rPr>
              <a:t> of ECR	</a:t>
            </a:r>
          </a:p>
          <a:p>
            <a:endParaRPr lang="pl-PL" sz="2800" dirty="0" smtClean="0">
              <a:solidFill>
                <a:schemeClr val="bg1">
                  <a:lumMod val="95000"/>
                </a:schemeClr>
              </a:solidFill>
              <a:effectLst>
                <a:glow rad="63500">
                  <a:schemeClr val="accent4">
                    <a:satMod val="175000"/>
                    <a:alpha val="40000"/>
                  </a:schemeClr>
                </a:glow>
              </a:effectLst>
              <a:latin typeface="Candara Light" pitchFamily="34" charset="0"/>
            </a:endParaRPr>
          </a:p>
          <a:p>
            <a:endParaRPr lang="pl-PL" sz="2800" dirty="0">
              <a:solidFill>
                <a:schemeClr val="bg1">
                  <a:lumMod val="95000"/>
                </a:schemeClr>
              </a:solidFill>
              <a:effectLst>
                <a:glow rad="63500">
                  <a:schemeClr val="accent4">
                    <a:satMod val="175000"/>
                    <a:alpha val="40000"/>
                  </a:schemeClr>
                </a:glow>
              </a:effectLst>
              <a:latin typeface="Candara Light" pitchFamily="34" charset="0"/>
            </a:endParaRPr>
          </a:p>
        </p:txBody>
      </p:sp>
      <p:sp>
        <p:nvSpPr>
          <p:cNvPr id="25" name="pole tekstowe 24"/>
          <p:cNvSpPr txBox="1"/>
          <p:nvPr/>
        </p:nvSpPr>
        <p:spPr>
          <a:xfrm>
            <a:off x="4643438" y="1055677"/>
            <a:ext cx="1785950" cy="2308324"/>
          </a:xfrm>
          <a:prstGeom prst="rect">
            <a:avLst/>
          </a:prstGeom>
          <a:solidFill>
            <a:schemeClr val="accent4">
              <a:lumMod val="40000"/>
              <a:lumOff val="60000"/>
            </a:schemeClr>
          </a:solidFill>
          <a:ln w="38100">
            <a:solidFill>
              <a:schemeClr val="accent4">
                <a:lumMod val="20000"/>
                <a:lumOff val="80000"/>
              </a:schemeClr>
            </a:solidFill>
          </a:ln>
        </p:spPr>
        <p:txBody>
          <a:bodyPr wrap="square" rtlCol="0">
            <a:spAutoFit/>
          </a:bodyPr>
          <a:lstStyle/>
          <a:p>
            <a:pPr algn="ctr"/>
            <a:r>
              <a:rPr lang="pl-PL" b="1" dirty="0" err="1" smtClean="0">
                <a:solidFill>
                  <a:schemeClr val="accent1">
                    <a:lumMod val="50000"/>
                  </a:schemeClr>
                </a:solidFill>
                <a:latin typeface="Candara Light" pitchFamily="34" charset="0"/>
                <a:cs typeface="Arial" pitchFamily="34" charset="0"/>
              </a:rPr>
              <a:t>Fresh</a:t>
            </a:r>
            <a:r>
              <a:rPr lang="pl-PL" b="1" dirty="0" smtClean="0">
                <a:solidFill>
                  <a:schemeClr val="accent1">
                    <a:lumMod val="50000"/>
                  </a:schemeClr>
                </a:solidFill>
                <a:latin typeface="Candara Light" pitchFamily="34" charset="0"/>
                <a:cs typeface="Arial" pitchFamily="34" charset="0"/>
              </a:rPr>
              <a:t> </a:t>
            </a:r>
          </a:p>
          <a:p>
            <a:pPr algn="ctr"/>
            <a:r>
              <a:rPr lang="pl-PL" b="1" dirty="0" err="1" smtClean="0">
                <a:solidFill>
                  <a:schemeClr val="accent1">
                    <a:lumMod val="50000"/>
                  </a:schemeClr>
                </a:solidFill>
                <a:latin typeface="Candara Light" pitchFamily="34" charset="0"/>
                <a:cs typeface="Arial" pitchFamily="34" charset="0"/>
              </a:rPr>
              <a:t>phenomenons</a:t>
            </a:r>
            <a:endParaRPr lang="pl-PL" b="1" dirty="0" smtClean="0">
              <a:solidFill>
                <a:schemeClr val="accent1">
                  <a:lumMod val="50000"/>
                </a:schemeClr>
              </a:solidFill>
              <a:latin typeface="Candara Light" pitchFamily="34" charset="0"/>
              <a:cs typeface="Arial" pitchFamily="34" charset="0"/>
            </a:endParaRPr>
          </a:p>
          <a:p>
            <a:pPr algn="ctr"/>
            <a:r>
              <a:rPr lang="pl-PL" b="1" dirty="0" smtClean="0">
                <a:solidFill>
                  <a:schemeClr val="accent1">
                    <a:lumMod val="50000"/>
                  </a:schemeClr>
                </a:solidFill>
                <a:latin typeface="Candara Light" pitchFamily="34" charset="0"/>
                <a:cs typeface="Arial" pitchFamily="34" charset="0"/>
              </a:rPr>
              <a:t>–</a:t>
            </a:r>
          </a:p>
          <a:p>
            <a:pPr algn="ctr"/>
            <a:r>
              <a:rPr lang="pl-PL" dirty="0" smtClean="0">
                <a:solidFill>
                  <a:schemeClr val="accent1">
                    <a:lumMod val="50000"/>
                  </a:schemeClr>
                </a:solidFill>
                <a:latin typeface="Candara Light" pitchFamily="34" charset="0"/>
                <a:cs typeface="Arial" pitchFamily="34" charset="0"/>
              </a:rPr>
              <a:t> </a:t>
            </a:r>
            <a:r>
              <a:rPr lang="pl-PL" dirty="0" err="1" smtClean="0">
                <a:solidFill>
                  <a:schemeClr val="accent1">
                    <a:lumMod val="50000"/>
                  </a:schemeClr>
                </a:solidFill>
                <a:latin typeface="Candara Light" pitchFamily="34" charset="0"/>
                <a:cs typeface="Arial" pitchFamily="34" charset="0"/>
              </a:rPr>
              <a:t>readers</a:t>
            </a:r>
            <a:r>
              <a:rPr lang="pl-PL" dirty="0" smtClean="0">
                <a:solidFill>
                  <a:schemeClr val="accent1">
                    <a:lumMod val="50000"/>
                  </a:schemeClr>
                </a:solidFill>
                <a:latin typeface="Candara Light" pitchFamily="34" charset="0"/>
                <a:cs typeface="Arial" pitchFamily="34" charset="0"/>
              </a:rPr>
              <a:t> </a:t>
            </a:r>
            <a:r>
              <a:rPr lang="pl-PL" dirty="0" err="1" smtClean="0">
                <a:solidFill>
                  <a:schemeClr val="accent1">
                    <a:lumMod val="50000"/>
                  </a:schemeClr>
                </a:solidFill>
                <a:latin typeface="Candara Light" pitchFamily="34" charset="0"/>
                <a:cs typeface="Arial" pitchFamily="34" charset="0"/>
              </a:rPr>
              <a:t>who</a:t>
            </a:r>
            <a:r>
              <a:rPr lang="pl-PL" dirty="0" smtClean="0">
                <a:solidFill>
                  <a:schemeClr val="accent1">
                    <a:lumMod val="50000"/>
                  </a:schemeClr>
                </a:solidFill>
                <a:latin typeface="Candara Light" pitchFamily="34" charset="0"/>
                <a:cs typeface="Arial" pitchFamily="34" charset="0"/>
              </a:rPr>
              <a:t> </a:t>
            </a:r>
            <a:r>
              <a:rPr lang="pl-PL" dirty="0" err="1" smtClean="0">
                <a:solidFill>
                  <a:schemeClr val="accent1">
                    <a:lumMod val="50000"/>
                  </a:schemeClr>
                </a:solidFill>
                <a:latin typeface="Candara Light" pitchFamily="34" charset="0"/>
                <a:cs typeface="Arial" pitchFamily="34" charset="0"/>
              </a:rPr>
              <a:t>write</a:t>
            </a:r>
            <a:r>
              <a:rPr lang="pl-PL" dirty="0" smtClean="0">
                <a:solidFill>
                  <a:schemeClr val="accent1">
                    <a:lumMod val="50000"/>
                  </a:schemeClr>
                </a:solidFill>
                <a:latin typeface="Candara Light" pitchFamily="34" charset="0"/>
                <a:cs typeface="Arial" pitchFamily="34" charset="0"/>
              </a:rPr>
              <a:t> and </a:t>
            </a:r>
            <a:r>
              <a:rPr lang="pl-PL" dirty="0" err="1" smtClean="0">
                <a:solidFill>
                  <a:schemeClr val="accent1">
                    <a:lumMod val="50000"/>
                  </a:schemeClr>
                </a:solidFill>
                <a:latin typeface="Candara Light" pitchFamily="34" charset="0"/>
                <a:cs typeface="Arial" pitchFamily="34" charset="0"/>
              </a:rPr>
              <a:t>writers</a:t>
            </a:r>
            <a:r>
              <a:rPr lang="pl-PL" dirty="0" smtClean="0">
                <a:solidFill>
                  <a:schemeClr val="accent1">
                    <a:lumMod val="50000"/>
                  </a:schemeClr>
                </a:solidFill>
                <a:latin typeface="Candara Light" pitchFamily="34" charset="0"/>
                <a:cs typeface="Arial" pitchFamily="34" charset="0"/>
              </a:rPr>
              <a:t> </a:t>
            </a:r>
            <a:r>
              <a:rPr lang="pl-PL" dirty="0" err="1" smtClean="0">
                <a:solidFill>
                  <a:schemeClr val="accent1">
                    <a:lumMod val="50000"/>
                  </a:schemeClr>
                </a:solidFill>
                <a:latin typeface="Candara Light" pitchFamily="34" charset="0"/>
                <a:cs typeface="Arial" pitchFamily="34" charset="0"/>
              </a:rPr>
              <a:t>who</a:t>
            </a:r>
            <a:r>
              <a:rPr lang="pl-PL" dirty="0" smtClean="0">
                <a:solidFill>
                  <a:schemeClr val="accent1">
                    <a:lumMod val="50000"/>
                  </a:schemeClr>
                </a:solidFill>
                <a:latin typeface="Candara Light" pitchFamily="34" charset="0"/>
                <a:cs typeface="Arial" pitchFamily="34" charset="0"/>
              </a:rPr>
              <a:t> </a:t>
            </a:r>
            <a:r>
              <a:rPr lang="pl-PL" dirty="0" err="1" smtClean="0">
                <a:solidFill>
                  <a:schemeClr val="accent1">
                    <a:lumMod val="50000"/>
                  </a:schemeClr>
                </a:solidFill>
                <a:latin typeface="Candara Light" pitchFamily="34" charset="0"/>
                <a:cs typeface="Arial" pitchFamily="34" charset="0"/>
              </a:rPr>
              <a:t>carefully</a:t>
            </a:r>
            <a:r>
              <a:rPr lang="pl-PL" dirty="0" smtClean="0">
                <a:solidFill>
                  <a:schemeClr val="accent1">
                    <a:lumMod val="50000"/>
                  </a:schemeClr>
                </a:solidFill>
                <a:latin typeface="Candara Light" pitchFamily="34" charset="0"/>
                <a:cs typeface="Arial" pitchFamily="34" charset="0"/>
              </a:rPr>
              <a:t> and </a:t>
            </a:r>
            <a:r>
              <a:rPr lang="pl-PL" dirty="0" err="1" smtClean="0">
                <a:solidFill>
                  <a:schemeClr val="accent1">
                    <a:lumMod val="50000"/>
                  </a:schemeClr>
                </a:solidFill>
                <a:latin typeface="Candara Light" pitchFamily="34" charset="0"/>
                <a:cs typeface="Arial" pitchFamily="34" charset="0"/>
              </a:rPr>
              <a:t>throughly</a:t>
            </a:r>
            <a:r>
              <a:rPr lang="pl-PL" dirty="0" smtClean="0">
                <a:solidFill>
                  <a:schemeClr val="accent1">
                    <a:lumMod val="50000"/>
                  </a:schemeClr>
                </a:solidFill>
                <a:latin typeface="Candara Light" pitchFamily="34" charset="0"/>
                <a:cs typeface="Arial" pitchFamily="34" charset="0"/>
              </a:rPr>
              <a:t> </a:t>
            </a:r>
            <a:r>
              <a:rPr lang="pl-PL" dirty="0" err="1" smtClean="0">
                <a:solidFill>
                  <a:schemeClr val="accent1">
                    <a:lumMod val="50000"/>
                  </a:schemeClr>
                </a:solidFill>
                <a:latin typeface="Candara Light" pitchFamily="34" charset="0"/>
                <a:cs typeface="Arial" pitchFamily="34" charset="0"/>
              </a:rPr>
              <a:t>read</a:t>
            </a:r>
            <a:endParaRPr lang="pl-PL" dirty="0">
              <a:solidFill>
                <a:schemeClr val="accent1">
                  <a:lumMod val="50000"/>
                </a:schemeClr>
              </a:solidFill>
              <a:latin typeface="Candara Light" pitchFamily="34" charset="0"/>
              <a:cs typeface="Arial" pitchFamily="34" charset="0"/>
            </a:endParaRPr>
          </a:p>
        </p:txBody>
      </p:sp>
      <p:sp>
        <p:nvSpPr>
          <p:cNvPr id="27" name="Strzałka w prawo 26"/>
          <p:cNvSpPr/>
          <p:nvPr/>
        </p:nvSpPr>
        <p:spPr>
          <a:xfrm rot="10800000">
            <a:off x="4214810" y="3127379"/>
            <a:ext cx="285752" cy="285752"/>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trzałka w prawo 27"/>
          <p:cNvSpPr/>
          <p:nvPr/>
        </p:nvSpPr>
        <p:spPr>
          <a:xfrm>
            <a:off x="6572264" y="984239"/>
            <a:ext cx="285752" cy="285752"/>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9" name="Nagrany dźwięk 10">
            <a:hlinkClick r:id="" action="ppaction://media"/>
          </p:cNvPr>
          <p:cNvPicPr>
            <a:picLocks noRot="1" noChangeAspect="1"/>
          </p:cNvPicPr>
          <p:nvPr>
            <a:wavAudioFile r:embed="rId1" name="Nagrany dźwięk 10"/>
          </p:nvPr>
        </p:nvPicPr>
        <p:blipFill>
          <a:blip r:embed="rId6"/>
          <a:stretch>
            <a:fillRect/>
          </a:stretch>
        </p:blipFill>
        <p:spPr>
          <a:xfrm>
            <a:off x="1285852" y="4699015"/>
            <a:ext cx="203200" cy="203200"/>
          </a:xfrm>
          <a:prstGeom prst="rect">
            <a:avLst/>
          </a:prstGeom>
        </p:spPr>
      </p:pic>
    </p:spTree>
    <p:extLst>
      <p:ext uri="{BB962C8B-B14F-4D97-AF65-F5344CB8AC3E}">
        <p14:creationId xmlns="" xmlns:p14="http://schemas.microsoft.com/office/powerpoint/2010/main" val="3592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38"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rostokąt 25"/>
          <p:cNvSpPr/>
          <p:nvPr/>
        </p:nvSpPr>
        <p:spPr>
          <a:xfrm>
            <a:off x="4214810" y="1269991"/>
            <a:ext cx="4714908" cy="342902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14"/>
          <p:cNvSpPr/>
          <p:nvPr/>
        </p:nvSpPr>
        <p:spPr>
          <a:xfrm>
            <a:off x="0" y="0"/>
            <a:ext cx="1142976" cy="51117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0" y="0"/>
            <a:ext cx="1071538" cy="5111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Symbol zastępczy numeru slajdu 12"/>
          <p:cNvSpPr>
            <a:spLocks noGrp="1"/>
          </p:cNvSpPr>
          <p:nvPr>
            <p:ph type="sldNum" sz="quarter" idx="12"/>
          </p:nvPr>
        </p:nvSpPr>
        <p:spPr/>
        <p:txBody>
          <a:bodyPr/>
          <a:lstStyle/>
          <a:p>
            <a:fld id="{0931897F-8F23-433E-A660-EFF8D3EDA506}" type="slidenum">
              <a:rPr lang="pl-PL" smtClean="0"/>
              <a:pPr/>
              <a:t>11</a:t>
            </a:fld>
            <a:endParaRPr lang="pl-PL"/>
          </a:p>
        </p:txBody>
      </p:sp>
      <p:sp>
        <p:nvSpPr>
          <p:cNvPr id="9" name="pole tekstowe 8"/>
          <p:cNvSpPr txBox="1"/>
          <p:nvPr/>
        </p:nvSpPr>
        <p:spPr>
          <a:xfrm>
            <a:off x="857224" y="269859"/>
            <a:ext cx="1571636" cy="461665"/>
          </a:xfrm>
          <a:prstGeom prst="rect">
            <a:avLst/>
          </a:prstGeom>
          <a:solidFill>
            <a:schemeClr val="accent4">
              <a:lumMod val="40000"/>
              <a:lumOff val="60000"/>
            </a:schemeClr>
          </a:solidFill>
        </p:spPr>
        <p:txBody>
          <a:bodyPr wrap="square" rtlCol="0">
            <a:spAutoFit/>
          </a:bodyPr>
          <a:lstStyle/>
          <a:p>
            <a:pPr algn="ctr"/>
            <a:r>
              <a:rPr lang="pl-PL" sz="2400" b="1" dirty="0" smtClean="0">
                <a:solidFill>
                  <a:schemeClr val="accent1">
                    <a:lumMod val="50000"/>
                  </a:schemeClr>
                </a:solidFill>
                <a:latin typeface="Candara Light" pitchFamily="34" charset="0"/>
                <a:cs typeface="Arial" pitchFamily="34" charset="0"/>
              </a:rPr>
              <a:t>T2022 / T3</a:t>
            </a:r>
            <a:endParaRPr lang="pl-PL" sz="2400" b="1" dirty="0">
              <a:solidFill>
                <a:schemeClr val="accent1">
                  <a:lumMod val="50000"/>
                </a:schemeClr>
              </a:solidFill>
              <a:latin typeface="Candara Light" pitchFamily="34" charset="0"/>
              <a:cs typeface="Arial" pitchFamily="34" charset="0"/>
            </a:endParaRPr>
          </a:p>
        </p:txBody>
      </p:sp>
      <p:sp>
        <p:nvSpPr>
          <p:cNvPr id="16" name="Elipsa 15"/>
          <p:cNvSpPr/>
          <p:nvPr/>
        </p:nvSpPr>
        <p:spPr>
          <a:xfrm>
            <a:off x="214282" y="4198949"/>
            <a:ext cx="714380" cy="69848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rot="16200000">
            <a:off x="-2330520" y="1600215"/>
            <a:ext cx="5786478" cy="553998"/>
          </a:xfrm>
          <a:prstGeom prst="rect">
            <a:avLst/>
          </a:prstGeom>
          <a:noFill/>
        </p:spPr>
        <p:txBody>
          <a:bodyPr wrap="square" rtlCol="0">
            <a:spAutoFit/>
          </a:bodyPr>
          <a:lstStyle/>
          <a:p>
            <a:r>
              <a:rPr lang="pl-PL" sz="3000" dirty="0" err="1" smtClean="0">
                <a:solidFill>
                  <a:schemeClr val="bg1"/>
                </a:solidFill>
                <a:latin typeface="Candara Light" pitchFamily="34" charset="0"/>
              </a:rPr>
              <a:t>Thermodynamics</a:t>
            </a:r>
            <a:r>
              <a:rPr lang="pl-PL" sz="3000" dirty="0" smtClean="0">
                <a:solidFill>
                  <a:schemeClr val="bg1"/>
                </a:solidFill>
                <a:latin typeface="Candara Light" pitchFamily="34" charset="0"/>
              </a:rPr>
              <a:t> 2.0</a:t>
            </a:r>
            <a:endParaRPr lang="pl-PL" sz="3000" dirty="0">
              <a:solidFill>
                <a:schemeClr val="bg1"/>
              </a:solidFill>
              <a:latin typeface="Candara Light" pitchFamily="34" charset="0"/>
            </a:endParaRPr>
          </a:p>
        </p:txBody>
      </p:sp>
      <p:sp>
        <p:nvSpPr>
          <p:cNvPr id="37892" name="AutoShape 4"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4" name="AutoShape 6"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6" name="AutoShape 8"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8" name="AutoShape 10"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37900" name="Picture 12" descr="Opis nieszczęścia – Sebald W.G. | Książka | woblink.com"/>
          <p:cNvPicPr>
            <a:picLocks noChangeAspect="1" noChangeArrowheads="1"/>
          </p:cNvPicPr>
          <p:nvPr/>
        </p:nvPicPr>
        <p:blipFill>
          <a:blip r:embed="rId3"/>
          <a:srcRect/>
          <a:stretch>
            <a:fillRect/>
          </a:stretch>
        </p:blipFill>
        <p:spPr bwMode="auto">
          <a:xfrm>
            <a:off x="1500166" y="1269991"/>
            <a:ext cx="2207576" cy="3357586"/>
          </a:xfrm>
          <a:prstGeom prst="rect">
            <a:avLst/>
          </a:prstGeom>
          <a:ln w="38100" cap="sq">
            <a:solidFill>
              <a:schemeClr val="accent4">
                <a:lumMod val="20000"/>
                <a:lumOff val="80000"/>
              </a:schemeClr>
            </a:solidFill>
            <a:prstDash val="solid"/>
            <a:miter lim="800000"/>
          </a:ln>
          <a:effectLst>
            <a:outerShdw blurRad="50800" dist="38100" dir="2700000" algn="tl" rotWithShape="0">
              <a:srgbClr val="000000">
                <a:alpha val="43000"/>
              </a:srgbClr>
            </a:outerShdw>
          </a:effectLst>
        </p:spPr>
      </p:pic>
      <p:sp>
        <p:nvSpPr>
          <p:cNvPr id="20" name="pole tekstowe 19"/>
          <p:cNvSpPr txBox="1"/>
          <p:nvPr/>
        </p:nvSpPr>
        <p:spPr>
          <a:xfrm>
            <a:off x="2857488" y="269859"/>
            <a:ext cx="6143668" cy="707886"/>
          </a:xfrm>
          <a:prstGeom prst="rect">
            <a:avLst/>
          </a:prstGeom>
          <a:noFill/>
        </p:spPr>
        <p:txBody>
          <a:bodyPr wrap="square" rtlCol="0">
            <a:spAutoFit/>
          </a:bodyPr>
          <a:lstStyle/>
          <a:p>
            <a:pPr algn="r"/>
            <a:r>
              <a:rPr lang="pl-PL" sz="2000" dirty="0" smtClean="0">
                <a:solidFill>
                  <a:schemeClr val="bg1">
                    <a:lumMod val="95000"/>
                  </a:schemeClr>
                </a:solidFill>
                <a:effectLst>
                  <a:glow rad="63500">
                    <a:schemeClr val="accent4">
                      <a:satMod val="175000"/>
                      <a:alpha val="40000"/>
                    </a:schemeClr>
                  </a:glow>
                </a:effectLst>
                <a:latin typeface="Candara Light" pitchFamily="34" charset="0"/>
              </a:rPr>
              <a:t>„</a:t>
            </a:r>
            <a:r>
              <a:rPr lang="pl-PL" sz="2000" dirty="0" err="1" smtClean="0">
                <a:solidFill>
                  <a:schemeClr val="bg1">
                    <a:lumMod val="95000"/>
                  </a:schemeClr>
                </a:solidFill>
                <a:effectLst>
                  <a:glow rad="63500">
                    <a:schemeClr val="accent4">
                      <a:satMod val="175000"/>
                      <a:alpha val="40000"/>
                    </a:schemeClr>
                  </a:glow>
                </a:effectLst>
                <a:latin typeface="Candara Light" pitchFamily="34" charset="0"/>
              </a:rPr>
              <a:t>The</a:t>
            </a:r>
            <a:r>
              <a:rPr lang="pl-PL" sz="2000" dirty="0" smtClean="0">
                <a:solidFill>
                  <a:schemeClr val="bg1">
                    <a:lumMod val="95000"/>
                  </a:schemeClr>
                </a:solidFill>
                <a:effectLst>
                  <a:glow rad="63500">
                    <a:schemeClr val="accent4">
                      <a:satMod val="175000"/>
                      <a:alpha val="40000"/>
                    </a:schemeClr>
                  </a:glow>
                </a:effectLst>
                <a:latin typeface="Candara Light" pitchFamily="34" charset="0"/>
              </a:rPr>
              <a:t> </a:t>
            </a:r>
            <a:r>
              <a:rPr lang="pl-PL" sz="2000" dirty="0" err="1" smtClean="0">
                <a:solidFill>
                  <a:schemeClr val="bg1">
                    <a:lumMod val="95000"/>
                  </a:schemeClr>
                </a:solidFill>
                <a:effectLst>
                  <a:glow rad="63500">
                    <a:schemeClr val="accent4">
                      <a:satMod val="175000"/>
                      <a:alpha val="40000"/>
                    </a:schemeClr>
                  </a:glow>
                </a:effectLst>
                <a:latin typeface="Candara Light" pitchFamily="34" charset="0"/>
              </a:rPr>
              <a:t>description</a:t>
            </a:r>
            <a:r>
              <a:rPr lang="pl-PL" sz="2000" dirty="0" smtClean="0">
                <a:solidFill>
                  <a:schemeClr val="bg1">
                    <a:lumMod val="95000"/>
                  </a:schemeClr>
                </a:solidFill>
                <a:effectLst>
                  <a:glow rad="63500">
                    <a:schemeClr val="accent4">
                      <a:satMod val="175000"/>
                      <a:alpha val="40000"/>
                    </a:schemeClr>
                  </a:glow>
                </a:effectLst>
                <a:latin typeface="Candara Light" pitchFamily="34" charset="0"/>
              </a:rPr>
              <a:t> of </a:t>
            </a:r>
            <a:r>
              <a:rPr lang="pl-PL" sz="2000" dirty="0" err="1" smtClean="0">
                <a:solidFill>
                  <a:schemeClr val="bg1">
                    <a:lumMod val="95000"/>
                  </a:schemeClr>
                </a:solidFill>
                <a:effectLst>
                  <a:glow rad="63500">
                    <a:schemeClr val="accent4">
                      <a:satMod val="175000"/>
                      <a:alpha val="40000"/>
                    </a:schemeClr>
                  </a:glow>
                </a:effectLst>
                <a:latin typeface="Candara Light" pitchFamily="34" charset="0"/>
              </a:rPr>
              <a:t>unhapiness</a:t>
            </a:r>
            <a:r>
              <a:rPr lang="pl-PL" sz="2000" dirty="0" smtClean="0">
                <a:solidFill>
                  <a:schemeClr val="bg1">
                    <a:lumMod val="95000"/>
                  </a:schemeClr>
                </a:solidFill>
                <a:effectLst>
                  <a:glow rad="63500">
                    <a:schemeClr val="accent4">
                      <a:satMod val="175000"/>
                      <a:alpha val="40000"/>
                    </a:schemeClr>
                  </a:glow>
                </a:effectLst>
                <a:latin typeface="Candara Light" pitchFamily="34" charset="0"/>
              </a:rPr>
              <a:t> </a:t>
            </a:r>
            <a:r>
              <a:rPr lang="pl-PL" sz="2000" dirty="0" err="1" smtClean="0">
                <a:solidFill>
                  <a:schemeClr val="bg1">
                    <a:lumMod val="95000"/>
                  </a:schemeClr>
                </a:solidFill>
                <a:effectLst>
                  <a:glow rad="63500">
                    <a:schemeClr val="accent4">
                      <a:satMod val="175000"/>
                      <a:alpha val="40000"/>
                    </a:schemeClr>
                  </a:glow>
                </a:effectLst>
                <a:latin typeface="Candara Light" pitchFamily="34" charset="0"/>
              </a:rPr>
              <a:t>includes</a:t>
            </a:r>
            <a:r>
              <a:rPr lang="pl-PL" sz="2000" dirty="0" smtClean="0">
                <a:solidFill>
                  <a:schemeClr val="bg1">
                    <a:lumMod val="95000"/>
                  </a:schemeClr>
                </a:solidFill>
                <a:effectLst>
                  <a:glow rad="63500">
                    <a:schemeClr val="accent4">
                      <a:satMod val="175000"/>
                      <a:alpha val="40000"/>
                    </a:schemeClr>
                  </a:glow>
                </a:effectLst>
                <a:latin typeface="Candara Light" pitchFamily="34" charset="0"/>
              </a:rPr>
              <a:t> </a:t>
            </a:r>
          </a:p>
          <a:p>
            <a:pPr algn="r"/>
            <a:r>
              <a:rPr lang="pl-PL" sz="2000" dirty="0" err="1" smtClean="0">
                <a:solidFill>
                  <a:schemeClr val="bg1">
                    <a:lumMod val="95000"/>
                  </a:schemeClr>
                </a:solidFill>
                <a:effectLst>
                  <a:glow rad="63500">
                    <a:schemeClr val="accent4">
                      <a:satMod val="175000"/>
                      <a:alpha val="40000"/>
                    </a:schemeClr>
                  </a:glow>
                </a:effectLst>
                <a:latin typeface="Candara Light" pitchFamily="34" charset="0"/>
              </a:rPr>
              <a:t>the</a:t>
            </a:r>
            <a:r>
              <a:rPr lang="pl-PL" sz="2000" dirty="0" smtClean="0">
                <a:solidFill>
                  <a:schemeClr val="bg1">
                    <a:lumMod val="95000"/>
                  </a:schemeClr>
                </a:solidFill>
                <a:effectLst>
                  <a:glow rad="63500">
                    <a:schemeClr val="accent4">
                      <a:satMod val="175000"/>
                      <a:alpha val="40000"/>
                    </a:schemeClr>
                  </a:glow>
                </a:effectLst>
                <a:latin typeface="Candara Light" pitchFamily="34" charset="0"/>
              </a:rPr>
              <a:t> </a:t>
            </a:r>
            <a:r>
              <a:rPr lang="pl-PL" sz="2000" dirty="0" err="1" smtClean="0">
                <a:solidFill>
                  <a:schemeClr val="bg1">
                    <a:lumMod val="95000"/>
                  </a:schemeClr>
                </a:solidFill>
                <a:effectLst>
                  <a:glow rad="63500">
                    <a:schemeClr val="accent4">
                      <a:satMod val="175000"/>
                      <a:alpha val="40000"/>
                    </a:schemeClr>
                  </a:glow>
                </a:effectLst>
                <a:latin typeface="Candara Light" pitchFamily="34" charset="0"/>
              </a:rPr>
              <a:t>possibilty</a:t>
            </a:r>
            <a:r>
              <a:rPr lang="pl-PL" sz="2000" dirty="0" smtClean="0">
                <a:solidFill>
                  <a:schemeClr val="bg1">
                    <a:lumMod val="95000"/>
                  </a:schemeClr>
                </a:solidFill>
                <a:effectLst>
                  <a:glow rad="63500">
                    <a:schemeClr val="accent4">
                      <a:satMod val="175000"/>
                      <a:alpha val="40000"/>
                    </a:schemeClr>
                  </a:glow>
                </a:effectLst>
                <a:latin typeface="Candara Light" pitchFamily="34" charset="0"/>
              </a:rPr>
              <a:t> of </a:t>
            </a:r>
            <a:r>
              <a:rPr lang="pl-PL" sz="2000" dirty="0" err="1" smtClean="0">
                <a:solidFill>
                  <a:schemeClr val="bg1">
                    <a:lumMod val="95000"/>
                  </a:schemeClr>
                </a:solidFill>
                <a:effectLst>
                  <a:glow rad="63500">
                    <a:schemeClr val="accent4">
                      <a:satMod val="175000"/>
                      <a:alpha val="40000"/>
                    </a:schemeClr>
                  </a:glow>
                </a:effectLst>
                <a:latin typeface="Candara Light" pitchFamily="34" charset="0"/>
              </a:rPr>
              <a:t>overcome</a:t>
            </a:r>
            <a:r>
              <a:rPr lang="pl-PL" sz="2000" dirty="0" smtClean="0">
                <a:solidFill>
                  <a:schemeClr val="bg1">
                    <a:lumMod val="95000"/>
                  </a:schemeClr>
                </a:solidFill>
                <a:effectLst>
                  <a:glow rad="63500">
                    <a:schemeClr val="accent4">
                      <a:satMod val="175000"/>
                      <a:alpha val="40000"/>
                    </a:schemeClr>
                  </a:glow>
                </a:effectLst>
                <a:latin typeface="Candara Light" pitchFamily="34" charset="0"/>
              </a:rPr>
              <a:t> </a:t>
            </a:r>
            <a:r>
              <a:rPr lang="pl-PL" sz="2000" dirty="0" err="1" smtClean="0">
                <a:solidFill>
                  <a:schemeClr val="bg1">
                    <a:lumMod val="95000"/>
                  </a:schemeClr>
                </a:solidFill>
                <a:effectLst>
                  <a:glow rad="63500">
                    <a:schemeClr val="accent4">
                      <a:satMod val="175000"/>
                      <a:alpha val="40000"/>
                    </a:schemeClr>
                  </a:glow>
                </a:effectLst>
                <a:latin typeface="Candara Light" pitchFamily="34" charset="0"/>
              </a:rPr>
              <a:t>it</a:t>
            </a:r>
            <a:r>
              <a:rPr lang="pl-PL" sz="2000" dirty="0" smtClean="0">
                <a:solidFill>
                  <a:schemeClr val="bg1">
                    <a:lumMod val="95000"/>
                  </a:schemeClr>
                </a:solidFill>
                <a:effectLst>
                  <a:glow rad="63500">
                    <a:schemeClr val="accent4">
                      <a:satMod val="175000"/>
                      <a:alpha val="40000"/>
                    </a:schemeClr>
                  </a:glow>
                </a:effectLst>
                <a:latin typeface="Candara Light" pitchFamily="34" charset="0"/>
              </a:rPr>
              <a:t>” W.G. </a:t>
            </a:r>
            <a:r>
              <a:rPr lang="pl-PL" sz="2000" dirty="0" err="1" smtClean="0">
                <a:solidFill>
                  <a:schemeClr val="bg1">
                    <a:lumMod val="95000"/>
                  </a:schemeClr>
                </a:solidFill>
                <a:effectLst>
                  <a:glow rad="63500">
                    <a:schemeClr val="accent4">
                      <a:satMod val="175000"/>
                      <a:alpha val="40000"/>
                    </a:schemeClr>
                  </a:glow>
                </a:effectLst>
                <a:latin typeface="Candara Light" pitchFamily="34" charset="0"/>
              </a:rPr>
              <a:t>Sebald</a:t>
            </a:r>
            <a:endParaRPr lang="pl-PL" sz="2000" dirty="0">
              <a:solidFill>
                <a:schemeClr val="bg1">
                  <a:lumMod val="95000"/>
                </a:schemeClr>
              </a:solidFill>
              <a:effectLst>
                <a:glow rad="63500">
                  <a:schemeClr val="accent4">
                    <a:satMod val="175000"/>
                    <a:alpha val="40000"/>
                  </a:schemeClr>
                </a:glow>
              </a:effectLst>
              <a:latin typeface="Candara Light" pitchFamily="34" charset="0"/>
            </a:endParaRPr>
          </a:p>
        </p:txBody>
      </p:sp>
      <p:graphicFrame>
        <p:nvGraphicFramePr>
          <p:cNvPr id="25" name="Tabela 24"/>
          <p:cNvGraphicFramePr>
            <a:graphicFrameLocks noGrp="1"/>
          </p:cNvGraphicFramePr>
          <p:nvPr/>
        </p:nvGraphicFramePr>
        <p:xfrm>
          <a:off x="5357818" y="1412867"/>
          <a:ext cx="3357586" cy="3143272"/>
        </p:xfrm>
        <a:graphic>
          <a:graphicData uri="http://schemas.openxmlformats.org/drawingml/2006/table">
            <a:tbl>
              <a:tblPr/>
              <a:tblGrid>
                <a:gridCol w="1678793"/>
                <a:gridCol w="1678793"/>
              </a:tblGrid>
              <a:tr h="418413">
                <a:tc>
                  <a:txBody>
                    <a:bodyPr/>
                    <a:lstStyle/>
                    <a:p>
                      <a:pPr algn="ctr">
                        <a:lnSpc>
                          <a:spcPct val="100000"/>
                        </a:lnSpc>
                        <a:spcBef>
                          <a:spcPts val="0"/>
                        </a:spcBef>
                        <a:spcAft>
                          <a:spcPts val="0"/>
                        </a:spcAft>
                      </a:pPr>
                      <a:r>
                        <a:rPr lang="cs-CZ" sz="1100" b="1" dirty="0">
                          <a:latin typeface="Candara Light" pitchFamily="34" charset="0"/>
                          <a:ea typeface="MS Minngs"/>
                          <a:cs typeface="Times New Roman"/>
                        </a:rPr>
                        <a:t>Assets</a:t>
                      </a:r>
                      <a:endParaRPr lang="pl-PL" sz="1200" dirty="0">
                        <a:latin typeface="Candara Light" pitchFamily="34" charset="0"/>
                        <a:ea typeface="MS Minngs"/>
                        <a:cs typeface="Times New Roman"/>
                      </a:endParaRPr>
                    </a:p>
                    <a:p>
                      <a:pPr algn="ctr">
                        <a:lnSpc>
                          <a:spcPct val="100000"/>
                        </a:lnSpc>
                        <a:spcBef>
                          <a:spcPts val="0"/>
                        </a:spcBef>
                        <a:spcAft>
                          <a:spcPts val="0"/>
                        </a:spcAft>
                      </a:pPr>
                      <a:r>
                        <a:rPr lang="cs-CZ" sz="1100" b="1" dirty="0">
                          <a:latin typeface="Candara Light" pitchFamily="34" charset="0"/>
                          <a:ea typeface="MS Minngs"/>
                          <a:cs typeface="Times New Roman"/>
                        </a:rPr>
                        <a:t>(concrete and tangible)</a:t>
                      </a:r>
                      <a:endParaRPr lang="pl-PL" sz="1200" dirty="0">
                        <a:latin typeface="Candara Light" pitchFamily="34" charset="0"/>
                        <a:ea typeface="MS Minngs"/>
                        <a:cs typeface="Times New Roman"/>
                      </a:endParaRPr>
                    </a:p>
                  </a:txBody>
                  <a:tcPr marL="65998" marR="65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cs-CZ" sz="1100" b="1" dirty="0">
                          <a:latin typeface="Candara Light" pitchFamily="34" charset="0"/>
                          <a:ea typeface="MS Minngs"/>
                          <a:cs typeface="Times New Roman"/>
                        </a:rPr>
                        <a:t>Liabilities </a:t>
                      </a:r>
                      <a:endParaRPr lang="pl-PL" sz="1200" dirty="0">
                        <a:latin typeface="Candara Light" pitchFamily="34" charset="0"/>
                        <a:ea typeface="MS Minngs"/>
                        <a:cs typeface="Times New Roman"/>
                      </a:endParaRPr>
                    </a:p>
                    <a:p>
                      <a:pPr algn="ctr">
                        <a:lnSpc>
                          <a:spcPct val="100000"/>
                        </a:lnSpc>
                        <a:spcBef>
                          <a:spcPts val="0"/>
                        </a:spcBef>
                        <a:spcAft>
                          <a:spcPts val="0"/>
                        </a:spcAft>
                      </a:pPr>
                      <a:r>
                        <a:rPr lang="cs-CZ" sz="1100" b="1" dirty="0">
                          <a:latin typeface="Candara Light" pitchFamily="34" charset="0"/>
                          <a:ea typeface="MS Minngs"/>
                          <a:cs typeface="Times New Roman"/>
                        </a:rPr>
                        <a:t>(abstract and elusive)</a:t>
                      </a:r>
                      <a:endParaRPr lang="pl-PL" sz="1200" dirty="0">
                        <a:latin typeface="Candara Light" pitchFamily="34" charset="0"/>
                        <a:ea typeface="MS Minngs"/>
                        <a:cs typeface="Times New Roman"/>
                      </a:endParaRPr>
                    </a:p>
                  </a:txBody>
                  <a:tcPr marL="65998" marR="65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24859">
                <a:tc>
                  <a:txBody>
                    <a:bodyPr/>
                    <a:lstStyle/>
                    <a:p>
                      <a:pPr algn="just">
                        <a:lnSpc>
                          <a:spcPct val="100000"/>
                        </a:lnSpc>
                        <a:spcBef>
                          <a:spcPts val="500"/>
                        </a:spcBef>
                        <a:spcAft>
                          <a:spcPts val="0"/>
                        </a:spcAft>
                      </a:pPr>
                      <a:r>
                        <a:rPr lang="cs-CZ" sz="1100" dirty="0" smtClean="0">
                          <a:latin typeface="Candara Light" pitchFamily="34" charset="0"/>
                          <a:ea typeface="MS Minngs"/>
                          <a:cs typeface="Times New Roman"/>
                        </a:rPr>
                        <a:t>Homesickness</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Misfortune</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Horror</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Disgrace</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Pogrom</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Darkness</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Malheur</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Kaddish</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Loss</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Suicide/Death</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Passing time</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Lonelines</a:t>
                      </a:r>
                      <a:endParaRPr lang="pl-PL" sz="1200" dirty="0">
                        <a:latin typeface="Candara Light" pitchFamily="34" charset="0"/>
                        <a:ea typeface="MS Minngs"/>
                        <a:cs typeface="Times New Roman"/>
                      </a:endParaRPr>
                    </a:p>
                  </a:txBody>
                  <a:tcPr marL="65998" marR="65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0000"/>
                        </a:lnSpc>
                        <a:spcBef>
                          <a:spcPts val="500"/>
                        </a:spcBef>
                        <a:spcAft>
                          <a:spcPts val="0"/>
                        </a:spcAft>
                      </a:pPr>
                      <a:r>
                        <a:rPr lang="cs-CZ" sz="1100" dirty="0" smtClean="0">
                          <a:latin typeface="Candara Light" pitchFamily="34" charset="0"/>
                          <a:ea typeface="MS Minngs"/>
                          <a:cs typeface="Times New Roman"/>
                        </a:rPr>
                        <a:t>Love</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Love</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Chosen</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Messianism</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Dream</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Messenger of Heaven</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Dream</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Promised Land</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Brightening the darkness</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Emancipation of feelings</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Memory</a:t>
                      </a:r>
                      <a:endParaRPr lang="pl-PL" sz="1200" dirty="0">
                        <a:latin typeface="Candara Light" pitchFamily="34" charset="0"/>
                        <a:ea typeface="MS Minngs"/>
                        <a:cs typeface="Times New Roman"/>
                      </a:endParaRPr>
                    </a:p>
                    <a:p>
                      <a:pPr algn="just">
                        <a:lnSpc>
                          <a:spcPct val="100000"/>
                        </a:lnSpc>
                        <a:spcBef>
                          <a:spcPts val="500"/>
                        </a:spcBef>
                        <a:spcAft>
                          <a:spcPts val="0"/>
                        </a:spcAft>
                      </a:pPr>
                      <a:r>
                        <a:rPr lang="cs-CZ" sz="1100" dirty="0">
                          <a:latin typeface="Candara Light" pitchFamily="34" charset="0"/>
                          <a:ea typeface="MS Minngs"/>
                          <a:cs typeface="Times New Roman"/>
                        </a:rPr>
                        <a:t>Sensitivity</a:t>
                      </a:r>
                      <a:endParaRPr lang="pl-PL" sz="1200" dirty="0">
                        <a:latin typeface="Candara Light" pitchFamily="34" charset="0"/>
                        <a:ea typeface="MS Minngs"/>
                        <a:cs typeface="Times New Roman"/>
                      </a:endParaRPr>
                    </a:p>
                  </a:txBody>
                  <a:tcPr marL="65998" marR="65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27" name="pole tekstowe 26"/>
          <p:cNvSpPr txBox="1"/>
          <p:nvPr/>
        </p:nvSpPr>
        <p:spPr>
          <a:xfrm rot="16200000">
            <a:off x="3083380" y="2544298"/>
            <a:ext cx="3357587" cy="523220"/>
          </a:xfrm>
          <a:prstGeom prst="rect">
            <a:avLst/>
          </a:prstGeom>
          <a:noFill/>
        </p:spPr>
        <p:txBody>
          <a:bodyPr wrap="square" rtlCol="0">
            <a:spAutoFit/>
          </a:bodyPr>
          <a:lstStyle/>
          <a:p>
            <a:r>
              <a:rPr lang="pl-PL" sz="2800" b="1" dirty="0" smtClean="0">
                <a:solidFill>
                  <a:schemeClr val="bg1"/>
                </a:solidFill>
                <a:latin typeface="Candara Light" pitchFamily="34" charset="0"/>
              </a:rPr>
              <a:t>W.G. </a:t>
            </a:r>
            <a:r>
              <a:rPr lang="pl-PL" sz="2800" b="1" dirty="0" err="1" smtClean="0">
                <a:solidFill>
                  <a:schemeClr val="bg1"/>
                </a:solidFill>
                <a:latin typeface="Candara Light" pitchFamily="34" charset="0"/>
              </a:rPr>
              <a:t>Sebald’s</a:t>
            </a:r>
            <a:r>
              <a:rPr lang="pl-PL" sz="2800" b="1" dirty="0" smtClean="0">
                <a:solidFill>
                  <a:schemeClr val="bg1"/>
                </a:solidFill>
                <a:latin typeface="Candara Light" pitchFamily="34" charset="0"/>
              </a:rPr>
              <a:t>  ECR</a:t>
            </a:r>
            <a:endParaRPr lang="pl-PL" sz="2800" b="1" dirty="0">
              <a:solidFill>
                <a:schemeClr val="bg1"/>
              </a:solidFill>
              <a:latin typeface="Candara Light" pitchFamily="34" charset="0"/>
            </a:endParaRPr>
          </a:p>
        </p:txBody>
      </p:sp>
      <p:pic>
        <p:nvPicPr>
          <p:cNvPr id="18" name="Nagrany dźwięk 011">
            <a:hlinkClick r:id="" action="ppaction://media"/>
          </p:cNvPr>
          <p:cNvPicPr>
            <a:picLocks noRot="1" noChangeAspect="1"/>
          </p:cNvPicPr>
          <p:nvPr>
            <a:wavAudioFile r:embed="rId1" name="Nagrany dźwięk 011"/>
          </p:nvPr>
        </p:nvPicPr>
        <p:blipFill>
          <a:blip r:embed="rId4"/>
          <a:stretch>
            <a:fillRect/>
          </a:stretch>
        </p:blipFill>
        <p:spPr>
          <a:xfrm>
            <a:off x="1285852" y="4770453"/>
            <a:ext cx="203200" cy="203200"/>
          </a:xfrm>
          <a:prstGeom prst="rect">
            <a:avLst/>
          </a:prstGeom>
        </p:spPr>
      </p:pic>
    </p:spTree>
    <p:extLst>
      <p:ext uri="{BB962C8B-B14F-4D97-AF65-F5344CB8AC3E}">
        <p14:creationId xmlns="" xmlns:p14="http://schemas.microsoft.com/office/powerpoint/2010/main" val="359240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68" fill="hold"/>
                                        <p:tgtEl>
                                          <p:spTgt spid="18"/>
                                        </p:tgtEl>
                                      </p:cBhvr>
                                    </p:cmd>
                                  </p:childTnLst>
                                </p:cTn>
                              </p:par>
                            </p:childTnLst>
                          </p:cTn>
                        </p:par>
                      </p:childTnLst>
                    </p:cTn>
                  </p:par>
                </p:childTnLst>
              </p:cTn>
              <p:nextCondLst>
                <p:cond evt="onClick" delay="0">
                  <p:tgtEl>
                    <p:spTgt spid="1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p:cNvSpPr/>
          <p:nvPr/>
        </p:nvSpPr>
        <p:spPr>
          <a:xfrm>
            <a:off x="0" y="0"/>
            <a:ext cx="1142976" cy="51117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0" y="0"/>
            <a:ext cx="1071538" cy="5111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Symbol zastępczy numeru slajdu 12"/>
          <p:cNvSpPr>
            <a:spLocks noGrp="1"/>
          </p:cNvSpPr>
          <p:nvPr>
            <p:ph type="sldNum" sz="quarter" idx="12"/>
          </p:nvPr>
        </p:nvSpPr>
        <p:spPr/>
        <p:txBody>
          <a:bodyPr/>
          <a:lstStyle/>
          <a:p>
            <a:fld id="{0931897F-8F23-433E-A660-EFF8D3EDA506}" type="slidenum">
              <a:rPr lang="pl-PL" smtClean="0"/>
              <a:pPr/>
              <a:t>12</a:t>
            </a:fld>
            <a:endParaRPr lang="pl-PL"/>
          </a:p>
        </p:txBody>
      </p:sp>
      <p:sp>
        <p:nvSpPr>
          <p:cNvPr id="9" name="pole tekstowe 8"/>
          <p:cNvSpPr txBox="1"/>
          <p:nvPr/>
        </p:nvSpPr>
        <p:spPr>
          <a:xfrm>
            <a:off x="857224" y="269859"/>
            <a:ext cx="1571636" cy="461665"/>
          </a:xfrm>
          <a:prstGeom prst="rect">
            <a:avLst/>
          </a:prstGeom>
          <a:solidFill>
            <a:schemeClr val="accent4">
              <a:lumMod val="40000"/>
              <a:lumOff val="60000"/>
            </a:schemeClr>
          </a:solidFill>
        </p:spPr>
        <p:txBody>
          <a:bodyPr wrap="square" rtlCol="0">
            <a:spAutoFit/>
          </a:bodyPr>
          <a:lstStyle/>
          <a:p>
            <a:pPr algn="ctr"/>
            <a:r>
              <a:rPr lang="pl-PL" sz="2400" b="1" dirty="0" smtClean="0">
                <a:solidFill>
                  <a:schemeClr val="accent1">
                    <a:lumMod val="50000"/>
                  </a:schemeClr>
                </a:solidFill>
                <a:latin typeface="Candara Light" pitchFamily="34" charset="0"/>
                <a:cs typeface="Arial" pitchFamily="34" charset="0"/>
              </a:rPr>
              <a:t>T2022 / T3</a:t>
            </a:r>
            <a:endParaRPr lang="pl-PL" sz="2400" b="1" dirty="0">
              <a:solidFill>
                <a:schemeClr val="accent1">
                  <a:lumMod val="50000"/>
                </a:schemeClr>
              </a:solidFill>
              <a:latin typeface="Candara Light" pitchFamily="34" charset="0"/>
              <a:cs typeface="Arial" pitchFamily="34" charset="0"/>
            </a:endParaRPr>
          </a:p>
        </p:txBody>
      </p:sp>
      <p:sp>
        <p:nvSpPr>
          <p:cNvPr id="16" name="Elipsa 15"/>
          <p:cNvSpPr/>
          <p:nvPr/>
        </p:nvSpPr>
        <p:spPr>
          <a:xfrm>
            <a:off x="214282" y="4198949"/>
            <a:ext cx="714380" cy="69848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rot="16200000">
            <a:off x="-2330520" y="1600215"/>
            <a:ext cx="5786478" cy="553998"/>
          </a:xfrm>
          <a:prstGeom prst="rect">
            <a:avLst/>
          </a:prstGeom>
          <a:noFill/>
        </p:spPr>
        <p:txBody>
          <a:bodyPr wrap="square" rtlCol="0">
            <a:spAutoFit/>
          </a:bodyPr>
          <a:lstStyle/>
          <a:p>
            <a:r>
              <a:rPr lang="pl-PL" sz="3000" dirty="0" err="1" smtClean="0">
                <a:solidFill>
                  <a:schemeClr val="bg1"/>
                </a:solidFill>
                <a:latin typeface="Candara Light" pitchFamily="34" charset="0"/>
              </a:rPr>
              <a:t>Thermodynamics</a:t>
            </a:r>
            <a:r>
              <a:rPr lang="pl-PL" sz="3000" dirty="0" smtClean="0">
                <a:solidFill>
                  <a:schemeClr val="bg1"/>
                </a:solidFill>
                <a:latin typeface="Candara Light" pitchFamily="34" charset="0"/>
              </a:rPr>
              <a:t> 2.0</a:t>
            </a:r>
            <a:endParaRPr lang="pl-PL" sz="3000" dirty="0">
              <a:solidFill>
                <a:schemeClr val="bg1"/>
              </a:solidFill>
              <a:latin typeface="Candara Light" pitchFamily="34" charset="0"/>
            </a:endParaRPr>
          </a:p>
        </p:txBody>
      </p:sp>
      <p:sp>
        <p:nvSpPr>
          <p:cNvPr id="37892" name="AutoShape 4"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4" name="AutoShape 6"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6" name="AutoShape 8"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8" name="AutoShape 10"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37900" name="Picture 12" descr="Opis nieszczęścia – Sebald W.G. | Książka | woblink.com"/>
          <p:cNvPicPr>
            <a:picLocks noChangeAspect="1" noChangeArrowheads="1"/>
          </p:cNvPicPr>
          <p:nvPr/>
        </p:nvPicPr>
        <p:blipFill>
          <a:blip r:embed="rId3" cstate="print"/>
          <a:srcRect/>
          <a:stretch>
            <a:fillRect/>
          </a:stretch>
        </p:blipFill>
        <p:spPr bwMode="auto">
          <a:xfrm>
            <a:off x="6786578" y="1269991"/>
            <a:ext cx="1739846" cy="2643207"/>
          </a:xfrm>
          <a:prstGeom prst="rect">
            <a:avLst/>
          </a:prstGeom>
          <a:ln w="38100" cap="sq">
            <a:solidFill>
              <a:schemeClr val="accent4">
                <a:lumMod val="20000"/>
                <a:lumOff val="80000"/>
              </a:schemeClr>
            </a:solidFill>
            <a:prstDash val="solid"/>
            <a:miter lim="800000"/>
          </a:ln>
          <a:effectLst>
            <a:outerShdw blurRad="50800" dist="38100" dir="2700000" algn="tl" rotWithShape="0">
              <a:srgbClr val="000000">
                <a:alpha val="43000"/>
              </a:srgbClr>
            </a:outerShdw>
          </a:effectLst>
        </p:spPr>
      </p:pic>
      <p:sp>
        <p:nvSpPr>
          <p:cNvPr id="20" name="pole tekstowe 19"/>
          <p:cNvSpPr txBox="1"/>
          <p:nvPr/>
        </p:nvSpPr>
        <p:spPr>
          <a:xfrm>
            <a:off x="2500298" y="269859"/>
            <a:ext cx="6143668" cy="646331"/>
          </a:xfrm>
          <a:prstGeom prst="rect">
            <a:avLst/>
          </a:prstGeom>
          <a:noFill/>
        </p:spPr>
        <p:txBody>
          <a:bodyPr wrap="square" rtlCol="0">
            <a:spAutoFit/>
          </a:bodyPr>
          <a:lstStyle/>
          <a:p>
            <a:pPr algn="r"/>
            <a:r>
              <a:rPr lang="pl-PL" dirty="0" smtClean="0">
                <a:solidFill>
                  <a:schemeClr val="bg1">
                    <a:lumMod val="95000"/>
                  </a:schemeClr>
                </a:solidFill>
                <a:effectLst>
                  <a:glow rad="63500">
                    <a:schemeClr val="accent4">
                      <a:satMod val="175000"/>
                      <a:alpha val="40000"/>
                    </a:schemeClr>
                  </a:glow>
                </a:effectLst>
                <a:latin typeface="Candara Light" pitchFamily="34" charset="0"/>
              </a:rPr>
              <a:t>„</a:t>
            </a:r>
            <a:r>
              <a:rPr lang="pl-PL" dirty="0" err="1" smtClean="0">
                <a:solidFill>
                  <a:schemeClr val="bg1">
                    <a:lumMod val="95000"/>
                  </a:schemeClr>
                </a:solidFill>
                <a:effectLst>
                  <a:glow rad="63500">
                    <a:schemeClr val="accent4">
                      <a:satMod val="175000"/>
                      <a:alpha val="40000"/>
                    </a:schemeClr>
                  </a:glow>
                </a:effectLst>
                <a:latin typeface="Candara Light" pitchFamily="34" charset="0"/>
              </a:rPr>
              <a:t>Like</a:t>
            </a:r>
            <a:r>
              <a:rPr lang="pl-PL" dirty="0" smtClean="0">
                <a:solidFill>
                  <a:schemeClr val="bg1">
                    <a:lumMod val="95000"/>
                  </a:schemeClr>
                </a:solidFill>
                <a:effectLst>
                  <a:glow rad="63500">
                    <a:schemeClr val="accent4">
                      <a:satMod val="175000"/>
                      <a:alpha val="40000"/>
                    </a:schemeClr>
                  </a:glow>
                </a:effectLst>
                <a:latin typeface="Candara Light" pitchFamily="34" charset="0"/>
              </a:rPr>
              <a:t> Day and </a:t>
            </a:r>
            <a:r>
              <a:rPr lang="pl-PL" dirty="0" err="1" smtClean="0">
                <a:solidFill>
                  <a:schemeClr val="bg1">
                    <a:lumMod val="95000"/>
                  </a:schemeClr>
                </a:solidFill>
                <a:effectLst>
                  <a:glow rad="63500">
                    <a:schemeClr val="accent4">
                      <a:satMod val="175000"/>
                      <a:alpha val="40000"/>
                    </a:schemeClr>
                  </a:glow>
                </a:effectLst>
                <a:latin typeface="Candara Light" pitchFamily="34" charset="0"/>
              </a:rPr>
              <a:t>Night</a:t>
            </a:r>
            <a:r>
              <a:rPr lang="pl-PL" dirty="0" smtClean="0">
                <a:solidFill>
                  <a:schemeClr val="bg1">
                    <a:lumMod val="95000"/>
                  </a:schemeClr>
                </a:solidFill>
                <a:effectLst>
                  <a:glow rad="63500">
                    <a:schemeClr val="accent4">
                      <a:satMod val="175000"/>
                      <a:alpha val="40000"/>
                    </a:schemeClr>
                  </a:glow>
                </a:effectLst>
                <a:latin typeface="Candara Light" pitchFamily="34" charset="0"/>
              </a:rPr>
              <a:t>” – </a:t>
            </a:r>
            <a:r>
              <a:rPr lang="pl-PL" dirty="0" err="1" smtClean="0">
                <a:solidFill>
                  <a:schemeClr val="bg1">
                    <a:lumMod val="95000"/>
                  </a:schemeClr>
                </a:solidFill>
                <a:effectLst>
                  <a:glow rad="63500">
                    <a:schemeClr val="accent4">
                      <a:satMod val="175000"/>
                      <a:alpha val="40000"/>
                    </a:schemeClr>
                  </a:glow>
                </a:effectLst>
                <a:latin typeface="Candara Light" pitchFamily="34" charset="0"/>
              </a:rPr>
              <a:t>Sebald’s</a:t>
            </a:r>
            <a:r>
              <a:rPr lang="pl-PL" dirty="0" smtClean="0">
                <a:solidFill>
                  <a:schemeClr val="bg1">
                    <a:lumMod val="95000"/>
                  </a:schemeClr>
                </a:solidFill>
                <a:effectLst>
                  <a:glow rad="63500">
                    <a:schemeClr val="accent4">
                      <a:satMod val="175000"/>
                      <a:alpha val="40000"/>
                    </a:schemeClr>
                  </a:glow>
                </a:effectLst>
                <a:latin typeface="Candara Light" pitchFamily="34" charset="0"/>
              </a:rPr>
              <a:t> </a:t>
            </a:r>
            <a:r>
              <a:rPr lang="pl-PL" dirty="0" err="1" smtClean="0">
                <a:solidFill>
                  <a:schemeClr val="bg1">
                    <a:lumMod val="95000"/>
                  </a:schemeClr>
                </a:solidFill>
                <a:effectLst>
                  <a:glow rad="63500">
                    <a:schemeClr val="accent4">
                      <a:satMod val="175000"/>
                      <a:alpha val="40000"/>
                    </a:schemeClr>
                  </a:glow>
                </a:effectLst>
                <a:latin typeface="Candara Light" pitchFamily="34" charset="0"/>
              </a:rPr>
              <a:t>essay</a:t>
            </a:r>
            <a:r>
              <a:rPr lang="pl-PL" dirty="0" smtClean="0">
                <a:solidFill>
                  <a:schemeClr val="bg1">
                    <a:lumMod val="95000"/>
                  </a:schemeClr>
                </a:solidFill>
                <a:effectLst>
                  <a:glow rad="63500">
                    <a:schemeClr val="accent4">
                      <a:satMod val="175000"/>
                      <a:alpha val="40000"/>
                    </a:schemeClr>
                  </a:glow>
                </a:effectLst>
                <a:latin typeface="Candara Light" pitchFamily="34" charset="0"/>
              </a:rPr>
              <a:t> </a:t>
            </a:r>
            <a:r>
              <a:rPr lang="pl-PL" dirty="0" err="1" smtClean="0">
                <a:solidFill>
                  <a:schemeClr val="bg1">
                    <a:lumMod val="95000"/>
                  </a:schemeClr>
                </a:solidFill>
                <a:effectLst>
                  <a:glow rad="63500">
                    <a:schemeClr val="accent4">
                      <a:satMod val="175000"/>
                      <a:alpha val="40000"/>
                    </a:schemeClr>
                  </a:glow>
                </a:effectLst>
                <a:latin typeface="Candara Light" pitchFamily="34" charset="0"/>
              </a:rPr>
              <a:t>about</a:t>
            </a:r>
            <a:endParaRPr lang="pl-PL" dirty="0" smtClean="0">
              <a:solidFill>
                <a:schemeClr val="bg1">
                  <a:lumMod val="95000"/>
                </a:schemeClr>
              </a:solidFill>
              <a:effectLst>
                <a:glow rad="63500">
                  <a:schemeClr val="accent4">
                    <a:satMod val="175000"/>
                    <a:alpha val="40000"/>
                  </a:schemeClr>
                </a:glow>
              </a:effectLst>
              <a:latin typeface="Candara Light" pitchFamily="34" charset="0"/>
            </a:endParaRPr>
          </a:p>
          <a:p>
            <a:pPr algn="r"/>
            <a:r>
              <a:rPr lang="pl-PL" dirty="0" smtClean="0">
                <a:solidFill>
                  <a:schemeClr val="bg1">
                    <a:lumMod val="95000"/>
                  </a:schemeClr>
                </a:solidFill>
                <a:effectLst>
                  <a:glow rad="63500">
                    <a:schemeClr val="accent4">
                      <a:satMod val="175000"/>
                      <a:alpha val="40000"/>
                    </a:schemeClr>
                  </a:glow>
                </a:effectLst>
                <a:latin typeface="Candara Light" pitchFamily="34" charset="0"/>
              </a:rPr>
              <a:t> </a:t>
            </a:r>
            <a:r>
              <a:rPr lang="pl-PL" dirty="0" err="1" smtClean="0">
                <a:solidFill>
                  <a:schemeClr val="bg1">
                    <a:lumMod val="95000"/>
                  </a:schemeClr>
                </a:solidFill>
                <a:effectLst>
                  <a:glow rad="63500">
                    <a:schemeClr val="accent4">
                      <a:satMod val="175000"/>
                      <a:alpha val="40000"/>
                    </a:schemeClr>
                  </a:glow>
                </a:effectLst>
                <a:latin typeface="Candara Light" pitchFamily="34" charset="0"/>
              </a:rPr>
              <a:t>Tripp’s</a:t>
            </a:r>
            <a:r>
              <a:rPr lang="pl-PL" dirty="0" smtClean="0">
                <a:solidFill>
                  <a:schemeClr val="bg1">
                    <a:lumMod val="95000"/>
                  </a:schemeClr>
                </a:solidFill>
                <a:effectLst>
                  <a:glow rad="63500">
                    <a:schemeClr val="accent4">
                      <a:satMod val="175000"/>
                      <a:alpha val="40000"/>
                    </a:schemeClr>
                  </a:glow>
                </a:effectLst>
                <a:latin typeface="Candara Light" pitchFamily="34" charset="0"/>
              </a:rPr>
              <a:t> </a:t>
            </a:r>
            <a:r>
              <a:rPr lang="pl-PL" dirty="0" err="1" smtClean="0">
                <a:solidFill>
                  <a:schemeClr val="bg1">
                    <a:lumMod val="95000"/>
                  </a:schemeClr>
                </a:solidFill>
                <a:effectLst>
                  <a:glow rad="63500">
                    <a:schemeClr val="accent4">
                      <a:satMod val="175000"/>
                      <a:alpha val="40000"/>
                    </a:schemeClr>
                  </a:glow>
                </a:effectLst>
                <a:latin typeface="Candara Light" pitchFamily="34" charset="0"/>
              </a:rPr>
              <a:t>illusory</a:t>
            </a:r>
            <a:r>
              <a:rPr lang="pl-PL" dirty="0" smtClean="0">
                <a:solidFill>
                  <a:schemeClr val="bg1">
                    <a:lumMod val="95000"/>
                  </a:schemeClr>
                </a:solidFill>
                <a:effectLst>
                  <a:glow rad="63500">
                    <a:schemeClr val="accent4">
                      <a:satMod val="175000"/>
                      <a:alpha val="40000"/>
                    </a:schemeClr>
                  </a:glow>
                </a:effectLst>
                <a:latin typeface="Candara Light" pitchFamily="34" charset="0"/>
              </a:rPr>
              <a:t> painting</a:t>
            </a:r>
            <a:endParaRPr lang="pl-PL" dirty="0">
              <a:solidFill>
                <a:schemeClr val="bg1">
                  <a:lumMod val="95000"/>
                </a:schemeClr>
              </a:solidFill>
              <a:effectLst>
                <a:glow rad="63500">
                  <a:schemeClr val="accent4">
                    <a:satMod val="175000"/>
                    <a:alpha val="40000"/>
                  </a:schemeClr>
                </a:glow>
              </a:effectLst>
              <a:latin typeface="Candara Light" pitchFamily="34" charset="0"/>
            </a:endParaRPr>
          </a:p>
        </p:txBody>
      </p:sp>
      <p:pic>
        <p:nvPicPr>
          <p:cNvPr id="41986" name="Picture 2" descr="Zeuxis: The Ancient Greek Painter &amp; Master of Still Life"/>
          <p:cNvPicPr>
            <a:picLocks noChangeAspect="1" noChangeArrowheads="1"/>
          </p:cNvPicPr>
          <p:nvPr/>
        </p:nvPicPr>
        <p:blipFill>
          <a:blip r:embed="rId4"/>
          <a:srcRect/>
          <a:stretch>
            <a:fillRect/>
          </a:stretch>
        </p:blipFill>
        <p:spPr bwMode="auto">
          <a:xfrm>
            <a:off x="2071670" y="984239"/>
            <a:ext cx="3214710" cy="2293160"/>
          </a:xfrm>
          <a:prstGeom prst="rect">
            <a:avLst/>
          </a:prstGeom>
          <a:ln w="38100" cap="sq">
            <a:solidFill>
              <a:schemeClr val="accent4">
                <a:lumMod val="20000"/>
                <a:lumOff val="80000"/>
              </a:schemeClr>
            </a:solidFill>
            <a:prstDash val="solid"/>
            <a:miter lim="800000"/>
          </a:ln>
          <a:effectLst>
            <a:outerShdw blurRad="50800" dist="38100" dir="2700000" algn="tl" rotWithShape="0">
              <a:srgbClr val="000000">
                <a:alpha val="43000"/>
              </a:srgbClr>
            </a:outerShdw>
          </a:effectLst>
        </p:spPr>
      </p:pic>
      <p:sp>
        <p:nvSpPr>
          <p:cNvPr id="18" name="pole tekstowe 17"/>
          <p:cNvSpPr txBox="1"/>
          <p:nvPr/>
        </p:nvSpPr>
        <p:spPr>
          <a:xfrm>
            <a:off x="4929190" y="3841759"/>
            <a:ext cx="1357322" cy="738664"/>
          </a:xfrm>
          <a:prstGeom prst="rect">
            <a:avLst/>
          </a:prstGeom>
          <a:noFill/>
          <a:ln w="12700">
            <a:noFill/>
          </a:ln>
        </p:spPr>
        <p:txBody>
          <a:bodyPr wrap="square" rtlCol="0">
            <a:spAutoFit/>
          </a:bodyPr>
          <a:lstStyle/>
          <a:p>
            <a:r>
              <a:rPr lang="pl-PL" b="1" dirty="0" smtClean="0">
                <a:hlinkClick r:id="rId5"/>
              </a:rPr>
              <a:t/>
            </a:r>
            <a:br>
              <a:rPr lang="pl-PL" b="1" dirty="0" smtClean="0">
                <a:hlinkClick r:id="rId5"/>
              </a:rPr>
            </a:br>
            <a:r>
              <a:rPr lang="pl-PL" sz="800" dirty="0" smtClean="0">
                <a:latin typeface="Times New Roman" pitchFamily="18" charset="0"/>
                <a:cs typeface="Times New Roman" pitchFamily="18" charset="0"/>
              </a:rPr>
              <a:t>Jan Peter </a:t>
            </a:r>
            <a:r>
              <a:rPr lang="pl-PL" sz="800" dirty="0" err="1" smtClean="0">
                <a:latin typeface="Times New Roman" pitchFamily="18" charset="0"/>
                <a:cs typeface="Times New Roman" pitchFamily="18" charset="0"/>
              </a:rPr>
              <a:t>Tripp</a:t>
            </a:r>
            <a:r>
              <a:rPr lang="pl-PL" sz="800" dirty="0" smtClean="0">
                <a:latin typeface="Times New Roman" pitchFamily="18" charset="0"/>
                <a:cs typeface="Times New Roman" pitchFamily="18" charset="0"/>
              </a:rPr>
              <a:t>, </a:t>
            </a:r>
            <a:r>
              <a:rPr lang="pl-PL" sz="800" dirty="0" err="1" smtClean="0">
                <a:latin typeface="Times New Roman" pitchFamily="18" charset="0"/>
                <a:cs typeface="Times New Roman" pitchFamily="18" charset="0"/>
              </a:rPr>
              <a:t>DastNest</a:t>
            </a:r>
            <a:r>
              <a:rPr lang="pl-PL" sz="800" dirty="0" smtClean="0">
                <a:latin typeface="Times New Roman" pitchFamily="18" charset="0"/>
                <a:cs typeface="Times New Roman" pitchFamily="18" charset="0"/>
              </a:rPr>
              <a:t>, 2021, </a:t>
            </a:r>
            <a:r>
              <a:rPr lang="pl-PL" sz="800" dirty="0" err="1" smtClean="0">
                <a:latin typeface="Times New Roman" pitchFamily="18" charset="0"/>
                <a:cs typeface="Times New Roman" pitchFamily="18" charset="0"/>
              </a:rPr>
              <a:t>Acrylic</a:t>
            </a:r>
            <a:r>
              <a:rPr lang="pl-PL" sz="800" dirty="0" smtClean="0">
                <a:latin typeface="Times New Roman" pitchFamily="18" charset="0"/>
                <a:cs typeface="Times New Roman" pitchFamily="18" charset="0"/>
              </a:rPr>
              <a:t> on MDF, </a:t>
            </a:r>
            <a:r>
              <a:rPr lang="pl-PL" sz="800" dirty="0" err="1" smtClean="0">
                <a:latin typeface="Times New Roman" pitchFamily="18" charset="0"/>
                <a:cs typeface="Times New Roman" pitchFamily="18" charset="0"/>
              </a:rPr>
              <a:t>Artnet.com</a:t>
            </a:r>
            <a:r>
              <a:rPr lang="pl-PL" sz="800" dirty="0" smtClean="0">
                <a:latin typeface="Times New Roman" pitchFamily="18" charset="0"/>
                <a:cs typeface="Times New Roman" pitchFamily="18" charset="0"/>
              </a:rPr>
              <a:t>.</a:t>
            </a:r>
          </a:p>
        </p:txBody>
      </p:sp>
      <p:pic>
        <p:nvPicPr>
          <p:cNvPr id="41987" name="Picture 3"/>
          <p:cNvPicPr>
            <a:picLocks noChangeAspect="1" noChangeArrowheads="1"/>
          </p:cNvPicPr>
          <p:nvPr/>
        </p:nvPicPr>
        <p:blipFill>
          <a:blip r:embed="rId6" cstate="print"/>
          <a:srcRect l="26367" t="15393" r="27929" b="21065"/>
          <a:stretch>
            <a:fillRect/>
          </a:stretch>
        </p:blipFill>
        <p:spPr bwMode="auto">
          <a:xfrm>
            <a:off x="2571736" y="2770189"/>
            <a:ext cx="2214578" cy="1731914"/>
          </a:xfrm>
          <a:prstGeom prst="rect">
            <a:avLst/>
          </a:prstGeom>
          <a:ln w="38100" cap="sq">
            <a:solidFill>
              <a:schemeClr val="bg1">
                <a:lumMod val="75000"/>
              </a:schemeClr>
            </a:solidFill>
            <a:prstDash val="solid"/>
            <a:miter lim="800000"/>
          </a:ln>
          <a:effectLst>
            <a:outerShdw blurRad="50800" dist="38100" dir="2700000" algn="tl" rotWithShape="0">
              <a:srgbClr val="000000">
                <a:alpha val="43000"/>
              </a:srgbClr>
            </a:outerShdw>
          </a:effectLst>
        </p:spPr>
      </p:pic>
      <p:sp>
        <p:nvSpPr>
          <p:cNvPr id="21" name="pole tekstowe 20"/>
          <p:cNvSpPr txBox="1"/>
          <p:nvPr/>
        </p:nvSpPr>
        <p:spPr>
          <a:xfrm rot="16200000">
            <a:off x="4434348" y="1907710"/>
            <a:ext cx="2451482" cy="461665"/>
          </a:xfrm>
          <a:prstGeom prst="rect">
            <a:avLst/>
          </a:prstGeom>
          <a:noFill/>
          <a:ln w="12700">
            <a:noFill/>
          </a:ln>
        </p:spPr>
        <p:txBody>
          <a:bodyPr wrap="square" rtlCol="0">
            <a:spAutoFit/>
          </a:bodyPr>
          <a:lstStyle/>
          <a:p>
            <a:r>
              <a:rPr lang="en-US" sz="800" dirty="0" smtClean="0">
                <a:latin typeface="Times New Roman" pitchFamily="18" charset="0"/>
                <a:cs typeface="Times New Roman" pitchFamily="18" charset="0"/>
              </a:rPr>
              <a:t>Still Life with four Bunches of Grapes, Juan </a:t>
            </a:r>
            <a:r>
              <a:rPr lang="pl-PL" sz="800" dirty="0" smtClean="0">
                <a:latin typeface="Times New Roman" pitchFamily="18" charset="0"/>
                <a:cs typeface="Times New Roman" pitchFamily="18" charset="0"/>
              </a:rPr>
              <a:t>F</a:t>
            </a:r>
            <a:r>
              <a:rPr lang="en-US" sz="800" dirty="0" err="1" smtClean="0">
                <a:latin typeface="Times New Roman" pitchFamily="18" charset="0"/>
                <a:cs typeface="Times New Roman" pitchFamily="18" charset="0"/>
              </a:rPr>
              <a:t>ernández</a:t>
            </a:r>
            <a:r>
              <a:rPr lang="en-US" sz="800" dirty="0" smtClean="0">
                <a:latin typeface="Times New Roman" pitchFamily="18" charset="0"/>
                <a:cs typeface="Times New Roman" pitchFamily="18" charset="0"/>
              </a:rPr>
              <a:t> “el Labrador”, ca. 1636, </a:t>
            </a:r>
            <a:r>
              <a:rPr lang="en-US" sz="800" dirty="0" err="1" smtClean="0">
                <a:latin typeface="Times New Roman" pitchFamily="18" charset="0"/>
                <a:cs typeface="Times New Roman" pitchFamily="18" charset="0"/>
              </a:rPr>
              <a:t>Museo</a:t>
            </a:r>
            <a:r>
              <a:rPr lang="en-US" sz="800" dirty="0" smtClean="0">
                <a:latin typeface="Times New Roman" pitchFamily="18" charset="0"/>
                <a:cs typeface="Times New Roman" pitchFamily="18" charset="0"/>
              </a:rPr>
              <a:t> Del Prado, https://www.thecollector.com/zeuxis/</a:t>
            </a:r>
            <a:endParaRPr lang="pl-PL" sz="800" dirty="0" smtClean="0">
              <a:latin typeface="Times New Roman" pitchFamily="18" charset="0"/>
              <a:cs typeface="Times New Roman" pitchFamily="18" charset="0"/>
            </a:endParaRPr>
          </a:p>
        </p:txBody>
      </p:sp>
      <p:pic>
        <p:nvPicPr>
          <p:cNvPr id="19" name="Nagrany dźwięk 012">
            <a:hlinkClick r:id="" action="ppaction://media"/>
          </p:cNvPr>
          <p:cNvPicPr>
            <a:picLocks noRot="1" noChangeAspect="1"/>
          </p:cNvPicPr>
          <p:nvPr>
            <a:wavAudioFile r:embed="rId1" name="Nagrany dźwięk 012"/>
          </p:nvPr>
        </p:nvPicPr>
        <p:blipFill>
          <a:blip r:embed="rId7"/>
          <a:stretch>
            <a:fillRect/>
          </a:stretch>
        </p:blipFill>
        <p:spPr>
          <a:xfrm>
            <a:off x="1357290" y="4770453"/>
            <a:ext cx="203200" cy="203200"/>
          </a:xfrm>
          <a:prstGeom prst="rect">
            <a:avLst/>
          </a:prstGeom>
        </p:spPr>
      </p:pic>
    </p:spTree>
    <p:extLst>
      <p:ext uri="{BB962C8B-B14F-4D97-AF65-F5344CB8AC3E}">
        <p14:creationId xmlns="" xmlns:p14="http://schemas.microsoft.com/office/powerpoint/2010/main" val="3592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3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cstate="print">
            <a:lum contrast="20000"/>
          </a:blip>
          <a:srcRect/>
          <a:stretch>
            <a:fillRect/>
          </a:stretch>
        </p:blipFill>
        <p:spPr bwMode="auto">
          <a:xfrm>
            <a:off x="2428860" y="2698751"/>
            <a:ext cx="2500330" cy="1875248"/>
          </a:xfrm>
          <a:prstGeom prst="rect">
            <a:avLst/>
          </a:prstGeom>
          <a:ln w="38100" cap="sq">
            <a:solidFill>
              <a:schemeClr val="accent4">
                <a:lumMod val="20000"/>
                <a:lumOff val="80000"/>
              </a:schemeClr>
            </a:solidFill>
            <a:prstDash val="solid"/>
            <a:miter lim="800000"/>
          </a:ln>
          <a:effectLst>
            <a:outerShdw blurRad="50800" dist="38100" dir="2700000" algn="tl" rotWithShape="0">
              <a:srgbClr val="000000">
                <a:alpha val="43000"/>
              </a:srgbClr>
            </a:outerShdw>
          </a:effectLst>
        </p:spPr>
      </p:pic>
      <p:sp>
        <p:nvSpPr>
          <p:cNvPr id="15" name="Prostokąt 14"/>
          <p:cNvSpPr/>
          <p:nvPr/>
        </p:nvSpPr>
        <p:spPr>
          <a:xfrm>
            <a:off x="0" y="0"/>
            <a:ext cx="1142976" cy="51117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0" y="0"/>
            <a:ext cx="1071538" cy="5111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Symbol zastępczy numeru slajdu 12"/>
          <p:cNvSpPr>
            <a:spLocks noGrp="1"/>
          </p:cNvSpPr>
          <p:nvPr>
            <p:ph type="sldNum" sz="quarter" idx="12"/>
          </p:nvPr>
        </p:nvSpPr>
        <p:spPr/>
        <p:txBody>
          <a:bodyPr/>
          <a:lstStyle/>
          <a:p>
            <a:fld id="{0931897F-8F23-433E-A660-EFF8D3EDA506}" type="slidenum">
              <a:rPr lang="pl-PL" smtClean="0"/>
              <a:pPr/>
              <a:t>13</a:t>
            </a:fld>
            <a:endParaRPr lang="pl-PL"/>
          </a:p>
        </p:txBody>
      </p:sp>
      <p:sp>
        <p:nvSpPr>
          <p:cNvPr id="9" name="pole tekstowe 8"/>
          <p:cNvSpPr txBox="1"/>
          <p:nvPr/>
        </p:nvSpPr>
        <p:spPr>
          <a:xfrm>
            <a:off x="857224" y="269859"/>
            <a:ext cx="1571636" cy="461665"/>
          </a:xfrm>
          <a:prstGeom prst="rect">
            <a:avLst/>
          </a:prstGeom>
          <a:solidFill>
            <a:schemeClr val="accent4">
              <a:lumMod val="40000"/>
              <a:lumOff val="60000"/>
            </a:schemeClr>
          </a:solidFill>
        </p:spPr>
        <p:txBody>
          <a:bodyPr wrap="square" rtlCol="0">
            <a:spAutoFit/>
          </a:bodyPr>
          <a:lstStyle/>
          <a:p>
            <a:pPr algn="ctr"/>
            <a:r>
              <a:rPr lang="pl-PL" sz="2400" b="1" dirty="0" smtClean="0">
                <a:solidFill>
                  <a:schemeClr val="accent1">
                    <a:lumMod val="50000"/>
                  </a:schemeClr>
                </a:solidFill>
                <a:latin typeface="Candara Light" pitchFamily="34" charset="0"/>
                <a:cs typeface="Arial" pitchFamily="34" charset="0"/>
              </a:rPr>
              <a:t>T2022 / T3</a:t>
            </a:r>
            <a:endParaRPr lang="pl-PL" sz="2400" b="1" dirty="0">
              <a:solidFill>
                <a:schemeClr val="accent1">
                  <a:lumMod val="50000"/>
                </a:schemeClr>
              </a:solidFill>
              <a:latin typeface="Candara Light" pitchFamily="34" charset="0"/>
              <a:cs typeface="Arial" pitchFamily="34" charset="0"/>
            </a:endParaRPr>
          </a:p>
        </p:txBody>
      </p:sp>
      <p:sp>
        <p:nvSpPr>
          <p:cNvPr id="16" name="Elipsa 15"/>
          <p:cNvSpPr/>
          <p:nvPr/>
        </p:nvSpPr>
        <p:spPr>
          <a:xfrm>
            <a:off x="214282" y="4198949"/>
            <a:ext cx="714380" cy="69848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rot="16200000">
            <a:off x="-2330520" y="1600215"/>
            <a:ext cx="5786478" cy="553998"/>
          </a:xfrm>
          <a:prstGeom prst="rect">
            <a:avLst/>
          </a:prstGeom>
          <a:noFill/>
        </p:spPr>
        <p:txBody>
          <a:bodyPr wrap="square" rtlCol="0">
            <a:spAutoFit/>
          </a:bodyPr>
          <a:lstStyle/>
          <a:p>
            <a:r>
              <a:rPr lang="pl-PL" sz="3000" dirty="0" err="1" smtClean="0">
                <a:solidFill>
                  <a:schemeClr val="bg1"/>
                </a:solidFill>
                <a:latin typeface="Candara Light" pitchFamily="34" charset="0"/>
              </a:rPr>
              <a:t>Thermodynamics</a:t>
            </a:r>
            <a:r>
              <a:rPr lang="pl-PL" sz="3000" dirty="0" smtClean="0">
                <a:solidFill>
                  <a:schemeClr val="bg1"/>
                </a:solidFill>
                <a:latin typeface="Candara Light" pitchFamily="34" charset="0"/>
              </a:rPr>
              <a:t> 2.0</a:t>
            </a:r>
            <a:endParaRPr lang="pl-PL" sz="3000" dirty="0">
              <a:solidFill>
                <a:schemeClr val="bg1"/>
              </a:solidFill>
              <a:latin typeface="Candara Light" pitchFamily="34" charset="0"/>
            </a:endParaRPr>
          </a:p>
        </p:txBody>
      </p:sp>
      <p:pic>
        <p:nvPicPr>
          <p:cNvPr id="37890" name="Picture 2" descr="Paweł Próchniak &quot;Rachunek strat&quot;"/>
          <p:cNvPicPr>
            <a:picLocks noChangeAspect="1" noChangeArrowheads="1"/>
          </p:cNvPicPr>
          <p:nvPr/>
        </p:nvPicPr>
        <p:blipFill>
          <a:blip r:embed="rId4" cstate="print"/>
          <a:srcRect/>
          <a:stretch>
            <a:fillRect/>
          </a:stretch>
        </p:blipFill>
        <p:spPr bwMode="auto">
          <a:xfrm>
            <a:off x="1643042" y="2127247"/>
            <a:ext cx="1143008" cy="1652115"/>
          </a:xfrm>
          <a:prstGeom prst="rect">
            <a:avLst/>
          </a:prstGeom>
          <a:ln w="38100" cap="sq">
            <a:solidFill>
              <a:schemeClr val="accent4">
                <a:lumMod val="20000"/>
                <a:lumOff val="80000"/>
              </a:schemeClr>
            </a:solidFill>
            <a:prstDash val="solid"/>
            <a:miter lim="800000"/>
          </a:ln>
          <a:effectLst>
            <a:outerShdw blurRad="50800" dist="38100" dir="2700000" algn="tl" rotWithShape="0">
              <a:srgbClr val="000000">
                <a:alpha val="43000"/>
              </a:srgbClr>
            </a:outerShdw>
          </a:effectLst>
        </p:spPr>
      </p:pic>
      <p:sp>
        <p:nvSpPr>
          <p:cNvPr id="37892" name="AutoShape 4"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4" name="AutoShape 6"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6" name="AutoShape 8"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8" name="AutoShape 10"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0" name="pole tekstowe 19"/>
          <p:cNvSpPr txBox="1"/>
          <p:nvPr/>
        </p:nvSpPr>
        <p:spPr>
          <a:xfrm>
            <a:off x="2571736" y="269859"/>
            <a:ext cx="5214974" cy="1815882"/>
          </a:xfrm>
          <a:prstGeom prst="rect">
            <a:avLst/>
          </a:prstGeom>
          <a:noFill/>
        </p:spPr>
        <p:txBody>
          <a:bodyPr wrap="square" rtlCol="0">
            <a:spAutoFit/>
          </a:bodyPr>
          <a:lstStyle/>
          <a:p>
            <a:r>
              <a:rPr lang="pl-PL" sz="2800" dirty="0" err="1" smtClean="0">
                <a:solidFill>
                  <a:schemeClr val="bg1">
                    <a:lumMod val="95000"/>
                  </a:schemeClr>
                </a:solidFill>
                <a:effectLst>
                  <a:glow rad="63500">
                    <a:schemeClr val="accent4">
                      <a:satMod val="175000"/>
                      <a:alpha val="40000"/>
                    </a:schemeClr>
                  </a:glow>
                </a:effectLst>
                <a:latin typeface="Candara Light" pitchFamily="34" charset="0"/>
              </a:rPr>
              <a:t>Próchniak’s</a:t>
            </a:r>
            <a:r>
              <a:rPr lang="pl-PL" sz="2800" dirty="0" smtClean="0">
                <a:solidFill>
                  <a:schemeClr val="bg1">
                    <a:lumMod val="95000"/>
                  </a:schemeClr>
                </a:solidFill>
                <a:effectLst>
                  <a:glow rad="63500">
                    <a:schemeClr val="accent4">
                      <a:satMod val="175000"/>
                      <a:alpha val="40000"/>
                    </a:schemeClr>
                  </a:glow>
                </a:effectLst>
                <a:latin typeface="Candara Light" pitchFamily="34" charset="0"/>
              </a:rPr>
              <a:t> ECR &amp; </a:t>
            </a:r>
            <a:r>
              <a:rPr lang="pl-PL" sz="2800" dirty="0" err="1" smtClean="0">
                <a:solidFill>
                  <a:schemeClr val="bg1">
                    <a:lumMod val="95000"/>
                  </a:schemeClr>
                </a:solidFill>
                <a:effectLst>
                  <a:glow rad="63500">
                    <a:schemeClr val="accent4">
                      <a:satMod val="175000"/>
                      <a:alpha val="40000"/>
                    </a:schemeClr>
                  </a:glow>
                </a:effectLst>
                <a:latin typeface="Candara Light" pitchFamily="34" charset="0"/>
              </a:rPr>
              <a:t>trompe-l’oeil</a:t>
            </a:r>
            <a:r>
              <a:rPr lang="pl-PL" sz="2800" dirty="0" smtClean="0">
                <a:solidFill>
                  <a:schemeClr val="bg1">
                    <a:lumMod val="95000"/>
                  </a:schemeClr>
                </a:solidFill>
                <a:effectLst>
                  <a:glow rad="63500">
                    <a:schemeClr val="accent4">
                      <a:satMod val="175000"/>
                      <a:alpha val="40000"/>
                    </a:schemeClr>
                  </a:glow>
                </a:effectLst>
                <a:latin typeface="Candara Light" pitchFamily="34" charset="0"/>
              </a:rPr>
              <a:t>	</a:t>
            </a:r>
          </a:p>
          <a:p>
            <a:endParaRPr lang="pl-PL" sz="2800" dirty="0" smtClean="0">
              <a:solidFill>
                <a:schemeClr val="bg1">
                  <a:lumMod val="95000"/>
                </a:schemeClr>
              </a:solidFill>
              <a:effectLst>
                <a:glow rad="63500">
                  <a:schemeClr val="accent4">
                    <a:satMod val="175000"/>
                    <a:alpha val="40000"/>
                  </a:schemeClr>
                </a:glow>
              </a:effectLst>
              <a:latin typeface="Candara Light" pitchFamily="34" charset="0"/>
            </a:endParaRPr>
          </a:p>
          <a:p>
            <a:endParaRPr lang="pl-PL" sz="2800" dirty="0">
              <a:solidFill>
                <a:schemeClr val="bg1">
                  <a:lumMod val="95000"/>
                </a:schemeClr>
              </a:solidFill>
              <a:effectLst>
                <a:glow rad="63500">
                  <a:schemeClr val="accent4">
                    <a:satMod val="175000"/>
                    <a:alpha val="40000"/>
                  </a:schemeClr>
                </a:glow>
              </a:effectLst>
              <a:latin typeface="Candara Light" pitchFamily="34" charset="0"/>
            </a:endParaRPr>
          </a:p>
        </p:txBody>
      </p:sp>
      <p:sp>
        <p:nvSpPr>
          <p:cNvPr id="25" name="Prostokąt 24"/>
          <p:cNvSpPr/>
          <p:nvPr/>
        </p:nvSpPr>
        <p:spPr>
          <a:xfrm>
            <a:off x="5500694" y="2698751"/>
            <a:ext cx="2786082" cy="1928826"/>
          </a:xfrm>
          <a:prstGeom prst="rect">
            <a:avLst/>
          </a:prstGeom>
          <a:solidFill>
            <a:schemeClr val="accent4">
              <a:lumMod val="20000"/>
              <a:lumOff val="80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7" name="pole tekstowe 26"/>
          <p:cNvSpPr txBox="1"/>
          <p:nvPr/>
        </p:nvSpPr>
        <p:spPr>
          <a:xfrm>
            <a:off x="2571736" y="912801"/>
            <a:ext cx="5786478" cy="584775"/>
          </a:xfrm>
          <a:prstGeom prst="rect">
            <a:avLst/>
          </a:prstGeom>
          <a:noFill/>
          <a:ln w="12700">
            <a:noFill/>
          </a:ln>
        </p:spPr>
        <p:txBody>
          <a:bodyPr wrap="square" rtlCol="0">
            <a:spAutoFit/>
          </a:bodyPr>
          <a:lstStyle/>
          <a:p>
            <a:r>
              <a:rPr lang="pl-PL" sz="1600" i="1" dirty="0" err="1" smtClean="0">
                <a:solidFill>
                  <a:schemeClr val="bg1">
                    <a:lumMod val="50000"/>
                  </a:schemeClr>
                </a:solidFill>
                <a:latin typeface="Times New Roman" pitchFamily="18" charset="0"/>
                <a:cs typeface="Times New Roman" pitchFamily="18" charset="0"/>
              </a:rPr>
              <a:t>The</a:t>
            </a:r>
            <a:r>
              <a:rPr lang="pl-PL" sz="1600" i="1" dirty="0" smtClean="0">
                <a:solidFill>
                  <a:schemeClr val="bg1">
                    <a:lumMod val="50000"/>
                  </a:schemeClr>
                </a:solidFill>
                <a:latin typeface="Times New Roman" pitchFamily="18" charset="0"/>
                <a:cs typeface="Times New Roman" pitchFamily="18" charset="0"/>
              </a:rPr>
              <a:t> </a:t>
            </a:r>
            <a:r>
              <a:rPr lang="pl-PL" sz="1600" i="1" dirty="0" err="1" smtClean="0">
                <a:solidFill>
                  <a:schemeClr val="bg1">
                    <a:lumMod val="50000"/>
                  </a:schemeClr>
                </a:solidFill>
                <a:latin typeface="Times New Roman" pitchFamily="18" charset="0"/>
                <a:cs typeface="Times New Roman" pitchFamily="18" charset="0"/>
              </a:rPr>
              <a:t>description</a:t>
            </a:r>
            <a:r>
              <a:rPr lang="pl-PL" sz="1600" i="1" dirty="0" smtClean="0">
                <a:solidFill>
                  <a:schemeClr val="bg1">
                    <a:lumMod val="50000"/>
                  </a:schemeClr>
                </a:solidFill>
                <a:latin typeface="Times New Roman" pitchFamily="18" charset="0"/>
                <a:cs typeface="Times New Roman" pitchFamily="18" charset="0"/>
              </a:rPr>
              <a:t>  / list of </a:t>
            </a:r>
            <a:r>
              <a:rPr lang="pl-PL" sz="1600" i="1" dirty="0" err="1" smtClean="0">
                <a:solidFill>
                  <a:schemeClr val="bg1">
                    <a:lumMod val="50000"/>
                  </a:schemeClr>
                </a:solidFill>
                <a:latin typeface="Times New Roman" pitchFamily="18" charset="0"/>
                <a:cs typeface="Times New Roman" pitchFamily="18" charset="0"/>
              </a:rPr>
              <a:t>loss</a:t>
            </a:r>
            <a:r>
              <a:rPr lang="pl-PL" sz="1600" i="1" dirty="0" smtClean="0">
                <a:solidFill>
                  <a:schemeClr val="bg1">
                    <a:lumMod val="50000"/>
                  </a:schemeClr>
                </a:solidFill>
                <a:latin typeface="Times New Roman" pitchFamily="18" charset="0"/>
                <a:cs typeface="Times New Roman" pitchFamily="18" charset="0"/>
              </a:rPr>
              <a:t> </a:t>
            </a:r>
            <a:r>
              <a:rPr lang="pl-PL" sz="1600" i="1" dirty="0" err="1" smtClean="0">
                <a:solidFill>
                  <a:schemeClr val="bg1">
                    <a:lumMod val="50000"/>
                  </a:schemeClr>
                </a:solidFill>
                <a:latin typeface="Times New Roman" pitchFamily="18" charset="0"/>
                <a:cs typeface="Times New Roman" pitchFamily="18" charset="0"/>
              </a:rPr>
              <a:t>already</a:t>
            </a:r>
            <a:r>
              <a:rPr lang="pl-PL" sz="1600" i="1" dirty="0" smtClean="0">
                <a:solidFill>
                  <a:schemeClr val="bg1">
                    <a:lumMod val="50000"/>
                  </a:schemeClr>
                </a:solidFill>
                <a:latin typeface="Times New Roman" pitchFamily="18" charset="0"/>
                <a:cs typeface="Times New Roman" pitchFamily="18" charset="0"/>
              </a:rPr>
              <a:t> </a:t>
            </a:r>
            <a:r>
              <a:rPr lang="pl-PL" sz="1600" i="1" dirty="0" err="1" smtClean="0">
                <a:solidFill>
                  <a:schemeClr val="bg1">
                    <a:lumMod val="50000"/>
                  </a:schemeClr>
                </a:solidFill>
                <a:latin typeface="Times New Roman" pitchFamily="18" charset="0"/>
                <a:cs typeface="Times New Roman" pitchFamily="18" charset="0"/>
              </a:rPr>
              <a:t>includes</a:t>
            </a:r>
            <a:r>
              <a:rPr lang="pl-PL" sz="1600" i="1" dirty="0" smtClean="0">
                <a:solidFill>
                  <a:schemeClr val="bg1">
                    <a:lumMod val="50000"/>
                  </a:schemeClr>
                </a:solidFill>
                <a:latin typeface="Times New Roman" pitchFamily="18" charset="0"/>
                <a:cs typeface="Times New Roman" pitchFamily="18" charset="0"/>
              </a:rPr>
              <a:t> </a:t>
            </a:r>
          </a:p>
          <a:p>
            <a:r>
              <a:rPr lang="pl-PL" sz="1600" i="1" dirty="0" err="1" smtClean="0">
                <a:solidFill>
                  <a:schemeClr val="bg1">
                    <a:lumMod val="50000"/>
                  </a:schemeClr>
                </a:solidFill>
                <a:latin typeface="Times New Roman" pitchFamily="18" charset="0"/>
                <a:cs typeface="Times New Roman" pitchFamily="18" charset="0"/>
              </a:rPr>
              <a:t>the</a:t>
            </a:r>
            <a:r>
              <a:rPr lang="pl-PL" sz="1600" i="1" dirty="0" smtClean="0">
                <a:solidFill>
                  <a:schemeClr val="bg1">
                    <a:lumMod val="50000"/>
                  </a:schemeClr>
                </a:solidFill>
                <a:latin typeface="Times New Roman" pitchFamily="18" charset="0"/>
                <a:cs typeface="Times New Roman" pitchFamily="18" charset="0"/>
              </a:rPr>
              <a:t> </a:t>
            </a:r>
            <a:r>
              <a:rPr lang="pl-PL" sz="1600" i="1" dirty="0" err="1" smtClean="0">
                <a:solidFill>
                  <a:schemeClr val="bg1">
                    <a:lumMod val="50000"/>
                  </a:schemeClr>
                </a:solidFill>
                <a:latin typeface="Times New Roman" pitchFamily="18" charset="0"/>
                <a:cs typeface="Times New Roman" pitchFamily="18" charset="0"/>
              </a:rPr>
              <a:t>possibility</a:t>
            </a:r>
            <a:r>
              <a:rPr lang="pl-PL" sz="1600" i="1" dirty="0" smtClean="0">
                <a:solidFill>
                  <a:schemeClr val="bg1">
                    <a:lumMod val="50000"/>
                  </a:schemeClr>
                </a:solidFill>
                <a:latin typeface="Times New Roman" pitchFamily="18" charset="0"/>
                <a:cs typeface="Times New Roman" pitchFamily="18" charset="0"/>
              </a:rPr>
              <a:t> of </a:t>
            </a:r>
            <a:r>
              <a:rPr lang="pl-PL" sz="1600" i="1" dirty="0" err="1" smtClean="0">
                <a:solidFill>
                  <a:schemeClr val="bg1">
                    <a:lumMod val="50000"/>
                  </a:schemeClr>
                </a:solidFill>
                <a:latin typeface="Times New Roman" pitchFamily="18" charset="0"/>
                <a:cs typeface="Times New Roman" pitchFamily="18" charset="0"/>
              </a:rPr>
              <a:t>eliminating</a:t>
            </a:r>
            <a:r>
              <a:rPr lang="pl-PL" sz="1600" i="1" dirty="0" smtClean="0">
                <a:solidFill>
                  <a:schemeClr val="bg1">
                    <a:lumMod val="50000"/>
                  </a:schemeClr>
                </a:solidFill>
                <a:latin typeface="Times New Roman" pitchFamily="18" charset="0"/>
                <a:cs typeface="Times New Roman" pitchFamily="18" charset="0"/>
              </a:rPr>
              <a:t> </a:t>
            </a:r>
            <a:r>
              <a:rPr lang="pl-PL" sz="1600" i="1" dirty="0" err="1" smtClean="0">
                <a:solidFill>
                  <a:schemeClr val="bg1">
                    <a:lumMod val="50000"/>
                  </a:schemeClr>
                </a:solidFill>
                <a:latin typeface="Times New Roman" pitchFamily="18" charset="0"/>
                <a:cs typeface="Times New Roman" pitchFamily="18" charset="0"/>
              </a:rPr>
              <a:t>them</a:t>
            </a:r>
            <a:r>
              <a:rPr lang="pl-PL" sz="1600" i="1" dirty="0" smtClean="0">
                <a:solidFill>
                  <a:schemeClr val="bg1">
                    <a:lumMod val="50000"/>
                  </a:schemeClr>
                </a:solidFill>
                <a:latin typeface="Times New Roman" pitchFamily="18" charset="0"/>
                <a:cs typeface="Times New Roman" pitchFamily="18" charset="0"/>
              </a:rPr>
              <a:t> (</a:t>
            </a:r>
            <a:r>
              <a:rPr lang="pl-PL" sz="1600" i="1" dirty="0" err="1" smtClean="0">
                <a:solidFill>
                  <a:schemeClr val="bg1">
                    <a:lumMod val="50000"/>
                  </a:schemeClr>
                </a:solidFill>
                <a:latin typeface="Times New Roman" pitchFamily="18" charset="0"/>
                <a:cs typeface="Times New Roman" pitchFamily="18" charset="0"/>
              </a:rPr>
              <a:t>Sebald’s</a:t>
            </a:r>
            <a:r>
              <a:rPr lang="pl-PL" sz="1600" i="1" dirty="0" smtClean="0">
                <a:solidFill>
                  <a:schemeClr val="bg1">
                    <a:lumMod val="50000"/>
                  </a:schemeClr>
                </a:solidFill>
                <a:latin typeface="Times New Roman" pitchFamily="18" charset="0"/>
                <a:cs typeface="Times New Roman" pitchFamily="18" charset="0"/>
              </a:rPr>
              <a:t> </a:t>
            </a:r>
            <a:r>
              <a:rPr lang="pl-PL" sz="1600" i="1" dirty="0" err="1" smtClean="0">
                <a:solidFill>
                  <a:schemeClr val="bg1">
                    <a:lumMod val="50000"/>
                  </a:schemeClr>
                </a:solidFill>
                <a:latin typeface="Times New Roman" pitchFamily="18" charset="0"/>
                <a:cs typeface="Times New Roman" pitchFamily="18" charset="0"/>
              </a:rPr>
              <a:t>paraphrase</a:t>
            </a:r>
            <a:r>
              <a:rPr lang="pl-PL" sz="1600" i="1" dirty="0" smtClean="0">
                <a:solidFill>
                  <a:schemeClr val="bg1">
                    <a:lumMod val="50000"/>
                  </a:schemeClr>
                </a:solidFill>
                <a:latin typeface="Times New Roman" pitchFamily="18" charset="0"/>
                <a:cs typeface="Times New Roman" pitchFamily="18" charset="0"/>
              </a:rPr>
              <a:t>)</a:t>
            </a:r>
            <a:endParaRPr lang="pl-PL" sz="1600" i="1" dirty="0">
              <a:solidFill>
                <a:schemeClr val="bg1">
                  <a:lumMod val="50000"/>
                </a:schemeClr>
              </a:solidFill>
              <a:latin typeface="Times New Roman" pitchFamily="18" charset="0"/>
              <a:cs typeface="Times New Roman" pitchFamily="18" charset="0"/>
            </a:endParaRPr>
          </a:p>
        </p:txBody>
      </p:sp>
      <p:sp>
        <p:nvSpPr>
          <p:cNvPr id="29" name="pole tekstowe 28"/>
          <p:cNvSpPr txBox="1"/>
          <p:nvPr/>
        </p:nvSpPr>
        <p:spPr>
          <a:xfrm>
            <a:off x="5715008" y="3341693"/>
            <a:ext cx="2357454" cy="954107"/>
          </a:xfrm>
          <a:prstGeom prst="rect">
            <a:avLst/>
          </a:prstGeom>
          <a:noFill/>
        </p:spPr>
        <p:txBody>
          <a:bodyPr wrap="square" rtlCol="0">
            <a:spAutoFit/>
          </a:bodyPr>
          <a:lstStyle/>
          <a:p>
            <a:r>
              <a:rPr lang="pl-PL" sz="1400" i="1" dirty="0" smtClean="0">
                <a:solidFill>
                  <a:schemeClr val="bg1">
                    <a:lumMod val="50000"/>
                  </a:schemeClr>
                </a:solidFill>
                <a:latin typeface="Times New Roman" pitchFamily="18" charset="0"/>
                <a:cs typeface="Times New Roman" pitchFamily="18" charset="0"/>
              </a:rPr>
              <a:t>For Agnieszka </a:t>
            </a:r>
            <a:r>
              <a:rPr lang="pl-PL" sz="1400" i="1" dirty="0" err="1" smtClean="0">
                <a:solidFill>
                  <a:schemeClr val="bg1">
                    <a:lumMod val="50000"/>
                  </a:schemeClr>
                </a:solidFill>
                <a:latin typeface="Times New Roman" pitchFamily="18" charset="0"/>
                <a:cs typeface="Times New Roman" pitchFamily="18" charset="0"/>
              </a:rPr>
              <a:t>Giszterowicz</a:t>
            </a:r>
            <a:r>
              <a:rPr lang="pl-PL" sz="1400" i="1" dirty="0" smtClean="0">
                <a:solidFill>
                  <a:schemeClr val="bg1">
                    <a:lumMod val="50000"/>
                  </a:schemeClr>
                </a:solidFill>
                <a:latin typeface="Times New Roman" pitchFamily="18" charset="0"/>
                <a:cs typeface="Times New Roman" pitchFamily="18" charset="0"/>
              </a:rPr>
              <a:t> – </a:t>
            </a:r>
            <a:r>
              <a:rPr lang="pl-PL" sz="1400" i="1" dirty="0" err="1" smtClean="0">
                <a:solidFill>
                  <a:schemeClr val="bg1">
                    <a:lumMod val="50000"/>
                  </a:schemeClr>
                </a:solidFill>
                <a:latin typeface="Times New Roman" pitchFamily="18" charset="0"/>
                <a:cs typeface="Times New Roman" pitchFamily="18" charset="0"/>
              </a:rPr>
              <a:t>this</a:t>
            </a:r>
            <a:r>
              <a:rPr lang="pl-PL" sz="1400" i="1" dirty="0" smtClean="0">
                <a:solidFill>
                  <a:schemeClr val="bg1">
                    <a:lumMod val="50000"/>
                  </a:schemeClr>
                </a:solidFill>
                <a:latin typeface="Times New Roman" pitchFamily="18" charset="0"/>
                <a:cs typeface="Times New Roman" pitchFamily="18" charset="0"/>
              </a:rPr>
              <a:t>  (ad hoc/</a:t>
            </a:r>
            <a:r>
              <a:rPr lang="pl-PL" sz="1400" i="1" dirty="0" err="1" smtClean="0">
                <a:solidFill>
                  <a:schemeClr val="bg1">
                    <a:lumMod val="50000"/>
                  </a:schemeClr>
                </a:solidFill>
                <a:latin typeface="Times New Roman" pitchFamily="18" charset="0"/>
                <a:cs typeface="Times New Roman" pitchFamily="18" charset="0"/>
              </a:rPr>
              <a:t>local</a:t>
            </a:r>
            <a:r>
              <a:rPr lang="pl-PL" sz="1400" i="1" dirty="0" smtClean="0">
                <a:solidFill>
                  <a:schemeClr val="bg1">
                    <a:lumMod val="50000"/>
                  </a:schemeClr>
                </a:solidFill>
                <a:latin typeface="Times New Roman" pitchFamily="18" charset="0"/>
                <a:cs typeface="Times New Roman" pitchFamily="18" charset="0"/>
              </a:rPr>
              <a:t>?) </a:t>
            </a:r>
            <a:r>
              <a:rPr lang="pl-PL" sz="1400" b="1" i="1" dirty="0" err="1" smtClean="0">
                <a:solidFill>
                  <a:schemeClr val="bg1">
                    <a:lumMod val="50000"/>
                  </a:schemeClr>
                </a:solidFill>
                <a:latin typeface="Times New Roman" pitchFamily="18" charset="0"/>
                <a:cs typeface="Times New Roman" pitchFamily="18" charset="0"/>
              </a:rPr>
              <a:t>balance</a:t>
            </a:r>
            <a:r>
              <a:rPr lang="pl-PL" sz="1400" i="1" dirty="0" smtClean="0">
                <a:solidFill>
                  <a:schemeClr val="bg1">
                    <a:lumMod val="50000"/>
                  </a:schemeClr>
                </a:solidFill>
                <a:latin typeface="Times New Roman" pitchFamily="18" charset="0"/>
                <a:cs typeface="Times New Roman" pitchFamily="18" charset="0"/>
              </a:rPr>
              <a:t> of </a:t>
            </a:r>
            <a:r>
              <a:rPr lang="pl-PL" sz="1400" i="1" dirty="0" err="1" smtClean="0">
                <a:solidFill>
                  <a:schemeClr val="bg1">
                    <a:lumMod val="50000"/>
                  </a:schemeClr>
                </a:solidFill>
                <a:latin typeface="Times New Roman" pitchFamily="18" charset="0"/>
                <a:cs typeface="Times New Roman" pitchFamily="18" charset="0"/>
              </a:rPr>
              <a:t>poetry</a:t>
            </a:r>
            <a:r>
              <a:rPr lang="pl-PL" sz="1400" i="1" dirty="0" smtClean="0">
                <a:solidFill>
                  <a:schemeClr val="bg1">
                    <a:lumMod val="50000"/>
                  </a:schemeClr>
                </a:solidFill>
                <a:latin typeface="Times New Roman" pitchFamily="18" charset="0"/>
                <a:cs typeface="Times New Roman" pitchFamily="18" charset="0"/>
              </a:rPr>
              <a:t>, </a:t>
            </a:r>
            <a:r>
              <a:rPr lang="pl-PL" sz="1400" i="1" dirty="0" err="1" smtClean="0">
                <a:solidFill>
                  <a:schemeClr val="bg1">
                    <a:lumMod val="50000"/>
                  </a:schemeClr>
                </a:solidFill>
                <a:latin typeface="Times New Roman" pitchFamily="18" charset="0"/>
                <a:cs typeface="Times New Roman" pitchFamily="18" charset="0"/>
              </a:rPr>
              <a:t>criticism</a:t>
            </a:r>
            <a:r>
              <a:rPr lang="pl-PL" sz="1400" i="1" dirty="0" smtClean="0">
                <a:solidFill>
                  <a:schemeClr val="bg1">
                    <a:lumMod val="50000"/>
                  </a:schemeClr>
                </a:solidFill>
                <a:latin typeface="Times New Roman" pitchFamily="18" charset="0"/>
                <a:cs typeface="Times New Roman" pitchFamily="18" charset="0"/>
              </a:rPr>
              <a:t> and </a:t>
            </a:r>
            <a:r>
              <a:rPr lang="pl-PL" sz="1400" i="1" dirty="0" err="1" smtClean="0">
                <a:solidFill>
                  <a:schemeClr val="bg1">
                    <a:lumMod val="50000"/>
                  </a:schemeClr>
                </a:solidFill>
                <a:latin typeface="Times New Roman" pitchFamily="18" charset="0"/>
                <a:cs typeface="Times New Roman" pitchFamily="18" charset="0"/>
              </a:rPr>
              <a:t>reading</a:t>
            </a:r>
            <a:r>
              <a:rPr lang="pl-PL" sz="1400" i="1" dirty="0" smtClean="0">
                <a:solidFill>
                  <a:schemeClr val="bg1">
                    <a:lumMod val="50000"/>
                  </a:schemeClr>
                </a:solidFill>
                <a:latin typeface="Times New Roman" pitchFamily="18" charset="0"/>
                <a:cs typeface="Times New Roman" pitchFamily="18" charset="0"/>
              </a:rPr>
              <a:t> P.</a:t>
            </a:r>
            <a:endParaRPr lang="pl-PL" sz="1400" i="1" dirty="0">
              <a:solidFill>
                <a:schemeClr val="bg1">
                  <a:lumMod val="50000"/>
                </a:schemeClr>
              </a:solidFill>
              <a:latin typeface="Times New Roman" pitchFamily="18" charset="0"/>
              <a:cs typeface="Times New Roman" pitchFamily="18" charset="0"/>
            </a:endParaRPr>
          </a:p>
        </p:txBody>
      </p:sp>
      <p:pic>
        <p:nvPicPr>
          <p:cNvPr id="43010" name="Picture 2"/>
          <p:cNvPicPr>
            <a:picLocks noChangeAspect="1" noChangeArrowheads="1"/>
          </p:cNvPicPr>
          <p:nvPr/>
        </p:nvPicPr>
        <p:blipFill>
          <a:blip r:embed="rId5" cstate="print"/>
          <a:srcRect l="25781" t="17477" r="26758" b="17939"/>
          <a:stretch>
            <a:fillRect/>
          </a:stretch>
        </p:blipFill>
        <p:spPr bwMode="auto">
          <a:xfrm>
            <a:off x="5214942" y="1912933"/>
            <a:ext cx="1571636" cy="1202981"/>
          </a:xfrm>
          <a:prstGeom prst="rect">
            <a:avLst/>
          </a:prstGeom>
          <a:ln w="38100" cap="sq">
            <a:solidFill>
              <a:schemeClr val="bg1">
                <a:lumMod val="75000"/>
              </a:schemeClr>
            </a:solidFill>
            <a:prstDash val="solid"/>
            <a:miter lim="800000"/>
          </a:ln>
          <a:effectLst>
            <a:outerShdw blurRad="50800" dist="38100" dir="2700000" algn="tl" rotWithShape="0">
              <a:srgbClr val="000000">
                <a:alpha val="43000"/>
              </a:srgbClr>
            </a:outerShdw>
          </a:effectLst>
        </p:spPr>
      </p:pic>
      <p:sp>
        <p:nvSpPr>
          <p:cNvPr id="30" name="pole tekstowe 29"/>
          <p:cNvSpPr txBox="1"/>
          <p:nvPr/>
        </p:nvSpPr>
        <p:spPr>
          <a:xfrm>
            <a:off x="6858016" y="1912933"/>
            <a:ext cx="1357322" cy="738664"/>
          </a:xfrm>
          <a:prstGeom prst="rect">
            <a:avLst/>
          </a:prstGeom>
          <a:noFill/>
          <a:ln w="12700">
            <a:noFill/>
          </a:ln>
        </p:spPr>
        <p:txBody>
          <a:bodyPr wrap="square" rtlCol="0">
            <a:spAutoFit/>
          </a:bodyPr>
          <a:lstStyle/>
          <a:p>
            <a:r>
              <a:rPr lang="pl-PL" b="1" dirty="0" smtClean="0">
                <a:hlinkClick r:id="rId6"/>
              </a:rPr>
              <a:t/>
            </a:r>
            <a:br>
              <a:rPr lang="pl-PL" b="1" dirty="0" smtClean="0">
                <a:hlinkClick r:id="rId6"/>
              </a:rPr>
            </a:br>
            <a:r>
              <a:rPr lang="pl-PL" sz="800" dirty="0" smtClean="0">
                <a:latin typeface="Times New Roman" pitchFamily="18" charset="0"/>
                <a:cs typeface="Times New Roman" pitchFamily="18" charset="0"/>
              </a:rPr>
              <a:t>Jan Peter </a:t>
            </a:r>
            <a:r>
              <a:rPr lang="pl-PL" sz="800" dirty="0" err="1" smtClean="0">
                <a:latin typeface="Times New Roman" pitchFamily="18" charset="0"/>
                <a:cs typeface="Times New Roman" pitchFamily="18" charset="0"/>
              </a:rPr>
              <a:t>Tripp</a:t>
            </a:r>
            <a:r>
              <a:rPr lang="pl-PL" sz="800" dirty="0" smtClean="0">
                <a:latin typeface="Times New Roman" pitchFamily="18" charset="0"/>
                <a:cs typeface="Times New Roman" pitchFamily="18" charset="0"/>
              </a:rPr>
              <a:t>, Salut </a:t>
            </a:r>
            <a:r>
              <a:rPr lang="pl-PL" sz="800" dirty="0" err="1" smtClean="0">
                <a:latin typeface="Times New Roman" pitchFamily="18" charset="0"/>
                <a:cs typeface="Times New Roman" pitchFamily="18" charset="0"/>
              </a:rPr>
              <a:t>für</a:t>
            </a:r>
            <a:r>
              <a:rPr lang="pl-PL" sz="800" dirty="0" smtClean="0">
                <a:latin typeface="Times New Roman" pitchFamily="18" charset="0"/>
                <a:cs typeface="Times New Roman" pitchFamily="18" charset="0"/>
              </a:rPr>
              <a:t> </a:t>
            </a:r>
            <a:r>
              <a:rPr lang="pl-PL" sz="800" dirty="0" err="1" smtClean="0">
                <a:latin typeface="Times New Roman" pitchFamily="18" charset="0"/>
                <a:cs typeface="Times New Roman" pitchFamily="18" charset="0"/>
              </a:rPr>
              <a:t>Čechov</a:t>
            </a:r>
            <a:r>
              <a:rPr lang="pl-PL" sz="800" dirty="0" smtClean="0">
                <a:latin typeface="Times New Roman" pitchFamily="18" charset="0"/>
                <a:cs typeface="Times New Roman" pitchFamily="18" charset="0"/>
              </a:rPr>
              <a:t>, 2020, </a:t>
            </a:r>
            <a:r>
              <a:rPr lang="pl-PL" sz="800" dirty="0" err="1" smtClean="0">
                <a:latin typeface="Times New Roman" pitchFamily="18" charset="0"/>
                <a:cs typeface="Times New Roman" pitchFamily="18" charset="0"/>
              </a:rPr>
              <a:t>Acrylic</a:t>
            </a:r>
            <a:r>
              <a:rPr lang="pl-PL" sz="800" dirty="0" smtClean="0">
                <a:latin typeface="Times New Roman" pitchFamily="18" charset="0"/>
                <a:cs typeface="Times New Roman" pitchFamily="18" charset="0"/>
              </a:rPr>
              <a:t> on MDF, </a:t>
            </a:r>
            <a:r>
              <a:rPr lang="pl-PL" sz="800" dirty="0" err="1" smtClean="0">
                <a:latin typeface="Times New Roman" pitchFamily="18" charset="0"/>
                <a:cs typeface="Times New Roman" pitchFamily="18" charset="0"/>
              </a:rPr>
              <a:t>Artnet.com</a:t>
            </a:r>
            <a:endParaRPr lang="pl-PL" sz="800" dirty="0" smtClean="0">
              <a:latin typeface="Times New Roman" pitchFamily="18" charset="0"/>
              <a:cs typeface="Times New Roman" pitchFamily="18" charset="0"/>
            </a:endParaRPr>
          </a:p>
        </p:txBody>
      </p:sp>
      <p:pic>
        <p:nvPicPr>
          <p:cNvPr id="32" name="Nagrany dźwięk 13">
            <a:hlinkClick r:id="" action="ppaction://media"/>
          </p:cNvPr>
          <p:cNvPicPr>
            <a:picLocks noRot="1" noChangeAspect="1"/>
          </p:cNvPicPr>
          <p:nvPr>
            <a:wavAudioFile r:embed="rId1" name="Nagrany dźwięk 13"/>
          </p:nvPr>
        </p:nvPicPr>
        <p:blipFill>
          <a:blip r:embed="rId7"/>
          <a:stretch>
            <a:fillRect/>
          </a:stretch>
        </p:blipFill>
        <p:spPr>
          <a:xfrm>
            <a:off x="1357290" y="4770453"/>
            <a:ext cx="203200" cy="203200"/>
          </a:xfrm>
          <a:prstGeom prst="rect">
            <a:avLst/>
          </a:prstGeom>
        </p:spPr>
      </p:pic>
    </p:spTree>
    <p:extLst>
      <p:ext uri="{BB962C8B-B14F-4D97-AF65-F5344CB8AC3E}">
        <p14:creationId xmlns="" xmlns:p14="http://schemas.microsoft.com/office/powerpoint/2010/main" val="3592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18"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p:cNvSpPr/>
          <p:nvPr/>
        </p:nvSpPr>
        <p:spPr>
          <a:xfrm>
            <a:off x="0" y="0"/>
            <a:ext cx="1142976" cy="51117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0" y="0"/>
            <a:ext cx="1071538" cy="5111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Symbol zastępczy numeru slajdu 12"/>
          <p:cNvSpPr>
            <a:spLocks noGrp="1"/>
          </p:cNvSpPr>
          <p:nvPr>
            <p:ph type="sldNum" sz="quarter" idx="12"/>
          </p:nvPr>
        </p:nvSpPr>
        <p:spPr/>
        <p:txBody>
          <a:bodyPr/>
          <a:lstStyle/>
          <a:p>
            <a:fld id="{0931897F-8F23-433E-A660-EFF8D3EDA506}" type="slidenum">
              <a:rPr lang="pl-PL" smtClean="0"/>
              <a:pPr/>
              <a:t>14</a:t>
            </a:fld>
            <a:endParaRPr lang="pl-PL" dirty="0"/>
          </a:p>
        </p:txBody>
      </p:sp>
      <p:sp>
        <p:nvSpPr>
          <p:cNvPr id="9" name="pole tekstowe 8"/>
          <p:cNvSpPr txBox="1"/>
          <p:nvPr/>
        </p:nvSpPr>
        <p:spPr>
          <a:xfrm>
            <a:off x="857224" y="269859"/>
            <a:ext cx="1571636" cy="461665"/>
          </a:xfrm>
          <a:prstGeom prst="rect">
            <a:avLst/>
          </a:prstGeom>
          <a:solidFill>
            <a:schemeClr val="accent4">
              <a:lumMod val="40000"/>
              <a:lumOff val="60000"/>
            </a:schemeClr>
          </a:solidFill>
        </p:spPr>
        <p:txBody>
          <a:bodyPr wrap="square" rtlCol="0">
            <a:spAutoFit/>
          </a:bodyPr>
          <a:lstStyle/>
          <a:p>
            <a:pPr algn="ctr"/>
            <a:r>
              <a:rPr lang="pl-PL" sz="2400" b="1" dirty="0" smtClean="0">
                <a:solidFill>
                  <a:schemeClr val="accent1">
                    <a:lumMod val="50000"/>
                  </a:schemeClr>
                </a:solidFill>
                <a:latin typeface="Candara Light" pitchFamily="34" charset="0"/>
                <a:cs typeface="Arial" pitchFamily="34" charset="0"/>
              </a:rPr>
              <a:t>T2022 / T3</a:t>
            </a:r>
            <a:endParaRPr lang="pl-PL" sz="2400" b="1" dirty="0">
              <a:solidFill>
                <a:schemeClr val="accent1">
                  <a:lumMod val="50000"/>
                </a:schemeClr>
              </a:solidFill>
              <a:latin typeface="Candara Light" pitchFamily="34" charset="0"/>
              <a:cs typeface="Arial" pitchFamily="34" charset="0"/>
            </a:endParaRPr>
          </a:p>
        </p:txBody>
      </p:sp>
      <p:sp>
        <p:nvSpPr>
          <p:cNvPr id="16" name="Elipsa 15"/>
          <p:cNvSpPr/>
          <p:nvPr/>
        </p:nvSpPr>
        <p:spPr>
          <a:xfrm>
            <a:off x="214282" y="4270387"/>
            <a:ext cx="714380" cy="69848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rot="16200000">
            <a:off x="-2330520" y="1600215"/>
            <a:ext cx="5786478" cy="553998"/>
          </a:xfrm>
          <a:prstGeom prst="rect">
            <a:avLst/>
          </a:prstGeom>
          <a:noFill/>
        </p:spPr>
        <p:txBody>
          <a:bodyPr wrap="square" rtlCol="0">
            <a:spAutoFit/>
          </a:bodyPr>
          <a:lstStyle/>
          <a:p>
            <a:r>
              <a:rPr lang="pl-PL" sz="3000" dirty="0" err="1" smtClean="0">
                <a:solidFill>
                  <a:schemeClr val="bg1"/>
                </a:solidFill>
                <a:latin typeface="Candara Light" pitchFamily="34" charset="0"/>
              </a:rPr>
              <a:t>Thermodynamics</a:t>
            </a:r>
            <a:r>
              <a:rPr lang="pl-PL" sz="3000" dirty="0" smtClean="0">
                <a:solidFill>
                  <a:schemeClr val="bg1"/>
                </a:solidFill>
                <a:latin typeface="Candara Light" pitchFamily="34" charset="0"/>
              </a:rPr>
              <a:t> 2.0</a:t>
            </a:r>
            <a:endParaRPr lang="pl-PL" sz="3000" dirty="0">
              <a:solidFill>
                <a:schemeClr val="bg1"/>
              </a:solidFill>
              <a:latin typeface="Candara Light" pitchFamily="34" charset="0"/>
            </a:endParaRPr>
          </a:p>
        </p:txBody>
      </p:sp>
      <p:sp>
        <p:nvSpPr>
          <p:cNvPr id="37892" name="AutoShape 4" descr="Opis nieszczęścia Eseje o literaturze"/>
          <p:cNvSpPr>
            <a:spLocks noChangeAspect="1" noChangeArrowheads="1"/>
          </p:cNvSpPr>
          <p:nvPr/>
        </p:nvSpPr>
        <p:spPr bwMode="auto">
          <a:xfrm>
            <a:off x="655641"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4" name="AutoShape 6" descr="Opis nieszczęścia Eseje o literaturze"/>
          <p:cNvSpPr>
            <a:spLocks noChangeAspect="1" noChangeArrowheads="1"/>
          </p:cNvSpPr>
          <p:nvPr/>
        </p:nvSpPr>
        <p:spPr bwMode="auto">
          <a:xfrm>
            <a:off x="655641"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6" name="AutoShape 8" descr="Opis nieszczęścia Eseje o literaturze"/>
          <p:cNvSpPr>
            <a:spLocks noChangeAspect="1" noChangeArrowheads="1"/>
          </p:cNvSpPr>
          <p:nvPr/>
        </p:nvSpPr>
        <p:spPr bwMode="auto">
          <a:xfrm>
            <a:off x="655641"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8" name="AutoShape 10" descr="Opis nieszczęścia Eseje o literaturze"/>
          <p:cNvSpPr>
            <a:spLocks noChangeAspect="1" noChangeArrowheads="1"/>
          </p:cNvSpPr>
          <p:nvPr/>
        </p:nvSpPr>
        <p:spPr bwMode="auto">
          <a:xfrm>
            <a:off x="655641"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44034" name="Picture 2" descr="KAMIEŃ ŚCIEŻKOWY"/>
          <p:cNvPicPr>
            <a:picLocks noChangeAspect="1" noChangeArrowheads="1"/>
          </p:cNvPicPr>
          <p:nvPr/>
        </p:nvPicPr>
        <p:blipFill>
          <a:blip r:embed="rId3"/>
          <a:srcRect/>
          <a:stretch>
            <a:fillRect/>
          </a:stretch>
        </p:blipFill>
        <p:spPr bwMode="auto">
          <a:xfrm>
            <a:off x="4286248" y="1412867"/>
            <a:ext cx="2571768" cy="2571768"/>
          </a:xfrm>
          <a:prstGeom prst="rect">
            <a:avLst/>
          </a:prstGeom>
          <a:noFill/>
        </p:spPr>
      </p:pic>
      <p:cxnSp>
        <p:nvCxnSpPr>
          <p:cNvPr id="21" name="Łącznik prosty 20"/>
          <p:cNvCxnSpPr/>
          <p:nvPr/>
        </p:nvCxnSpPr>
        <p:spPr>
          <a:xfrm rot="16200000" flipH="1">
            <a:off x="4250529" y="1662900"/>
            <a:ext cx="2571768" cy="178595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2" name="Łącznik prosty 21"/>
          <p:cNvCxnSpPr/>
          <p:nvPr/>
        </p:nvCxnSpPr>
        <p:spPr>
          <a:xfrm rot="5400000">
            <a:off x="4036215" y="1877214"/>
            <a:ext cx="3071834" cy="1714512"/>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5" name="Łącznik prosty 24"/>
          <p:cNvCxnSpPr/>
          <p:nvPr/>
        </p:nvCxnSpPr>
        <p:spPr>
          <a:xfrm rot="16200000" flipH="1">
            <a:off x="3679025" y="2591594"/>
            <a:ext cx="3214710" cy="71438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8" name="Łącznik prosty 27"/>
          <p:cNvCxnSpPr/>
          <p:nvPr/>
        </p:nvCxnSpPr>
        <p:spPr>
          <a:xfrm>
            <a:off x="4357686" y="1555743"/>
            <a:ext cx="2643206" cy="128588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0" name="Łącznik prosty 29"/>
          <p:cNvCxnSpPr/>
          <p:nvPr/>
        </p:nvCxnSpPr>
        <p:spPr>
          <a:xfrm rot="16200000" flipH="1">
            <a:off x="4429124" y="1698619"/>
            <a:ext cx="2928958" cy="150019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3" name="Łącznik prosty 32"/>
          <p:cNvCxnSpPr/>
          <p:nvPr/>
        </p:nvCxnSpPr>
        <p:spPr>
          <a:xfrm flipV="1">
            <a:off x="4000496" y="1984371"/>
            <a:ext cx="2714644" cy="928694"/>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7" name="pole tekstowe 36"/>
          <p:cNvSpPr txBox="1"/>
          <p:nvPr/>
        </p:nvSpPr>
        <p:spPr>
          <a:xfrm>
            <a:off x="2571736" y="269859"/>
            <a:ext cx="5214974" cy="523220"/>
          </a:xfrm>
          <a:prstGeom prst="rect">
            <a:avLst/>
          </a:prstGeom>
          <a:noFill/>
        </p:spPr>
        <p:txBody>
          <a:bodyPr wrap="square" rtlCol="0">
            <a:spAutoFit/>
          </a:bodyPr>
          <a:lstStyle/>
          <a:p>
            <a:r>
              <a:rPr lang="pl-PL" sz="2800" dirty="0" err="1" smtClean="0">
                <a:solidFill>
                  <a:schemeClr val="bg1">
                    <a:lumMod val="95000"/>
                  </a:schemeClr>
                </a:solidFill>
                <a:effectLst>
                  <a:glow rad="63500">
                    <a:schemeClr val="accent4">
                      <a:satMod val="175000"/>
                      <a:alpha val="40000"/>
                    </a:schemeClr>
                  </a:glow>
                </a:effectLst>
                <a:latin typeface="Candara Light" pitchFamily="34" charset="0"/>
              </a:rPr>
              <a:t>Corellation</a:t>
            </a:r>
            <a:r>
              <a:rPr lang="pl-PL" sz="2800" dirty="0" smtClean="0">
                <a:solidFill>
                  <a:schemeClr val="bg1">
                    <a:lumMod val="95000"/>
                  </a:schemeClr>
                </a:solidFill>
                <a:effectLst>
                  <a:glow rad="63500">
                    <a:schemeClr val="accent4">
                      <a:satMod val="175000"/>
                      <a:alpha val="40000"/>
                    </a:schemeClr>
                  </a:glow>
                </a:effectLst>
                <a:latin typeface="Candara Light" pitchFamily="34" charset="0"/>
              </a:rPr>
              <a:t> model	</a:t>
            </a:r>
            <a:endParaRPr lang="pl-PL" sz="2800" dirty="0">
              <a:solidFill>
                <a:schemeClr val="bg1">
                  <a:lumMod val="95000"/>
                </a:schemeClr>
              </a:solidFill>
              <a:effectLst>
                <a:glow rad="63500">
                  <a:schemeClr val="accent4">
                    <a:satMod val="175000"/>
                    <a:alpha val="40000"/>
                  </a:schemeClr>
                </a:glow>
              </a:effectLst>
              <a:latin typeface="Candara Light" pitchFamily="34" charset="0"/>
            </a:endParaRPr>
          </a:p>
        </p:txBody>
      </p:sp>
      <p:cxnSp>
        <p:nvCxnSpPr>
          <p:cNvPr id="40" name="Łącznik prosty ze strzałką 39"/>
          <p:cNvCxnSpPr/>
          <p:nvPr/>
        </p:nvCxnSpPr>
        <p:spPr>
          <a:xfrm flipV="1">
            <a:off x="6858016" y="1555743"/>
            <a:ext cx="1071570" cy="357190"/>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2" name="pole tekstowe 41"/>
          <p:cNvSpPr txBox="1"/>
          <p:nvPr/>
        </p:nvSpPr>
        <p:spPr>
          <a:xfrm>
            <a:off x="8001024" y="1055677"/>
            <a:ext cx="675185" cy="923330"/>
          </a:xfrm>
          <a:prstGeom prst="rect">
            <a:avLst/>
          </a:prstGeom>
          <a:noFill/>
        </p:spPr>
        <p:txBody>
          <a:bodyPr wrap="none" rtlCol="0">
            <a:spAutoFit/>
          </a:bodyPr>
          <a:lstStyle/>
          <a:p>
            <a:pPr algn="ctr"/>
            <a:r>
              <a:rPr lang="pl-PL" dirty="0" err="1" smtClean="0">
                <a:latin typeface="Candara Light" pitchFamily="34" charset="0"/>
              </a:rPr>
              <a:t>Brain</a:t>
            </a:r>
            <a:endParaRPr lang="pl-PL" dirty="0" smtClean="0">
              <a:latin typeface="Candara Light" pitchFamily="34" charset="0"/>
            </a:endParaRPr>
          </a:p>
          <a:p>
            <a:pPr algn="ctr"/>
            <a:r>
              <a:rPr lang="pl-PL" dirty="0" smtClean="0">
                <a:latin typeface="Candara Light" pitchFamily="34" charset="0"/>
              </a:rPr>
              <a:t>&amp;</a:t>
            </a:r>
          </a:p>
          <a:p>
            <a:pPr algn="ctr"/>
            <a:r>
              <a:rPr lang="pl-PL" dirty="0" err="1" smtClean="0">
                <a:latin typeface="Candara Light" pitchFamily="34" charset="0"/>
              </a:rPr>
              <a:t>Mind</a:t>
            </a:r>
            <a:endParaRPr lang="pl-PL" dirty="0">
              <a:latin typeface="Candara Light" pitchFamily="34" charset="0"/>
            </a:endParaRPr>
          </a:p>
        </p:txBody>
      </p:sp>
      <p:cxnSp>
        <p:nvCxnSpPr>
          <p:cNvPr id="44" name="Łącznik prosty ze strzałką 43"/>
          <p:cNvCxnSpPr/>
          <p:nvPr/>
        </p:nvCxnSpPr>
        <p:spPr>
          <a:xfrm>
            <a:off x="7143768" y="2913065"/>
            <a:ext cx="714380" cy="357190"/>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6" name="pole tekstowe 45"/>
          <p:cNvSpPr txBox="1"/>
          <p:nvPr/>
        </p:nvSpPr>
        <p:spPr>
          <a:xfrm>
            <a:off x="7929586" y="3055941"/>
            <a:ext cx="1087156" cy="646331"/>
          </a:xfrm>
          <a:prstGeom prst="rect">
            <a:avLst/>
          </a:prstGeom>
          <a:noFill/>
        </p:spPr>
        <p:txBody>
          <a:bodyPr wrap="none" rtlCol="0">
            <a:spAutoFit/>
          </a:bodyPr>
          <a:lstStyle/>
          <a:p>
            <a:pPr algn="ctr"/>
            <a:r>
              <a:rPr lang="pl-PL" dirty="0" err="1" smtClean="0">
                <a:latin typeface="Candara Light" pitchFamily="34" charset="0"/>
              </a:rPr>
              <a:t>Sumerian</a:t>
            </a:r>
            <a:endParaRPr lang="pl-PL" dirty="0" smtClean="0">
              <a:latin typeface="Candara Light" pitchFamily="34" charset="0"/>
            </a:endParaRPr>
          </a:p>
          <a:p>
            <a:pPr algn="ctr"/>
            <a:r>
              <a:rPr lang="pl-PL" dirty="0" smtClean="0">
                <a:latin typeface="Candara Light" pitchFamily="34" charset="0"/>
              </a:rPr>
              <a:t>‘me’</a:t>
            </a:r>
          </a:p>
        </p:txBody>
      </p:sp>
      <p:cxnSp>
        <p:nvCxnSpPr>
          <p:cNvPr id="47" name="Łącznik prosty ze strzałką 46"/>
          <p:cNvCxnSpPr/>
          <p:nvPr/>
        </p:nvCxnSpPr>
        <p:spPr>
          <a:xfrm rot="5400000" flipH="1" flipV="1">
            <a:off x="6393669" y="805644"/>
            <a:ext cx="428628" cy="214314"/>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5" name="pole tekstowe 54"/>
          <p:cNvSpPr txBox="1"/>
          <p:nvPr/>
        </p:nvSpPr>
        <p:spPr>
          <a:xfrm>
            <a:off x="6715140" y="341297"/>
            <a:ext cx="1415773" cy="369332"/>
          </a:xfrm>
          <a:prstGeom prst="rect">
            <a:avLst/>
          </a:prstGeom>
          <a:noFill/>
        </p:spPr>
        <p:txBody>
          <a:bodyPr wrap="none" rtlCol="0">
            <a:spAutoFit/>
          </a:bodyPr>
          <a:lstStyle/>
          <a:p>
            <a:pPr algn="ctr"/>
            <a:r>
              <a:rPr lang="pl-PL" dirty="0" err="1" smtClean="0">
                <a:latin typeface="Candara Light" pitchFamily="34" charset="0"/>
              </a:rPr>
              <a:t>Crystal</a:t>
            </a:r>
            <a:r>
              <a:rPr lang="pl-PL" dirty="0" smtClean="0">
                <a:latin typeface="Candara Light" pitchFamily="34" charset="0"/>
              </a:rPr>
              <a:t> </a:t>
            </a:r>
            <a:r>
              <a:rPr lang="pl-PL" dirty="0" err="1" smtClean="0">
                <a:latin typeface="Candara Light" pitchFamily="34" charset="0"/>
              </a:rPr>
              <a:t>crane</a:t>
            </a:r>
            <a:endParaRPr lang="pl-PL" dirty="0" smtClean="0">
              <a:latin typeface="Candara Light" pitchFamily="34" charset="0"/>
            </a:endParaRPr>
          </a:p>
        </p:txBody>
      </p:sp>
      <p:cxnSp>
        <p:nvCxnSpPr>
          <p:cNvPr id="56" name="Łącznik prosty ze strzałką 55"/>
          <p:cNvCxnSpPr/>
          <p:nvPr/>
        </p:nvCxnSpPr>
        <p:spPr>
          <a:xfrm rot="16200000" flipH="1">
            <a:off x="6536545" y="4091792"/>
            <a:ext cx="428628" cy="214314"/>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5" name="pole tekstowe 64"/>
          <p:cNvSpPr txBox="1"/>
          <p:nvPr/>
        </p:nvSpPr>
        <p:spPr>
          <a:xfrm>
            <a:off x="6643702" y="4484701"/>
            <a:ext cx="726225" cy="369332"/>
          </a:xfrm>
          <a:prstGeom prst="rect">
            <a:avLst/>
          </a:prstGeom>
          <a:noFill/>
        </p:spPr>
        <p:txBody>
          <a:bodyPr wrap="none" rtlCol="0">
            <a:spAutoFit/>
          </a:bodyPr>
          <a:lstStyle/>
          <a:p>
            <a:pPr algn="ctr"/>
            <a:r>
              <a:rPr lang="pl-PL" dirty="0" err="1" smtClean="0">
                <a:latin typeface="Candara Light" pitchFamily="34" charset="0"/>
              </a:rPr>
              <a:t>Valise</a:t>
            </a:r>
            <a:endParaRPr lang="pl-PL" dirty="0" smtClean="0">
              <a:latin typeface="Candara Light" pitchFamily="34" charset="0"/>
            </a:endParaRPr>
          </a:p>
        </p:txBody>
      </p:sp>
      <p:pic>
        <p:nvPicPr>
          <p:cNvPr id="66" name="Picture 12" descr="Opis nieszczęścia – Sebald W.G. | Książka | woblink.com"/>
          <p:cNvPicPr>
            <a:picLocks noChangeAspect="1" noChangeArrowheads="1"/>
          </p:cNvPicPr>
          <p:nvPr/>
        </p:nvPicPr>
        <p:blipFill>
          <a:blip r:embed="rId4" cstate="print"/>
          <a:srcRect/>
          <a:stretch>
            <a:fillRect/>
          </a:stretch>
        </p:blipFill>
        <p:spPr bwMode="auto">
          <a:xfrm>
            <a:off x="1629638" y="3770320"/>
            <a:ext cx="705342" cy="1000132"/>
          </a:xfrm>
          <a:prstGeom prst="rect">
            <a:avLst/>
          </a:prstGeom>
          <a:ln w="38100" cap="sq">
            <a:solidFill>
              <a:schemeClr val="accent4">
                <a:lumMod val="20000"/>
                <a:lumOff val="80000"/>
              </a:schemeClr>
            </a:solidFill>
            <a:prstDash val="solid"/>
            <a:miter lim="800000"/>
          </a:ln>
          <a:effectLst>
            <a:outerShdw blurRad="50800" dist="38100" dir="2700000" algn="tl" rotWithShape="0">
              <a:srgbClr val="000000">
                <a:alpha val="43000"/>
              </a:srgbClr>
            </a:outerShdw>
          </a:effectLst>
        </p:spPr>
      </p:pic>
      <p:pic>
        <p:nvPicPr>
          <p:cNvPr id="67" name="Picture 2" descr="Paweł Próchniak &quot;Rachunek strat&quot;"/>
          <p:cNvPicPr>
            <a:picLocks noChangeAspect="1" noChangeArrowheads="1"/>
          </p:cNvPicPr>
          <p:nvPr/>
        </p:nvPicPr>
        <p:blipFill>
          <a:blip r:embed="rId5" cstate="print"/>
          <a:srcRect/>
          <a:stretch>
            <a:fillRect/>
          </a:stretch>
        </p:blipFill>
        <p:spPr bwMode="auto">
          <a:xfrm>
            <a:off x="2786050" y="3770321"/>
            <a:ext cx="691937" cy="1000132"/>
          </a:xfrm>
          <a:prstGeom prst="rect">
            <a:avLst/>
          </a:prstGeom>
          <a:ln w="38100" cap="sq">
            <a:solidFill>
              <a:schemeClr val="accent4">
                <a:lumMod val="20000"/>
                <a:lumOff val="80000"/>
              </a:schemeClr>
            </a:solidFill>
            <a:prstDash val="solid"/>
            <a:miter lim="800000"/>
          </a:ln>
          <a:effectLst>
            <a:outerShdw blurRad="50800" dist="38100" dir="2700000" algn="tl" rotWithShape="0">
              <a:srgbClr val="000000">
                <a:alpha val="43000"/>
              </a:srgbClr>
            </a:outerShdw>
          </a:effectLst>
        </p:spPr>
      </p:pic>
      <p:sp>
        <p:nvSpPr>
          <p:cNvPr id="68" name="pole tekstowe 67"/>
          <p:cNvSpPr txBox="1"/>
          <p:nvPr/>
        </p:nvSpPr>
        <p:spPr>
          <a:xfrm>
            <a:off x="2406418" y="4484700"/>
            <a:ext cx="428628" cy="369332"/>
          </a:xfrm>
          <a:prstGeom prst="rect">
            <a:avLst/>
          </a:prstGeom>
          <a:noFill/>
        </p:spPr>
        <p:txBody>
          <a:bodyPr wrap="square" rtlCol="0">
            <a:spAutoFit/>
          </a:bodyPr>
          <a:lstStyle/>
          <a:p>
            <a:r>
              <a:rPr lang="pl-PL" dirty="0" smtClean="0"/>
              <a:t>||</a:t>
            </a:r>
            <a:endParaRPr lang="pl-PL" dirty="0"/>
          </a:p>
        </p:txBody>
      </p:sp>
      <p:sp>
        <p:nvSpPr>
          <p:cNvPr id="69" name="pole tekstowe 68"/>
          <p:cNvSpPr txBox="1"/>
          <p:nvPr/>
        </p:nvSpPr>
        <p:spPr>
          <a:xfrm rot="5400000">
            <a:off x="3827972" y="3728531"/>
            <a:ext cx="428628" cy="369332"/>
          </a:xfrm>
          <a:prstGeom prst="rect">
            <a:avLst/>
          </a:prstGeom>
          <a:noFill/>
        </p:spPr>
        <p:txBody>
          <a:bodyPr wrap="square" rtlCol="0">
            <a:spAutoFit/>
          </a:bodyPr>
          <a:lstStyle/>
          <a:p>
            <a:r>
              <a:rPr lang="pl-PL" dirty="0" smtClean="0"/>
              <a:t>||</a:t>
            </a:r>
            <a:endParaRPr lang="pl-PL" dirty="0"/>
          </a:p>
        </p:txBody>
      </p:sp>
      <p:sp>
        <p:nvSpPr>
          <p:cNvPr id="70" name="pole tekstowe 69"/>
          <p:cNvSpPr txBox="1"/>
          <p:nvPr/>
        </p:nvSpPr>
        <p:spPr>
          <a:xfrm rot="20361197">
            <a:off x="3880530" y="2589067"/>
            <a:ext cx="638316" cy="246221"/>
          </a:xfrm>
          <a:prstGeom prst="rect">
            <a:avLst/>
          </a:prstGeom>
          <a:noFill/>
        </p:spPr>
        <p:txBody>
          <a:bodyPr wrap="none" rtlCol="0">
            <a:spAutoFit/>
          </a:bodyPr>
          <a:lstStyle/>
          <a:p>
            <a:r>
              <a:rPr lang="pl-PL" sz="1000" dirty="0" err="1" smtClean="0"/>
              <a:t>memory</a:t>
            </a:r>
            <a:endParaRPr lang="pl-PL" sz="1000" dirty="0"/>
          </a:p>
        </p:txBody>
      </p:sp>
      <p:sp>
        <p:nvSpPr>
          <p:cNvPr id="71" name="pole tekstowe 70"/>
          <p:cNvSpPr txBox="1"/>
          <p:nvPr/>
        </p:nvSpPr>
        <p:spPr>
          <a:xfrm rot="18088327">
            <a:off x="4440391" y="3791938"/>
            <a:ext cx="691215" cy="246221"/>
          </a:xfrm>
          <a:prstGeom prst="rect">
            <a:avLst/>
          </a:prstGeom>
          <a:noFill/>
        </p:spPr>
        <p:txBody>
          <a:bodyPr wrap="none" rtlCol="0">
            <a:spAutoFit/>
          </a:bodyPr>
          <a:lstStyle/>
          <a:p>
            <a:r>
              <a:rPr lang="pl-PL" sz="1000" dirty="0" err="1" smtClean="0"/>
              <a:t>emotions</a:t>
            </a:r>
            <a:endParaRPr lang="pl-PL" sz="1000" dirty="0"/>
          </a:p>
        </p:txBody>
      </p:sp>
      <p:sp>
        <p:nvSpPr>
          <p:cNvPr id="74" name="pole tekstowe 73"/>
          <p:cNvSpPr txBox="1"/>
          <p:nvPr/>
        </p:nvSpPr>
        <p:spPr>
          <a:xfrm rot="1464875">
            <a:off x="4388561" y="1422917"/>
            <a:ext cx="447558" cy="246221"/>
          </a:xfrm>
          <a:prstGeom prst="rect">
            <a:avLst/>
          </a:prstGeom>
          <a:noFill/>
        </p:spPr>
        <p:txBody>
          <a:bodyPr wrap="none" rtlCol="0">
            <a:spAutoFit/>
          </a:bodyPr>
          <a:lstStyle/>
          <a:p>
            <a:r>
              <a:rPr lang="pl-PL" sz="1000" dirty="0" err="1" smtClean="0"/>
              <a:t>skills</a:t>
            </a:r>
            <a:endParaRPr lang="pl-PL" sz="1000" dirty="0"/>
          </a:p>
        </p:txBody>
      </p:sp>
      <p:sp>
        <p:nvSpPr>
          <p:cNvPr id="75" name="pole tekstowe 74"/>
          <p:cNvSpPr txBox="1"/>
          <p:nvPr/>
        </p:nvSpPr>
        <p:spPr>
          <a:xfrm rot="15408426">
            <a:off x="5035290" y="4053153"/>
            <a:ext cx="776175" cy="246221"/>
          </a:xfrm>
          <a:prstGeom prst="rect">
            <a:avLst/>
          </a:prstGeom>
          <a:noFill/>
        </p:spPr>
        <p:txBody>
          <a:bodyPr wrap="none" rtlCol="0">
            <a:spAutoFit/>
          </a:bodyPr>
          <a:lstStyle/>
          <a:p>
            <a:r>
              <a:rPr lang="pl-PL" sz="1000" dirty="0" err="1" smtClean="0"/>
              <a:t>knowledge</a:t>
            </a:r>
            <a:endParaRPr lang="pl-PL" sz="1000" dirty="0"/>
          </a:p>
        </p:txBody>
      </p:sp>
      <p:sp>
        <p:nvSpPr>
          <p:cNvPr id="76" name="pole tekstowe 75"/>
          <p:cNvSpPr txBox="1"/>
          <p:nvPr/>
        </p:nvSpPr>
        <p:spPr>
          <a:xfrm rot="3700946">
            <a:off x="5092545" y="1043504"/>
            <a:ext cx="606256" cy="246221"/>
          </a:xfrm>
          <a:prstGeom prst="rect">
            <a:avLst/>
          </a:prstGeom>
          <a:noFill/>
        </p:spPr>
        <p:txBody>
          <a:bodyPr wrap="none" rtlCol="0">
            <a:spAutoFit/>
          </a:bodyPr>
          <a:lstStyle/>
          <a:p>
            <a:r>
              <a:rPr lang="pl-PL" sz="1000" dirty="0" err="1" smtClean="0"/>
              <a:t>feelings</a:t>
            </a:r>
            <a:endParaRPr lang="pl-PL" sz="1000" dirty="0"/>
          </a:p>
        </p:txBody>
      </p:sp>
      <p:sp>
        <p:nvSpPr>
          <p:cNvPr id="78" name="pole tekstowe 77"/>
          <p:cNvSpPr txBox="1"/>
          <p:nvPr/>
        </p:nvSpPr>
        <p:spPr>
          <a:xfrm>
            <a:off x="1357290" y="984239"/>
            <a:ext cx="2786082" cy="2677656"/>
          </a:xfrm>
          <a:prstGeom prst="rect">
            <a:avLst/>
          </a:prstGeom>
          <a:noFill/>
        </p:spPr>
        <p:txBody>
          <a:bodyPr wrap="square" rtlCol="0">
            <a:spAutoFit/>
          </a:bodyPr>
          <a:lstStyle/>
          <a:p>
            <a:r>
              <a:rPr lang="en-US" sz="1400" dirty="0" smtClean="0"/>
              <a:t>"The principles of operation of even such a complex </a:t>
            </a:r>
            <a:r>
              <a:rPr lang="en-US" sz="1400" dirty="0" err="1" smtClean="0"/>
              <a:t>correlator</a:t>
            </a:r>
            <a:r>
              <a:rPr lang="en-US" sz="1400" dirty="0" smtClean="0"/>
              <a:t> as the brain, especially the human brain, must be the same as they would be in the </a:t>
            </a:r>
            <a:r>
              <a:rPr lang="en-US" sz="1400" dirty="0" err="1" smtClean="0"/>
              <a:t>correlator</a:t>
            </a:r>
            <a:r>
              <a:rPr lang="en-US" sz="1400" dirty="0" smtClean="0"/>
              <a:t> in the form of a shapeless lump of substance, to which potentials would be brought at any points considered as inputs to find out what potentials arise at other points considered as outputs." </a:t>
            </a:r>
            <a:r>
              <a:rPr lang="pl-PL" sz="1400" dirty="0" smtClean="0"/>
              <a:t> </a:t>
            </a:r>
          </a:p>
          <a:p>
            <a:r>
              <a:rPr lang="pl-PL" sz="1400" i="1" dirty="0" smtClean="0"/>
              <a:t>Marian Mazur</a:t>
            </a:r>
            <a:endParaRPr lang="pl-PL" sz="1400" i="1" dirty="0"/>
          </a:p>
        </p:txBody>
      </p:sp>
      <p:pic>
        <p:nvPicPr>
          <p:cNvPr id="79" name="Nagrany dźwięk 14">
            <a:hlinkClick r:id="" action="ppaction://media"/>
          </p:cNvPr>
          <p:cNvPicPr>
            <a:picLocks noRot="1" noChangeAspect="1"/>
          </p:cNvPicPr>
          <p:nvPr>
            <a:wavAudioFile r:embed="rId1" name="Nagrany dźwięk 14"/>
          </p:nvPr>
        </p:nvPicPr>
        <p:blipFill>
          <a:blip r:embed="rId6"/>
          <a:stretch>
            <a:fillRect/>
          </a:stretch>
        </p:blipFill>
        <p:spPr>
          <a:xfrm>
            <a:off x="1357290" y="4770453"/>
            <a:ext cx="203200" cy="203200"/>
          </a:xfrm>
          <a:prstGeom prst="rect">
            <a:avLst/>
          </a:prstGeom>
        </p:spPr>
      </p:pic>
    </p:spTree>
    <p:extLst>
      <p:ext uri="{BB962C8B-B14F-4D97-AF65-F5344CB8AC3E}">
        <p14:creationId xmlns="" xmlns:p14="http://schemas.microsoft.com/office/powerpoint/2010/main" val="3592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458"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p:cNvSpPr/>
          <p:nvPr/>
        </p:nvSpPr>
        <p:spPr>
          <a:xfrm>
            <a:off x="0" y="0"/>
            <a:ext cx="1142976" cy="51117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0" y="0"/>
            <a:ext cx="1071538" cy="5111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Symbol zastępczy numeru slajdu 12"/>
          <p:cNvSpPr>
            <a:spLocks noGrp="1"/>
          </p:cNvSpPr>
          <p:nvPr>
            <p:ph type="sldNum" sz="quarter" idx="12"/>
          </p:nvPr>
        </p:nvSpPr>
        <p:spPr/>
        <p:txBody>
          <a:bodyPr/>
          <a:lstStyle/>
          <a:p>
            <a:fld id="{0931897F-8F23-433E-A660-EFF8D3EDA506}" type="slidenum">
              <a:rPr lang="pl-PL" smtClean="0"/>
              <a:pPr/>
              <a:t>15</a:t>
            </a:fld>
            <a:endParaRPr lang="pl-PL" dirty="0"/>
          </a:p>
        </p:txBody>
      </p:sp>
      <p:sp>
        <p:nvSpPr>
          <p:cNvPr id="9" name="pole tekstowe 8"/>
          <p:cNvSpPr txBox="1"/>
          <p:nvPr/>
        </p:nvSpPr>
        <p:spPr>
          <a:xfrm>
            <a:off x="857224" y="269859"/>
            <a:ext cx="1571636" cy="461665"/>
          </a:xfrm>
          <a:prstGeom prst="rect">
            <a:avLst/>
          </a:prstGeom>
          <a:solidFill>
            <a:schemeClr val="accent4">
              <a:lumMod val="40000"/>
              <a:lumOff val="60000"/>
            </a:schemeClr>
          </a:solidFill>
        </p:spPr>
        <p:txBody>
          <a:bodyPr wrap="square" rtlCol="0">
            <a:spAutoFit/>
          </a:bodyPr>
          <a:lstStyle/>
          <a:p>
            <a:pPr algn="ctr"/>
            <a:r>
              <a:rPr lang="pl-PL" sz="2400" b="1" dirty="0" smtClean="0">
                <a:solidFill>
                  <a:schemeClr val="accent1">
                    <a:lumMod val="50000"/>
                  </a:schemeClr>
                </a:solidFill>
                <a:latin typeface="Candara Light" pitchFamily="34" charset="0"/>
                <a:cs typeface="Arial" pitchFamily="34" charset="0"/>
              </a:rPr>
              <a:t>T2022 / T3</a:t>
            </a:r>
            <a:endParaRPr lang="pl-PL" sz="2400" b="1" dirty="0">
              <a:solidFill>
                <a:schemeClr val="accent1">
                  <a:lumMod val="50000"/>
                </a:schemeClr>
              </a:solidFill>
              <a:latin typeface="Candara Light" pitchFamily="34" charset="0"/>
              <a:cs typeface="Arial" pitchFamily="34" charset="0"/>
            </a:endParaRPr>
          </a:p>
        </p:txBody>
      </p:sp>
      <p:sp>
        <p:nvSpPr>
          <p:cNvPr id="16" name="Elipsa 15"/>
          <p:cNvSpPr/>
          <p:nvPr/>
        </p:nvSpPr>
        <p:spPr>
          <a:xfrm>
            <a:off x="214282" y="4270387"/>
            <a:ext cx="714380" cy="69848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rot="16200000">
            <a:off x="-2330520" y="1600215"/>
            <a:ext cx="5786478" cy="553998"/>
          </a:xfrm>
          <a:prstGeom prst="rect">
            <a:avLst/>
          </a:prstGeom>
          <a:noFill/>
        </p:spPr>
        <p:txBody>
          <a:bodyPr wrap="square" rtlCol="0">
            <a:spAutoFit/>
          </a:bodyPr>
          <a:lstStyle/>
          <a:p>
            <a:r>
              <a:rPr lang="pl-PL" sz="3000" dirty="0" err="1" smtClean="0">
                <a:solidFill>
                  <a:schemeClr val="bg1"/>
                </a:solidFill>
                <a:latin typeface="Candara Light" pitchFamily="34" charset="0"/>
              </a:rPr>
              <a:t>Thermodynamics</a:t>
            </a:r>
            <a:r>
              <a:rPr lang="pl-PL" sz="3000" dirty="0" smtClean="0">
                <a:solidFill>
                  <a:schemeClr val="bg1"/>
                </a:solidFill>
                <a:latin typeface="Candara Light" pitchFamily="34" charset="0"/>
              </a:rPr>
              <a:t> 2.0</a:t>
            </a:r>
            <a:endParaRPr lang="pl-PL" sz="3000" dirty="0">
              <a:solidFill>
                <a:schemeClr val="bg1"/>
              </a:solidFill>
              <a:latin typeface="Candara Light" pitchFamily="34" charset="0"/>
            </a:endParaRPr>
          </a:p>
        </p:txBody>
      </p:sp>
      <p:sp>
        <p:nvSpPr>
          <p:cNvPr id="37892" name="AutoShape 4" descr="Opis nieszczęścia Eseje o literaturze"/>
          <p:cNvSpPr>
            <a:spLocks noChangeAspect="1" noChangeArrowheads="1"/>
          </p:cNvSpPr>
          <p:nvPr/>
        </p:nvSpPr>
        <p:spPr bwMode="auto">
          <a:xfrm>
            <a:off x="655641"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4" name="AutoShape 6" descr="Opis nieszczęścia Eseje o literaturze"/>
          <p:cNvSpPr>
            <a:spLocks noChangeAspect="1" noChangeArrowheads="1"/>
          </p:cNvSpPr>
          <p:nvPr/>
        </p:nvSpPr>
        <p:spPr bwMode="auto">
          <a:xfrm>
            <a:off x="655641"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6" name="AutoShape 8" descr="Opis nieszczęścia Eseje o literaturze"/>
          <p:cNvSpPr>
            <a:spLocks noChangeAspect="1" noChangeArrowheads="1"/>
          </p:cNvSpPr>
          <p:nvPr/>
        </p:nvSpPr>
        <p:spPr bwMode="auto">
          <a:xfrm>
            <a:off x="655641"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8" name="AutoShape 10" descr="Opis nieszczęścia Eseje o literaturze"/>
          <p:cNvSpPr>
            <a:spLocks noChangeAspect="1" noChangeArrowheads="1"/>
          </p:cNvSpPr>
          <p:nvPr/>
        </p:nvSpPr>
        <p:spPr bwMode="auto">
          <a:xfrm>
            <a:off x="655641"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44034" name="Picture 2" descr="KAMIEŃ ŚCIEŻKOWY"/>
          <p:cNvPicPr>
            <a:picLocks noChangeAspect="1" noChangeArrowheads="1"/>
          </p:cNvPicPr>
          <p:nvPr/>
        </p:nvPicPr>
        <p:blipFill>
          <a:blip r:embed="rId3"/>
          <a:srcRect b="9677"/>
          <a:stretch>
            <a:fillRect/>
          </a:stretch>
        </p:blipFill>
        <p:spPr bwMode="auto">
          <a:xfrm>
            <a:off x="5286380" y="912801"/>
            <a:ext cx="3163683" cy="2857520"/>
          </a:xfrm>
          <a:prstGeom prst="rect">
            <a:avLst/>
          </a:prstGeom>
          <a:noFill/>
        </p:spPr>
      </p:pic>
      <p:sp>
        <p:nvSpPr>
          <p:cNvPr id="37" name="pole tekstowe 36"/>
          <p:cNvSpPr txBox="1"/>
          <p:nvPr/>
        </p:nvSpPr>
        <p:spPr>
          <a:xfrm>
            <a:off x="2571736" y="269859"/>
            <a:ext cx="5214974" cy="523220"/>
          </a:xfrm>
          <a:prstGeom prst="rect">
            <a:avLst/>
          </a:prstGeom>
          <a:noFill/>
        </p:spPr>
        <p:txBody>
          <a:bodyPr wrap="square" rtlCol="0">
            <a:spAutoFit/>
          </a:bodyPr>
          <a:lstStyle/>
          <a:p>
            <a:r>
              <a:rPr lang="pl-PL" sz="2800" dirty="0" err="1" smtClean="0">
                <a:solidFill>
                  <a:schemeClr val="bg1">
                    <a:lumMod val="95000"/>
                  </a:schemeClr>
                </a:solidFill>
                <a:effectLst>
                  <a:glow rad="63500">
                    <a:schemeClr val="accent4">
                      <a:satMod val="175000"/>
                      <a:alpha val="40000"/>
                    </a:schemeClr>
                  </a:glow>
                </a:effectLst>
                <a:latin typeface="Candara Light" pitchFamily="34" charset="0"/>
              </a:rPr>
              <a:t>Thank</a:t>
            </a:r>
            <a:r>
              <a:rPr lang="pl-PL" sz="2800" dirty="0" smtClean="0">
                <a:solidFill>
                  <a:schemeClr val="bg1">
                    <a:lumMod val="95000"/>
                  </a:schemeClr>
                </a:solidFill>
                <a:effectLst>
                  <a:glow rad="63500">
                    <a:schemeClr val="accent4">
                      <a:satMod val="175000"/>
                      <a:alpha val="40000"/>
                    </a:schemeClr>
                  </a:glow>
                </a:effectLst>
                <a:latin typeface="Candara Light" pitchFamily="34" charset="0"/>
              </a:rPr>
              <a:t> </a:t>
            </a:r>
            <a:r>
              <a:rPr lang="pl-PL" sz="2800" dirty="0" err="1" smtClean="0">
                <a:solidFill>
                  <a:schemeClr val="bg1">
                    <a:lumMod val="95000"/>
                  </a:schemeClr>
                </a:solidFill>
                <a:effectLst>
                  <a:glow rad="63500">
                    <a:schemeClr val="accent4">
                      <a:satMod val="175000"/>
                      <a:alpha val="40000"/>
                    </a:schemeClr>
                  </a:glow>
                </a:effectLst>
                <a:latin typeface="Candara Light" pitchFamily="34" charset="0"/>
              </a:rPr>
              <a:t>you</a:t>
            </a:r>
            <a:r>
              <a:rPr lang="pl-PL" sz="2800" dirty="0" smtClean="0">
                <a:solidFill>
                  <a:schemeClr val="bg1">
                    <a:lumMod val="95000"/>
                  </a:schemeClr>
                </a:solidFill>
                <a:effectLst>
                  <a:glow rad="63500">
                    <a:schemeClr val="accent4">
                      <a:satMod val="175000"/>
                      <a:alpha val="40000"/>
                    </a:schemeClr>
                  </a:glow>
                </a:effectLst>
                <a:latin typeface="Candara Light" pitchFamily="34" charset="0"/>
              </a:rPr>
              <a:t> for </a:t>
            </a:r>
            <a:r>
              <a:rPr lang="pl-PL" sz="2800" dirty="0" err="1" smtClean="0">
                <a:solidFill>
                  <a:schemeClr val="bg1">
                    <a:lumMod val="95000"/>
                  </a:schemeClr>
                </a:solidFill>
                <a:effectLst>
                  <a:glow rad="63500">
                    <a:schemeClr val="accent4">
                      <a:satMod val="175000"/>
                      <a:alpha val="40000"/>
                    </a:schemeClr>
                  </a:glow>
                </a:effectLst>
                <a:latin typeface="Candara Light" pitchFamily="34" charset="0"/>
              </a:rPr>
              <a:t>your</a:t>
            </a:r>
            <a:r>
              <a:rPr lang="pl-PL" sz="2800" dirty="0" smtClean="0">
                <a:solidFill>
                  <a:schemeClr val="bg1">
                    <a:lumMod val="95000"/>
                  </a:schemeClr>
                </a:solidFill>
                <a:effectLst>
                  <a:glow rad="63500">
                    <a:schemeClr val="accent4">
                      <a:satMod val="175000"/>
                      <a:alpha val="40000"/>
                    </a:schemeClr>
                  </a:glow>
                </a:effectLst>
                <a:latin typeface="Candara Light" pitchFamily="34" charset="0"/>
              </a:rPr>
              <a:t> </a:t>
            </a:r>
            <a:r>
              <a:rPr lang="pl-PL" sz="2800" dirty="0" err="1" smtClean="0">
                <a:solidFill>
                  <a:schemeClr val="bg1">
                    <a:lumMod val="95000"/>
                  </a:schemeClr>
                </a:solidFill>
                <a:effectLst>
                  <a:glow rad="63500">
                    <a:schemeClr val="accent4">
                      <a:satMod val="175000"/>
                      <a:alpha val="40000"/>
                    </a:schemeClr>
                  </a:glow>
                </a:effectLst>
                <a:latin typeface="Candara Light" pitchFamily="34" charset="0"/>
              </a:rPr>
              <a:t>attention</a:t>
            </a:r>
            <a:r>
              <a:rPr lang="pl-PL" sz="2800" dirty="0" smtClean="0">
                <a:solidFill>
                  <a:schemeClr val="bg1">
                    <a:lumMod val="95000"/>
                  </a:schemeClr>
                </a:solidFill>
                <a:effectLst>
                  <a:glow rad="63500">
                    <a:schemeClr val="accent4">
                      <a:satMod val="175000"/>
                      <a:alpha val="40000"/>
                    </a:schemeClr>
                  </a:glow>
                </a:effectLst>
                <a:latin typeface="Candara Light" pitchFamily="34" charset="0"/>
              </a:rPr>
              <a:t>	</a:t>
            </a:r>
            <a:endParaRPr lang="pl-PL" sz="2800" dirty="0">
              <a:solidFill>
                <a:schemeClr val="bg1">
                  <a:lumMod val="95000"/>
                </a:schemeClr>
              </a:solidFill>
              <a:effectLst>
                <a:glow rad="63500">
                  <a:schemeClr val="accent4">
                    <a:satMod val="175000"/>
                    <a:alpha val="40000"/>
                  </a:schemeClr>
                </a:glow>
              </a:effectLst>
              <a:latin typeface="Candara Light" pitchFamily="34" charset="0"/>
            </a:endParaRPr>
          </a:p>
        </p:txBody>
      </p:sp>
      <p:sp>
        <p:nvSpPr>
          <p:cNvPr id="78" name="pole tekstowe 77"/>
          <p:cNvSpPr txBox="1"/>
          <p:nvPr/>
        </p:nvSpPr>
        <p:spPr>
          <a:xfrm>
            <a:off x="1357290" y="1269991"/>
            <a:ext cx="4572032" cy="2354491"/>
          </a:xfrm>
          <a:prstGeom prst="rect">
            <a:avLst/>
          </a:prstGeom>
          <a:noFill/>
        </p:spPr>
        <p:txBody>
          <a:bodyPr wrap="square" rtlCol="0">
            <a:spAutoFit/>
          </a:bodyPr>
          <a:lstStyle/>
          <a:p>
            <a:pPr>
              <a:lnSpc>
                <a:spcPct val="150000"/>
              </a:lnSpc>
            </a:pPr>
            <a:r>
              <a:rPr lang="en-US" sz="1400" i="1" dirty="0" smtClean="0"/>
              <a:t>"He sleeps. Although his fate was very strange, he lived.</a:t>
            </a:r>
            <a:endParaRPr lang="en-US" sz="1400" dirty="0" smtClean="0"/>
          </a:p>
          <a:p>
            <a:pPr>
              <a:lnSpc>
                <a:spcPct val="150000"/>
              </a:lnSpc>
            </a:pPr>
            <a:r>
              <a:rPr lang="en-US" sz="1400" i="1" dirty="0" smtClean="0"/>
              <a:t>He died when he had no longer his angel.</a:t>
            </a:r>
            <a:endParaRPr lang="en-US" sz="1400" dirty="0" smtClean="0"/>
          </a:p>
          <a:p>
            <a:pPr>
              <a:lnSpc>
                <a:spcPct val="150000"/>
              </a:lnSpc>
            </a:pPr>
            <a:r>
              <a:rPr lang="en-US" sz="1400" i="1" dirty="0" smtClean="0"/>
              <a:t>The thing came to pass simply, of itself,</a:t>
            </a:r>
            <a:endParaRPr lang="en-US" sz="1400" dirty="0" smtClean="0"/>
          </a:p>
          <a:p>
            <a:pPr>
              <a:lnSpc>
                <a:spcPct val="150000"/>
              </a:lnSpc>
            </a:pPr>
            <a:r>
              <a:rPr lang="en-US" sz="1400" i="1" dirty="0" smtClean="0"/>
              <a:t>as the night comes when day is gone.</a:t>
            </a:r>
            <a:r>
              <a:rPr lang="pl-PL" sz="1400" i="1" dirty="0" smtClean="0"/>
              <a:t>”</a:t>
            </a:r>
          </a:p>
          <a:p>
            <a:pPr>
              <a:lnSpc>
                <a:spcPct val="150000"/>
              </a:lnSpc>
            </a:pPr>
            <a:r>
              <a:rPr lang="pl-PL" sz="1400" i="1" dirty="0" smtClean="0"/>
              <a:t>----------</a:t>
            </a:r>
          </a:p>
          <a:p>
            <a:pPr>
              <a:lnSpc>
                <a:spcPct val="150000"/>
              </a:lnSpc>
            </a:pPr>
            <a:r>
              <a:rPr lang="pl-PL" sz="1200" dirty="0" smtClean="0"/>
              <a:t>V. Hugo, Les </a:t>
            </a:r>
            <a:r>
              <a:rPr lang="pl-PL" sz="1200" dirty="0" err="1" smtClean="0"/>
              <a:t>Miserables</a:t>
            </a:r>
            <a:r>
              <a:rPr lang="pl-PL" sz="1200" i="1" dirty="0" smtClean="0"/>
              <a:t>, </a:t>
            </a:r>
            <a:r>
              <a:rPr lang="pl-PL" sz="1200" dirty="0" smtClean="0"/>
              <a:t>t</a:t>
            </a:r>
            <a:r>
              <a:rPr lang="en-US" sz="1200" dirty="0" smtClean="0"/>
              <a:t>he lines</a:t>
            </a:r>
            <a:r>
              <a:rPr lang="pl-PL" sz="1200" dirty="0" smtClean="0"/>
              <a:t> </a:t>
            </a:r>
            <a:r>
              <a:rPr lang="pl-PL" sz="1200" dirty="0" err="1" smtClean="0"/>
              <a:t>scribbled</a:t>
            </a:r>
            <a:r>
              <a:rPr lang="pl-PL" sz="1200" dirty="0" smtClean="0"/>
              <a:t> </a:t>
            </a:r>
            <a:r>
              <a:rPr lang="pl-PL" sz="1200" dirty="0" err="1" smtClean="0"/>
              <a:t>anonymously</a:t>
            </a:r>
            <a:r>
              <a:rPr lang="en-US" sz="1200" dirty="0" smtClean="0"/>
              <a:t> </a:t>
            </a:r>
            <a:endParaRPr lang="pl-PL" sz="1200" dirty="0" smtClean="0"/>
          </a:p>
          <a:p>
            <a:pPr>
              <a:lnSpc>
                <a:spcPct val="150000"/>
              </a:lnSpc>
            </a:pPr>
            <a:r>
              <a:rPr lang="en-US" sz="1200" dirty="0" smtClean="0"/>
              <a:t>on top of </a:t>
            </a:r>
            <a:r>
              <a:rPr lang="pl-PL" sz="1200" dirty="0" smtClean="0"/>
              <a:t>Jean </a:t>
            </a:r>
            <a:r>
              <a:rPr lang="pl-PL" sz="1200" dirty="0" err="1" smtClean="0"/>
              <a:t>Valjean’s</a:t>
            </a:r>
            <a:r>
              <a:rPr lang="en-US" sz="1200" dirty="0" smtClean="0"/>
              <a:t> gravestone</a:t>
            </a:r>
            <a:r>
              <a:rPr lang="en-US" sz="1400" dirty="0" smtClean="0"/>
              <a:t>.</a:t>
            </a:r>
            <a:endParaRPr lang="en-US" sz="1400" dirty="0"/>
          </a:p>
        </p:txBody>
      </p:sp>
      <p:pic>
        <p:nvPicPr>
          <p:cNvPr id="38" name="Picture 16" descr="Les Miserables Original Poster"/>
          <p:cNvPicPr>
            <a:picLocks noChangeAspect="1" noChangeArrowheads="1"/>
          </p:cNvPicPr>
          <p:nvPr/>
        </p:nvPicPr>
        <p:blipFill>
          <a:blip r:embed="rId4" cstate="print"/>
          <a:srcRect l="15126" t="6810" r="15572" b="8532"/>
          <a:stretch>
            <a:fillRect/>
          </a:stretch>
        </p:blipFill>
        <p:spPr bwMode="auto">
          <a:xfrm>
            <a:off x="7215206" y="3127379"/>
            <a:ext cx="857256" cy="1341792"/>
          </a:xfrm>
          <a:prstGeom prst="rect">
            <a:avLst/>
          </a:prstGeom>
          <a:ln w="38100" cap="sq">
            <a:solidFill>
              <a:schemeClr val="accent4">
                <a:lumMod val="20000"/>
                <a:lumOff val="80000"/>
              </a:schemeClr>
            </a:solidFill>
            <a:prstDash val="solid"/>
            <a:miter lim="800000"/>
          </a:ln>
          <a:effectLst>
            <a:outerShdw blurRad="50800" dist="38100" dir="2700000" algn="tl" rotWithShape="0">
              <a:srgbClr val="000000">
                <a:alpha val="43000"/>
              </a:srgbClr>
            </a:outerShdw>
          </a:effectLst>
        </p:spPr>
      </p:pic>
      <p:sp>
        <p:nvSpPr>
          <p:cNvPr id="39" name="pole tekstowe 38"/>
          <p:cNvSpPr txBox="1"/>
          <p:nvPr/>
        </p:nvSpPr>
        <p:spPr>
          <a:xfrm>
            <a:off x="1428728" y="3698883"/>
            <a:ext cx="5214974" cy="954107"/>
          </a:xfrm>
          <a:prstGeom prst="rect">
            <a:avLst/>
          </a:prstGeom>
          <a:noFill/>
        </p:spPr>
        <p:txBody>
          <a:bodyPr wrap="square" rtlCol="0">
            <a:spAutoFit/>
          </a:bodyPr>
          <a:lstStyle/>
          <a:p>
            <a:r>
              <a:rPr lang="pl-PL" sz="2800" dirty="0" smtClean="0">
                <a:solidFill>
                  <a:schemeClr val="bg1">
                    <a:lumMod val="95000"/>
                  </a:schemeClr>
                </a:solidFill>
                <a:effectLst>
                  <a:glow rad="63500">
                    <a:schemeClr val="accent4">
                      <a:satMod val="175000"/>
                      <a:alpha val="40000"/>
                    </a:schemeClr>
                  </a:glow>
                </a:effectLst>
                <a:latin typeface="Candara Light" pitchFamily="34" charset="0"/>
              </a:rPr>
              <a:t>Agnieszka </a:t>
            </a:r>
            <a:r>
              <a:rPr lang="pl-PL" sz="2800" dirty="0" err="1" smtClean="0">
                <a:solidFill>
                  <a:schemeClr val="bg1">
                    <a:lumMod val="95000"/>
                  </a:schemeClr>
                </a:solidFill>
                <a:effectLst>
                  <a:glow rad="63500">
                    <a:schemeClr val="accent4">
                      <a:satMod val="175000"/>
                      <a:alpha val="40000"/>
                    </a:schemeClr>
                  </a:glow>
                </a:effectLst>
                <a:latin typeface="Candara Light" pitchFamily="34" charset="0"/>
              </a:rPr>
              <a:t>Giszterowicz</a:t>
            </a:r>
            <a:endParaRPr lang="pl-PL" sz="2800" dirty="0" smtClean="0">
              <a:solidFill>
                <a:schemeClr val="bg1">
                  <a:lumMod val="95000"/>
                </a:schemeClr>
              </a:solidFill>
              <a:effectLst>
                <a:glow rad="63500">
                  <a:schemeClr val="accent4">
                    <a:satMod val="175000"/>
                    <a:alpha val="40000"/>
                  </a:schemeClr>
                </a:glow>
              </a:effectLst>
              <a:latin typeface="Candara Light" pitchFamily="34" charset="0"/>
            </a:endParaRPr>
          </a:p>
          <a:p>
            <a:r>
              <a:rPr lang="pl-PL" sz="2800" dirty="0" err="1" smtClean="0">
                <a:effectLst>
                  <a:glow rad="63500">
                    <a:schemeClr val="accent4">
                      <a:satMod val="175000"/>
                      <a:alpha val="40000"/>
                    </a:schemeClr>
                  </a:glow>
                </a:effectLst>
                <a:latin typeface="Candara Light" pitchFamily="34" charset="0"/>
              </a:rPr>
              <a:t>agiszterowicz@gmail.com</a:t>
            </a:r>
            <a:endParaRPr lang="pl-PL" sz="2800" dirty="0">
              <a:effectLst>
                <a:glow rad="63500">
                  <a:schemeClr val="accent4">
                    <a:satMod val="175000"/>
                    <a:alpha val="40000"/>
                  </a:schemeClr>
                </a:glow>
              </a:effectLst>
              <a:latin typeface="Candara Light" pitchFamily="34" charset="0"/>
            </a:endParaRPr>
          </a:p>
        </p:txBody>
      </p:sp>
      <p:pic>
        <p:nvPicPr>
          <p:cNvPr id="43" name="Nagrany dźwięk 15">
            <a:hlinkClick r:id="" action="ppaction://media"/>
          </p:cNvPr>
          <p:cNvPicPr>
            <a:picLocks noRot="1" noChangeAspect="1"/>
          </p:cNvPicPr>
          <p:nvPr>
            <a:wavAudioFile r:embed="rId1" name="Nagrany dźwięk 15"/>
          </p:nvPr>
        </p:nvPicPr>
        <p:blipFill>
          <a:blip r:embed="rId5"/>
          <a:stretch>
            <a:fillRect/>
          </a:stretch>
        </p:blipFill>
        <p:spPr>
          <a:xfrm>
            <a:off x="1428728" y="4770453"/>
            <a:ext cx="203200" cy="203200"/>
          </a:xfrm>
          <a:prstGeom prst="rect">
            <a:avLst/>
          </a:prstGeom>
        </p:spPr>
      </p:pic>
    </p:spTree>
    <p:extLst>
      <p:ext uri="{BB962C8B-B14F-4D97-AF65-F5344CB8AC3E}">
        <p14:creationId xmlns="" xmlns:p14="http://schemas.microsoft.com/office/powerpoint/2010/main" val="3592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68"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p:cNvSpPr/>
          <p:nvPr/>
        </p:nvSpPr>
        <p:spPr>
          <a:xfrm>
            <a:off x="0" y="0"/>
            <a:ext cx="1142976" cy="51117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0" y="0"/>
            <a:ext cx="1071538" cy="5111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9"/>
          <p:cNvSpPr/>
          <p:nvPr/>
        </p:nvSpPr>
        <p:spPr>
          <a:xfrm>
            <a:off x="3929058" y="1055677"/>
            <a:ext cx="2214578" cy="571504"/>
          </a:xfrm>
          <a:prstGeom prst="rect">
            <a:avLst/>
          </a:prstGeom>
          <a:solidFill>
            <a:schemeClr val="accent4">
              <a:lumMod val="20000"/>
              <a:lumOff val="80000"/>
            </a:schemeClr>
          </a:solidFill>
          <a:ln w="28575">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solidFill>
                  <a:schemeClr val="accent4">
                    <a:lumMod val="75000"/>
                  </a:schemeClr>
                </a:solidFill>
              </a:rPr>
              <a:t>[</a:t>
            </a:r>
            <a:r>
              <a:rPr lang="pl-PL" dirty="0" err="1" smtClean="0">
                <a:solidFill>
                  <a:schemeClr val="accent4">
                    <a:lumMod val="75000"/>
                  </a:schemeClr>
                </a:solidFill>
              </a:rPr>
              <a:t>Accounting</a:t>
            </a:r>
            <a:r>
              <a:rPr lang="pl-PL" dirty="0" smtClean="0">
                <a:solidFill>
                  <a:schemeClr val="accent4">
                    <a:lumMod val="75000"/>
                  </a:schemeClr>
                </a:solidFill>
              </a:rPr>
              <a:t>]</a:t>
            </a:r>
            <a:endParaRPr lang="pl-PL" dirty="0">
              <a:solidFill>
                <a:schemeClr val="accent4">
                  <a:lumMod val="75000"/>
                </a:schemeClr>
              </a:solidFill>
            </a:endParaRPr>
          </a:p>
        </p:txBody>
      </p:sp>
      <p:sp>
        <p:nvSpPr>
          <p:cNvPr id="3" name="pole tekstowe 2"/>
          <p:cNvSpPr txBox="1"/>
          <p:nvPr/>
        </p:nvSpPr>
        <p:spPr>
          <a:xfrm>
            <a:off x="2714612" y="1627181"/>
            <a:ext cx="4714908" cy="2431435"/>
          </a:xfrm>
          <a:prstGeom prst="rect">
            <a:avLst/>
          </a:prstGeom>
          <a:noFill/>
        </p:spPr>
        <p:txBody>
          <a:bodyPr wrap="square" rtlCol="0">
            <a:spAutoFit/>
          </a:bodyPr>
          <a:lstStyle/>
          <a:p>
            <a:pPr algn="ctr"/>
            <a:endParaRPr lang="pl-PL" sz="2000" b="1" cap="small" dirty="0" smtClean="0"/>
          </a:p>
          <a:p>
            <a:pPr algn="ctr"/>
            <a:r>
              <a:rPr lang="pl-PL" sz="2400" dirty="0" err="1" smtClean="0">
                <a:latin typeface="Candara Light" pitchFamily="34" charset="0"/>
              </a:rPr>
              <a:t>The</a:t>
            </a:r>
            <a:r>
              <a:rPr lang="pl-PL" sz="2400" dirty="0" smtClean="0">
                <a:latin typeface="Candara Light" pitchFamily="34" charset="0"/>
              </a:rPr>
              <a:t> </a:t>
            </a:r>
            <a:r>
              <a:rPr lang="pl-PL" sz="2400" dirty="0" err="1" smtClean="0">
                <a:latin typeface="Candara Light" pitchFamily="34" charset="0"/>
              </a:rPr>
              <a:t>Entropy</a:t>
            </a:r>
            <a:r>
              <a:rPr lang="pl-PL" sz="2400" dirty="0" smtClean="0">
                <a:latin typeface="Candara Light" pitchFamily="34" charset="0"/>
              </a:rPr>
              <a:t> </a:t>
            </a:r>
            <a:r>
              <a:rPr lang="pl-PL" sz="2400" dirty="0" err="1" smtClean="0">
                <a:latin typeface="Candara Light" pitchFamily="34" charset="0"/>
              </a:rPr>
              <a:t>Counteracting</a:t>
            </a:r>
            <a:r>
              <a:rPr lang="pl-PL" sz="2400" dirty="0" smtClean="0">
                <a:latin typeface="Candara Light" pitchFamily="34" charset="0"/>
              </a:rPr>
              <a:t> Report</a:t>
            </a:r>
          </a:p>
          <a:p>
            <a:pPr algn="ctr"/>
            <a:r>
              <a:rPr lang="pl-PL" sz="2400" dirty="0" smtClean="0">
                <a:latin typeface="Candara Light" pitchFamily="34" charset="0"/>
              </a:rPr>
              <a:t>(ECR)</a:t>
            </a:r>
          </a:p>
          <a:p>
            <a:pPr algn="ctr"/>
            <a:r>
              <a:rPr lang="pl-PL" sz="2400" dirty="0" smtClean="0">
                <a:latin typeface="Candara Light" pitchFamily="34" charset="0"/>
              </a:rPr>
              <a:t/>
            </a:r>
            <a:br>
              <a:rPr lang="pl-PL" sz="2400" dirty="0" smtClean="0">
                <a:latin typeface="Candara Light" pitchFamily="34" charset="0"/>
              </a:rPr>
            </a:br>
            <a:endParaRPr lang="pl-PL" dirty="0" smtClean="0">
              <a:latin typeface="Candara Light" pitchFamily="34" charset="0"/>
            </a:endParaRPr>
          </a:p>
          <a:p>
            <a:pPr algn="ctr"/>
            <a:endParaRPr lang="pl-PL" sz="1400" b="1" dirty="0" smtClean="0">
              <a:solidFill>
                <a:schemeClr val="accent2">
                  <a:lumMod val="50000"/>
                </a:schemeClr>
              </a:solidFill>
            </a:endParaRPr>
          </a:p>
          <a:p>
            <a:pPr algn="ctr"/>
            <a:endParaRPr lang="pl-PL" sz="1400" b="1" dirty="0" smtClean="0"/>
          </a:p>
          <a:p>
            <a:pPr algn="ctr"/>
            <a:endParaRPr lang="pl-PL" sz="1400" b="1" dirty="0" smtClean="0">
              <a:solidFill>
                <a:schemeClr val="accent2">
                  <a:lumMod val="50000"/>
                </a:schemeClr>
              </a:solidFill>
            </a:endParaRPr>
          </a:p>
        </p:txBody>
      </p:sp>
      <p:sp>
        <p:nvSpPr>
          <p:cNvPr id="13" name="Symbol zastępczy numeru slajdu 12"/>
          <p:cNvSpPr>
            <a:spLocks noGrp="1"/>
          </p:cNvSpPr>
          <p:nvPr>
            <p:ph type="sldNum" sz="quarter" idx="12"/>
          </p:nvPr>
        </p:nvSpPr>
        <p:spPr/>
        <p:txBody>
          <a:bodyPr/>
          <a:lstStyle/>
          <a:p>
            <a:fld id="{0931897F-8F23-433E-A660-EFF8D3EDA506}" type="slidenum">
              <a:rPr lang="pl-PL" smtClean="0"/>
              <a:pPr/>
              <a:t>2</a:t>
            </a:fld>
            <a:endParaRPr lang="pl-PL"/>
          </a:p>
        </p:txBody>
      </p:sp>
      <p:sp>
        <p:nvSpPr>
          <p:cNvPr id="12" name="pole tekstowe 11"/>
          <p:cNvSpPr txBox="1"/>
          <p:nvPr/>
        </p:nvSpPr>
        <p:spPr>
          <a:xfrm>
            <a:off x="2786050" y="4198949"/>
            <a:ext cx="4509568" cy="369332"/>
          </a:xfrm>
          <a:prstGeom prst="rect">
            <a:avLst/>
          </a:prstGeom>
          <a:noFill/>
        </p:spPr>
        <p:txBody>
          <a:bodyPr wrap="none" rtlCol="0">
            <a:spAutoFit/>
          </a:bodyPr>
          <a:lstStyle/>
          <a:p>
            <a:r>
              <a:rPr lang="pl-PL" dirty="0" smtClean="0">
                <a:solidFill>
                  <a:schemeClr val="accent4">
                    <a:lumMod val="75000"/>
                  </a:schemeClr>
                </a:solidFill>
                <a:latin typeface="Candara Light" pitchFamily="34" charset="0"/>
                <a:sym typeface="Wingdings" pitchFamily="2" charset="2"/>
              </a:rPr>
              <a:t></a:t>
            </a:r>
            <a:r>
              <a:rPr lang="pl-PL" dirty="0" smtClean="0">
                <a:latin typeface="Candara Light" pitchFamily="34" charset="0"/>
                <a:sym typeface="Wingdings" pitchFamily="2" charset="2"/>
              </a:rPr>
              <a:t> </a:t>
            </a:r>
            <a:r>
              <a:rPr lang="pl-PL" dirty="0" err="1" smtClean="0">
                <a:latin typeface="Candara Light" pitchFamily="34" charset="0"/>
                <a:sym typeface="Wingdings" pitchFamily="2" charset="2"/>
              </a:rPr>
              <a:t>Introduce</a:t>
            </a:r>
            <a:r>
              <a:rPr lang="pl-PL" dirty="0" smtClean="0">
                <a:latin typeface="Candara Light" pitchFamily="34" charset="0"/>
                <a:sym typeface="Wingdings" pitchFamily="2" charset="2"/>
              </a:rPr>
              <a:t>, </a:t>
            </a:r>
            <a:r>
              <a:rPr lang="pl-PL" dirty="0" err="1" smtClean="0">
                <a:latin typeface="Candara Light" pitchFamily="34" charset="0"/>
                <a:sym typeface="Wingdings" pitchFamily="2" charset="2"/>
              </a:rPr>
              <a:t>explain</a:t>
            </a:r>
            <a:r>
              <a:rPr lang="pl-PL" dirty="0" smtClean="0">
                <a:latin typeface="Candara Light" pitchFamily="34" charset="0"/>
                <a:sym typeface="Wingdings" pitchFamily="2" charset="2"/>
              </a:rPr>
              <a:t> and </a:t>
            </a:r>
            <a:r>
              <a:rPr lang="pl-PL" dirty="0" err="1" smtClean="0">
                <a:latin typeface="Candara Light" pitchFamily="34" charset="0"/>
                <a:sym typeface="Wingdings" pitchFamily="2" charset="2"/>
              </a:rPr>
              <a:t>justify</a:t>
            </a:r>
            <a:r>
              <a:rPr lang="pl-PL" dirty="0" smtClean="0">
                <a:latin typeface="Candara Light" pitchFamily="34" charset="0"/>
                <a:sym typeface="Wingdings" pitchFamily="2" charset="2"/>
              </a:rPr>
              <a:t> ECR </a:t>
            </a:r>
            <a:r>
              <a:rPr lang="pl-PL" dirty="0" err="1" smtClean="0">
                <a:latin typeface="Candara Light" pitchFamily="34" charset="0"/>
                <a:sym typeface="Wingdings" pitchFamily="2" charset="2"/>
              </a:rPr>
              <a:t>concept</a:t>
            </a:r>
            <a:endParaRPr lang="pl-PL" dirty="0">
              <a:latin typeface="Candara Light" pitchFamily="34" charset="0"/>
            </a:endParaRPr>
          </a:p>
        </p:txBody>
      </p:sp>
      <p:sp>
        <p:nvSpPr>
          <p:cNvPr id="9" name="pole tekstowe 8"/>
          <p:cNvSpPr txBox="1"/>
          <p:nvPr/>
        </p:nvSpPr>
        <p:spPr>
          <a:xfrm>
            <a:off x="857224" y="269859"/>
            <a:ext cx="1571636" cy="461665"/>
          </a:xfrm>
          <a:prstGeom prst="rect">
            <a:avLst/>
          </a:prstGeom>
          <a:solidFill>
            <a:schemeClr val="accent4">
              <a:lumMod val="40000"/>
              <a:lumOff val="60000"/>
            </a:schemeClr>
          </a:solidFill>
        </p:spPr>
        <p:txBody>
          <a:bodyPr wrap="square" rtlCol="0">
            <a:spAutoFit/>
          </a:bodyPr>
          <a:lstStyle/>
          <a:p>
            <a:pPr algn="ctr"/>
            <a:r>
              <a:rPr lang="pl-PL" sz="2400" b="1" dirty="0" smtClean="0">
                <a:solidFill>
                  <a:schemeClr val="accent1">
                    <a:lumMod val="50000"/>
                  </a:schemeClr>
                </a:solidFill>
                <a:latin typeface="Candara Light" pitchFamily="34" charset="0"/>
                <a:cs typeface="Arial" pitchFamily="34" charset="0"/>
              </a:rPr>
              <a:t>T2022 / T3</a:t>
            </a:r>
            <a:endParaRPr lang="pl-PL" sz="2400" b="1" dirty="0">
              <a:solidFill>
                <a:schemeClr val="accent1">
                  <a:lumMod val="50000"/>
                </a:schemeClr>
              </a:solidFill>
              <a:latin typeface="Candara Light" pitchFamily="34" charset="0"/>
              <a:cs typeface="Arial" pitchFamily="34" charset="0"/>
            </a:endParaRPr>
          </a:p>
        </p:txBody>
      </p:sp>
      <p:sp>
        <p:nvSpPr>
          <p:cNvPr id="16" name="Elipsa 15"/>
          <p:cNvSpPr/>
          <p:nvPr/>
        </p:nvSpPr>
        <p:spPr>
          <a:xfrm>
            <a:off x="214282" y="4198949"/>
            <a:ext cx="714380" cy="69848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rot="16200000">
            <a:off x="-2330520" y="1600215"/>
            <a:ext cx="5786478" cy="553998"/>
          </a:xfrm>
          <a:prstGeom prst="rect">
            <a:avLst/>
          </a:prstGeom>
          <a:noFill/>
        </p:spPr>
        <p:txBody>
          <a:bodyPr wrap="square" rtlCol="0">
            <a:spAutoFit/>
          </a:bodyPr>
          <a:lstStyle/>
          <a:p>
            <a:r>
              <a:rPr lang="pl-PL" sz="3000" dirty="0" err="1" smtClean="0">
                <a:solidFill>
                  <a:schemeClr val="bg1"/>
                </a:solidFill>
                <a:latin typeface="Candara Light" pitchFamily="34" charset="0"/>
              </a:rPr>
              <a:t>Thermodynamics</a:t>
            </a:r>
            <a:r>
              <a:rPr lang="pl-PL" sz="3000" dirty="0" smtClean="0">
                <a:solidFill>
                  <a:schemeClr val="bg1"/>
                </a:solidFill>
                <a:latin typeface="Candara Light" pitchFamily="34" charset="0"/>
              </a:rPr>
              <a:t> 2.0</a:t>
            </a:r>
            <a:endParaRPr lang="pl-PL" sz="3000" dirty="0">
              <a:solidFill>
                <a:schemeClr val="bg1"/>
              </a:solidFill>
              <a:latin typeface="Candara Light" pitchFamily="34" charset="0"/>
            </a:endParaRPr>
          </a:p>
        </p:txBody>
      </p:sp>
      <p:sp>
        <p:nvSpPr>
          <p:cNvPr id="17" name="Prostokąt 16"/>
          <p:cNvSpPr/>
          <p:nvPr/>
        </p:nvSpPr>
        <p:spPr>
          <a:xfrm>
            <a:off x="4000496" y="2984503"/>
            <a:ext cx="2143140" cy="571504"/>
          </a:xfrm>
          <a:prstGeom prst="rect">
            <a:avLst/>
          </a:prstGeom>
          <a:solidFill>
            <a:schemeClr val="accent4">
              <a:lumMod val="20000"/>
              <a:lumOff val="80000"/>
            </a:schemeClr>
          </a:solidFill>
          <a:ln w="28575">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solidFill>
                  <a:schemeClr val="accent4">
                    <a:lumMod val="75000"/>
                  </a:schemeClr>
                </a:solidFill>
              </a:rPr>
              <a:t>[Art]</a:t>
            </a:r>
            <a:endParaRPr lang="pl-PL" dirty="0">
              <a:solidFill>
                <a:schemeClr val="accent4">
                  <a:lumMod val="75000"/>
                </a:schemeClr>
              </a:solidFill>
            </a:endParaRPr>
          </a:p>
        </p:txBody>
      </p:sp>
      <p:sp>
        <p:nvSpPr>
          <p:cNvPr id="18" name="pole tekstowe 17"/>
          <p:cNvSpPr txBox="1"/>
          <p:nvPr/>
        </p:nvSpPr>
        <p:spPr>
          <a:xfrm>
            <a:off x="4429124" y="698487"/>
            <a:ext cx="1249060" cy="523220"/>
          </a:xfrm>
          <a:prstGeom prst="rect">
            <a:avLst/>
          </a:prstGeom>
          <a:noFill/>
        </p:spPr>
        <p:txBody>
          <a:bodyPr wrap="none" rtlCol="0">
            <a:spAutoFit/>
          </a:bodyPr>
          <a:lstStyle/>
          <a:p>
            <a:r>
              <a:rPr lang="pl-PL" sz="2800" dirty="0" smtClean="0">
                <a:solidFill>
                  <a:schemeClr val="bg1">
                    <a:lumMod val="95000"/>
                  </a:schemeClr>
                </a:solidFill>
                <a:effectLst>
                  <a:glow rad="63500">
                    <a:schemeClr val="accent4">
                      <a:satMod val="175000"/>
                      <a:alpha val="40000"/>
                    </a:schemeClr>
                  </a:glow>
                </a:effectLst>
                <a:latin typeface="Candara Light" pitchFamily="34" charset="0"/>
              </a:rPr>
              <a:t>PREFIX</a:t>
            </a:r>
            <a:endParaRPr lang="pl-PL" sz="2800" dirty="0">
              <a:solidFill>
                <a:schemeClr val="bg1">
                  <a:lumMod val="95000"/>
                </a:schemeClr>
              </a:solidFill>
              <a:effectLst>
                <a:glow rad="63500">
                  <a:schemeClr val="accent4">
                    <a:satMod val="175000"/>
                    <a:alpha val="40000"/>
                  </a:schemeClr>
                </a:glow>
              </a:effectLst>
              <a:latin typeface="Candara Light" pitchFamily="34" charset="0"/>
            </a:endParaRPr>
          </a:p>
        </p:txBody>
      </p:sp>
      <p:sp>
        <p:nvSpPr>
          <p:cNvPr id="19" name="pole tekstowe 18"/>
          <p:cNvSpPr txBox="1"/>
          <p:nvPr/>
        </p:nvSpPr>
        <p:spPr>
          <a:xfrm>
            <a:off x="4429124" y="3413131"/>
            <a:ext cx="1253869" cy="523220"/>
          </a:xfrm>
          <a:prstGeom prst="rect">
            <a:avLst/>
          </a:prstGeom>
          <a:noFill/>
        </p:spPr>
        <p:txBody>
          <a:bodyPr wrap="none" rtlCol="0">
            <a:spAutoFit/>
          </a:bodyPr>
          <a:lstStyle/>
          <a:p>
            <a:r>
              <a:rPr lang="pl-PL" sz="2800" dirty="0" smtClean="0">
                <a:solidFill>
                  <a:schemeClr val="bg1">
                    <a:lumMod val="95000"/>
                  </a:schemeClr>
                </a:solidFill>
                <a:effectLst>
                  <a:glow rad="63500">
                    <a:schemeClr val="accent4">
                      <a:satMod val="175000"/>
                      <a:alpha val="40000"/>
                    </a:schemeClr>
                  </a:glow>
                </a:effectLst>
                <a:latin typeface="Candara Light" pitchFamily="34" charset="0"/>
              </a:rPr>
              <a:t>SUFFIX</a:t>
            </a:r>
            <a:endParaRPr lang="pl-PL" sz="2800" dirty="0">
              <a:solidFill>
                <a:schemeClr val="bg1">
                  <a:lumMod val="95000"/>
                </a:schemeClr>
              </a:solidFill>
              <a:effectLst>
                <a:glow rad="63500">
                  <a:schemeClr val="accent4">
                    <a:satMod val="175000"/>
                    <a:alpha val="40000"/>
                  </a:schemeClr>
                </a:glow>
              </a:effectLst>
              <a:latin typeface="Candara Light" pitchFamily="34" charset="0"/>
            </a:endParaRPr>
          </a:p>
        </p:txBody>
      </p:sp>
      <p:pic>
        <p:nvPicPr>
          <p:cNvPr id="20" name="Nagrany dźwięk 02">
            <a:hlinkClick r:id="" action="ppaction://media"/>
          </p:cNvPr>
          <p:cNvPicPr>
            <a:picLocks noRot="1" noChangeAspect="1"/>
          </p:cNvPicPr>
          <p:nvPr>
            <a:wavAudioFile r:embed="rId1" name="Nagrany dźwięk 02"/>
          </p:nvPr>
        </p:nvPicPr>
        <p:blipFill>
          <a:blip r:embed="rId3"/>
          <a:stretch>
            <a:fillRect/>
          </a:stretch>
        </p:blipFill>
        <p:spPr>
          <a:xfrm>
            <a:off x="1357290" y="4699015"/>
            <a:ext cx="203200" cy="203200"/>
          </a:xfrm>
          <a:prstGeom prst="rect">
            <a:avLst/>
          </a:prstGeom>
        </p:spPr>
      </p:pic>
    </p:spTree>
    <p:extLst>
      <p:ext uri="{BB962C8B-B14F-4D97-AF65-F5344CB8AC3E}">
        <p14:creationId xmlns="" xmlns:p14="http://schemas.microsoft.com/office/powerpoint/2010/main" val="3592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9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p:cNvSpPr/>
          <p:nvPr/>
        </p:nvSpPr>
        <p:spPr>
          <a:xfrm>
            <a:off x="0" y="0"/>
            <a:ext cx="1142976" cy="51117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0" y="0"/>
            <a:ext cx="1071538" cy="5111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 name="pole tekstowe 2"/>
          <p:cNvSpPr txBox="1"/>
          <p:nvPr/>
        </p:nvSpPr>
        <p:spPr>
          <a:xfrm>
            <a:off x="1643042" y="2770189"/>
            <a:ext cx="1500198" cy="2523768"/>
          </a:xfrm>
          <a:prstGeom prst="rect">
            <a:avLst/>
          </a:prstGeom>
          <a:noFill/>
        </p:spPr>
        <p:txBody>
          <a:bodyPr wrap="square" rtlCol="0">
            <a:spAutoFit/>
          </a:bodyPr>
          <a:lstStyle/>
          <a:p>
            <a:pPr algn="ctr"/>
            <a:endParaRPr lang="pl-PL" sz="2000" b="1" cap="small" dirty="0" smtClean="0"/>
          </a:p>
          <a:p>
            <a:pPr algn="ctr"/>
            <a:r>
              <a:rPr lang="pl-PL" dirty="0" err="1" smtClean="0">
                <a:latin typeface="Candara Light" pitchFamily="34" charset="0"/>
              </a:rPr>
              <a:t>Concrete</a:t>
            </a:r>
            <a:endParaRPr lang="pl-PL" dirty="0" smtClean="0">
              <a:latin typeface="Candara Light" pitchFamily="34" charset="0"/>
            </a:endParaRPr>
          </a:p>
          <a:p>
            <a:pPr algn="ctr"/>
            <a:r>
              <a:rPr lang="pl-PL" dirty="0" err="1" smtClean="0">
                <a:latin typeface="Candara Light" pitchFamily="34" charset="0"/>
              </a:rPr>
              <a:t>Tangible</a:t>
            </a:r>
            <a:endParaRPr lang="pl-PL" dirty="0" smtClean="0">
              <a:latin typeface="Candara Light" pitchFamily="34" charset="0"/>
            </a:endParaRPr>
          </a:p>
          <a:p>
            <a:pPr algn="ctr"/>
            <a:r>
              <a:rPr lang="pl-PL" dirty="0" err="1" smtClean="0">
                <a:latin typeface="Candara Light" pitchFamily="34" charset="0"/>
              </a:rPr>
              <a:t>Visible</a:t>
            </a:r>
            <a:endParaRPr lang="pl-PL" dirty="0" smtClean="0">
              <a:latin typeface="Candara Light" pitchFamily="34" charset="0"/>
            </a:endParaRPr>
          </a:p>
          <a:p>
            <a:pPr algn="ctr"/>
            <a:r>
              <a:rPr lang="pl-PL" sz="2400" dirty="0" smtClean="0">
                <a:latin typeface="Candara Light" pitchFamily="34" charset="0"/>
              </a:rPr>
              <a:t/>
            </a:r>
            <a:br>
              <a:rPr lang="pl-PL" sz="2400" dirty="0" smtClean="0">
                <a:latin typeface="Candara Light" pitchFamily="34" charset="0"/>
              </a:rPr>
            </a:br>
            <a:endParaRPr lang="pl-PL" dirty="0" smtClean="0">
              <a:latin typeface="Candara Light" pitchFamily="34" charset="0"/>
            </a:endParaRPr>
          </a:p>
          <a:p>
            <a:pPr algn="ctr"/>
            <a:endParaRPr lang="pl-PL" sz="1400" b="1" dirty="0" smtClean="0">
              <a:solidFill>
                <a:schemeClr val="accent2">
                  <a:lumMod val="50000"/>
                </a:schemeClr>
              </a:solidFill>
            </a:endParaRPr>
          </a:p>
          <a:p>
            <a:pPr algn="ctr"/>
            <a:endParaRPr lang="pl-PL" sz="1400" b="1" dirty="0" smtClean="0"/>
          </a:p>
          <a:p>
            <a:pPr algn="ctr"/>
            <a:endParaRPr lang="pl-PL" sz="1400" b="1" dirty="0" smtClean="0">
              <a:solidFill>
                <a:schemeClr val="accent2">
                  <a:lumMod val="50000"/>
                </a:schemeClr>
              </a:solidFill>
            </a:endParaRPr>
          </a:p>
        </p:txBody>
      </p:sp>
      <p:sp>
        <p:nvSpPr>
          <p:cNvPr id="13" name="Symbol zastępczy numeru slajdu 12"/>
          <p:cNvSpPr>
            <a:spLocks noGrp="1"/>
          </p:cNvSpPr>
          <p:nvPr>
            <p:ph type="sldNum" sz="quarter" idx="12"/>
          </p:nvPr>
        </p:nvSpPr>
        <p:spPr/>
        <p:txBody>
          <a:bodyPr/>
          <a:lstStyle/>
          <a:p>
            <a:fld id="{0931897F-8F23-433E-A660-EFF8D3EDA506}" type="slidenum">
              <a:rPr lang="pl-PL" smtClean="0"/>
              <a:pPr/>
              <a:t>3</a:t>
            </a:fld>
            <a:endParaRPr lang="pl-PL"/>
          </a:p>
        </p:txBody>
      </p:sp>
      <p:sp>
        <p:nvSpPr>
          <p:cNvPr id="12" name="pole tekstowe 11"/>
          <p:cNvSpPr txBox="1"/>
          <p:nvPr/>
        </p:nvSpPr>
        <p:spPr>
          <a:xfrm>
            <a:off x="2786050" y="841363"/>
            <a:ext cx="4106958" cy="646331"/>
          </a:xfrm>
          <a:prstGeom prst="rect">
            <a:avLst/>
          </a:prstGeom>
          <a:noFill/>
        </p:spPr>
        <p:txBody>
          <a:bodyPr wrap="none" rtlCol="0">
            <a:spAutoFit/>
          </a:bodyPr>
          <a:lstStyle/>
          <a:p>
            <a:pPr>
              <a:buFont typeface="Wingdings"/>
              <a:buChar char="à"/>
            </a:pPr>
            <a:r>
              <a:rPr lang="pl-PL" dirty="0" smtClean="0">
                <a:latin typeface="Candara Light" pitchFamily="34" charset="0"/>
                <a:sym typeface="Wingdings" pitchFamily="2" charset="2"/>
              </a:rPr>
              <a:t>I. Fisher, Y. </a:t>
            </a:r>
            <a:r>
              <a:rPr lang="pl-PL" dirty="0" err="1" smtClean="0">
                <a:latin typeface="Candara Light" pitchFamily="34" charset="0"/>
                <a:sym typeface="Wingdings" pitchFamily="2" charset="2"/>
              </a:rPr>
              <a:t>Ijiri</a:t>
            </a:r>
            <a:r>
              <a:rPr lang="pl-PL" dirty="0" smtClean="0">
                <a:latin typeface="Candara Light" pitchFamily="34" charset="0"/>
                <a:sym typeface="Wingdings" pitchFamily="2" charset="2"/>
              </a:rPr>
              <a:t>, R. </a:t>
            </a:r>
            <a:r>
              <a:rPr lang="pl-PL" dirty="0" err="1" smtClean="0">
                <a:latin typeface="Candara Light" pitchFamily="34" charset="0"/>
                <a:sym typeface="Wingdings" pitchFamily="2" charset="2"/>
              </a:rPr>
              <a:t>Mattesich</a:t>
            </a:r>
            <a:r>
              <a:rPr lang="pl-PL" dirty="0" smtClean="0">
                <a:latin typeface="Candara Light" pitchFamily="34" charset="0"/>
                <a:sym typeface="Wingdings" pitchFamily="2" charset="2"/>
              </a:rPr>
              <a:t>, P. </a:t>
            </a:r>
            <a:r>
              <a:rPr lang="pl-PL" dirty="0" err="1" smtClean="0">
                <a:latin typeface="Candara Light" pitchFamily="34" charset="0"/>
                <a:sym typeface="Wingdings" pitchFamily="2" charset="2"/>
              </a:rPr>
              <a:t>Atkins</a:t>
            </a:r>
            <a:r>
              <a:rPr lang="pl-PL" dirty="0" smtClean="0">
                <a:latin typeface="Candara Light" pitchFamily="34" charset="0"/>
                <a:sym typeface="Wingdings" pitchFamily="2" charset="2"/>
              </a:rPr>
              <a:t> </a:t>
            </a:r>
          </a:p>
          <a:p>
            <a:r>
              <a:rPr lang="pl-PL" b="1" dirty="0" smtClean="0">
                <a:latin typeface="Candara Light" pitchFamily="34" charset="0"/>
                <a:sym typeface="Wingdings" pitchFamily="2" charset="2"/>
              </a:rPr>
              <a:t>		+</a:t>
            </a:r>
            <a:endParaRPr lang="pl-PL" b="1" dirty="0">
              <a:latin typeface="Candara Light" pitchFamily="34" charset="0"/>
            </a:endParaRPr>
          </a:p>
        </p:txBody>
      </p:sp>
      <p:sp>
        <p:nvSpPr>
          <p:cNvPr id="9" name="pole tekstowe 8"/>
          <p:cNvSpPr txBox="1"/>
          <p:nvPr/>
        </p:nvSpPr>
        <p:spPr>
          <a:xfrm>
            <a:off x="857224" y="269859"/>
            <a:ext cx="1571636" cy="461665"/>
          </a:xfrm>
          <a:prstGeom prst="rect">
            <a:avLst/>
          </a:prstGeom>
          <a:solidFill>
            <a:schemeClr val="accent4">
              <a:lumMod val="40000"/>
              <a:lumOff val="60000"/>
            </a:schemeClr>
          </a:solidFill>
        </p:spPr>
        <p:txBody>
          <a:bodyPr wrap="square" rtlCol="0">
            <a:spAutoFit/>
          </a:bodyPr>
          <a:lstStyle/>
          <a:p>
            <a:pPr algn="ctr"/>
            <a:r>
              <a:rPr lang="pl-PL" sz="2400" b="1" dirty="0" smtClean="0">
                <a:solidFill>
                  <a:schemeClr val="accent1">
                    <a:lumMod val="50000"/>
                  </a:schemeClr>
                </a:solidFill>
                <a:latin typeface="Candara Light" pitchFamily="34" charset="0"/>
                <a:cs typeface="Arial" pitchFamily="34" charset="0"/>
              </a:rPr>
              <a:t>T2022 / T3</a:t>
            </a:r>
            <a:endParaRPr lang="pl-PL" sz="2400" b="1" dirty="0">
              <a:solidFill>
                <a:schemeClr val="accent1">
                  <a:lumMod val="50000"/>
                </a:schemeClr>
              </a:solidFill>
              <a:latin typeface="Candara Light" pitchFamily="34" charset="0"/>
              <a:cs typeface="Arial" pitchFamily="34" charset="0"/>
            </a:endParaRPr>
          </a:p>
        </p:txBody>
      </p:sp>
      <p:sp>
        <p:nvSpPr>
          <p:cNvPr id="16" name="Elipsa 15"/>
          <p:cNvSpPr/>
          <p:nvPr/>
        </p:nvSpPr>
        <p:spPr>
          <a:xfrm>
            <a:off x="214282" y="4198949"/>
            <a:ext cx="714380" cy="69848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rot="16200000">
            <a:off x="-2330520" y="1600215"/>
            <a:ext cx="5786478" cy="553998"/>
          </a:xfrm>
          <a:prstGeom prst="rect">
            <a:avLst/>
          </a:prstGeom>
          <a:noFill/>
        </p:spPr>
        <p:txBody>
          <a:bodyPr wrap="square" rtlCol="0">
            <a:spAutoFit/>
          </a:bodyPr>
          <a:lstStyle/>
          <a:p>
            <a:r>
              <a:rPr lang="pl-PL" sz="3000" dirty="0" err="1" smtClean="0">
                <a:solidFill>
                  <a:schemeClr val="bg1"/>
                </a:solidFill>
                <a:latin typeface="Candara Light" pitchFamily="34" charset="0"/>
              </a:rPr>
              <a:t>Thermodynamics</a:t>
            </a:r>
            <a:r>
              <a:rPr lang="pl-PL" sz="3000" dirty="0" smtClean="0">
                <a:solidFill>
                  <a:schemeClr val="bg1"/>
                </a:solidFill>
                <a:latin typeface="Candara Light" pitchFamily="34" charset="0"/>
              </a:rPr>
              <a:t> 2.0</a:t>
            </a:r>
            <a:endParaRPr lang="pl-PL" sz="3000" dirty="0">
              <a:solidFill>
                <a:schemeClr val="bg1"/>
              </a:solidFill>
              <a:latin typeface="Candara Light" pitchFamily="34" charset="0"/>
            </a:endParaRPr>
          </a:p>
        </p:txBody>
      </p:sp>
      <p:sp>
        <p:nvSpPr>
          <p:cNvPr id="17" name="Prostokąt 16"/>
          <p:cNvSpPr/>
          <p:nvPr/>
        </p:nvSpPr>
        <p:spPr>
          <a:xfrm>
            <a:off x="3786182" y="2698751"/>
            <a:ext cx="2143140" cy="571504"/>
          </a:xfrm>
          <a:prstGeom prst="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smtClean="0">
                <a:solidFill>
                  <a:schemeClr val="accent4">
                    <a:lumMod val="75000"/>
                  </a:schemeClr>
                </a:solidFill>
              </a:rPr>
              <a:t>A</a:t>
            </a:r>
            <a:r>
              <a:rPr lang="pl-PL" sz="2000" b="1" baseline="-25000" dirty="0" smtClean="0">
                <a:solidFill>
                  <a:schemeClr val="accent4">
                    <a:lumMod val="75000"/>
                  </a:schemeClr>
                </a:solidFill>
              </a:rPr>
              <a:t>0 </a:t>
            </a:r>
            <a:r>
              <a:rPr lang="pl-PL" sz="2000" b="1" dirty="0" smtClean="0">
                <a:solidFill>
                  <a:schemeClr val="accent4">
                    <a:lumMod val="75000"/>
                  </a:schemeClr>
                </a:solidFill>
              </a:rPr>
              <a:t>= C</a:t>
            </a:r>
            <a:r>
              <a:rPr lang="pl-PL" sz="2000" b="1" baseline="-25000" dirty="0" smtClean="0">
                <a:solidFill>
                  <a:schemeClr val="accent4">
                    <a:lumMod val="75000"/>
                  </a:schemeClr>
                </a:solidFill>
              </a:rPr>
              <a:t>0</a:t>
            </a:r>
            <a:endParaRPr lang="pl-PL" sz="2000" b="1" baseline="-25000" dirty="0">
              <a:solidFill>
                <a:schemeClr val="accent4">
                  <a:lumMod val="75000"/>
                </a:schemeClr>
              </a:solidFill>
            </a:endParaRPr>
          </a:p>
        </p:txBody>
      </p:sp>
      <p:pic>
        <p:nvPicPr>
          <p:cNvPr id="18" name="Obraz 17" descr="C:\Users\kmrowca\Desktop\logo uek.png"/>
          <p:cNvPicPr/>
          <p:nvPr/>
        </p:nvPicPr>
        <p:blipFill>
          <a:blip r:embed="rId3" cstate="print">
            <a:extLst>
              <a:ext uri="{28A0092B-C50C-407E-A947-70E740481C1C}">
                <a14:useLocalDpi xmlns:lc="http://schemas.openxmlformats.org/drawingml/2006/lockedCanvas" xmlns:pic="http://schemas.openxmlformats.org/drawingml/2006/picture" xmlns:arto="http://schemas.microsoft.com/office/word/2006/arto" xmlns="" xmlns:wpc="http://schemas.microsoft.com/office/word/2010/wordprocessingCanvas" xmlns:cx="http://schemas.microsoft.com/office/drawing/2014/chartex"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857620" y="1484305"/>
            <a:ext cx="742949" cy="714380"/>
          </a:xfrm>
          <a:prstGeom prst="rect">
            <a:avLst/>
          </a:prstGeom>
          <a:noFill/>
          <a:ln>
            <a:noFill/>
          </a:ln>
          <a:extLst>
            <a:ext uri="{909E8E84-426E-40DD-AFC4-6F175D3DCCD1}">
              <a14:hiddenFill xmlns:lc="http://schemas.openxmlformats.org/drawingml/2006/lockedCanvas" xmlns:pic="http://schemas.openxmlformats.org/drawingml/2006/picture" xmlns:arto="http://schemas.microsoft.com/office/word/2006/arto" xmlns="" xmlns:wpc="http://schemas.microsoft.com/office/word/2010/wordprocessingCanvas" xmlns:cx="http://schemas.microsoft.com/office/drawing/2014/chartex"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solidFill>
                  <a:srgbClr val="FFFFFF"/>
                </a:solidFill>
              </a14:hiddenFill>
            </a:ext>
            <a:ext uri="{91240B29-F687-4F45-9708-019B960494DF}">
              <a14:hiddenLine xmlns:lc="http://schemas.openxmlformats.org/drawingml/2006/lockedCanvas" xmlns:pic="http://schemas.openxmlformats.org/drawingml/2006/picture" xmlns:arto="http://schemas.microsoft.com/office/word/2006/arto" xmlns="" xmlns:wpc="http://schemas.microsoft.com/office/word/2010/wordprocessingCanvas" xmlns:cx="http://schemas.microsoft.com/office/drawing/2014/chartex"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w="9525">
                <a:solidFill>
                  <a:srgbClr val="000000"/>
                </a:solidFill>
                <a:miter lim="800000"/>
                <a:headEnd/>
                <a:tailEnd/>
              </a14:hiddenLine>
            </a:ext>
          </a:extLst>
        </p:spPr>
      </p:pic>
      <p:pic>
        <p:nvPicPr>
          <p:cNvPr id="19" name="Obraz 18"/>
          <p:cNvPicPr/>
          <p:nvPr/>
        </p:nvPicPr>
        <p:blipFill>
          <a:blip r:embed="rId4" cstate="print"/>
          <a:srcRect/>
          <a:stretch>
            <a:fillRect/>
          </a:stretch>
        </p:blipFill>
        <p:spPr bwMode="auto">
          <a:xfrm>
            <a:off x="5143504" y="1484305"/>
            <a:ext cx="619336" cy="769792"/>
          </a:xfrm>
          <a:prstGeom prst="rect">
            <a:avLst/>
          </a:prstGeom>
          <a:solidFill>
            <a:srgbClr val="FFFFFF"/>
          </a:solidFill>
          <a:ln w="9525">
            <a:noFill/>
            <a:miter lim="800000"/>
            <a:headEnd/>
            <a:tailEnd/>
          </a:ln>
        </p:spPr>
      </p:pic>
      <p:sp>
        <p:nvSpPr>
          <p:cNvPr id="22" name="pole tekstowe 21"/>
          <p:cNvSpPr txBox="1"/>
          <p:nvPr/>
        </p:nvSpPr>
        <p:spPr>
          <a:xfrm>
            <a:off x="6500826" y="2770189"/>
            <a:ext cx="1500198" cy="2523768"/>
          </a:xfrm>
          <a:prstGeom prst="rect">
            <a:avLst/>
          </a:prstGeom>
          <a:noFill/>
        </p:spPr>
        <p:txBody>
          <a:bodyPr wrap="square" rtlCol="0">
            <a:spAutoFit/>
          </a:bodyPr>
          <a:lstStyle/>
          <a:p>
            <a:pPr algn="ctr"/>
            <a:endParaRPr lang="pl-PL" sz="2000" b="1" cap="small" dirty="0" smtClean="0"/>
          </a:p>
          <a:p>
            <a:pPr algn="ctr"/>
            <a:r>
              <a:rPr lang="pl-PL" dirty="0" err="1" smtClean="0">
                <a:latin typeface="Candara Light" pitchFamily="34" charset="0"/>
              </a:rPr>
              <a:t>Abstract</a:t>
            </a:r>
            <a:endParaRPr lang="pl-PL" dirty="0" smtClean="0">
              <a:latin typeface="Candara Light" pitchFamily="34" charset="0"/>
            </a:endParaRPr>
          </a:p>
          <a:p>
            <a:pPr algn="ctr"/>
            <a:r>
              <a:rPr lang="pl-PL" dirty="0" err="1" smtClean="0">
                <a:latin typeface="Candara Light" pitchFamily="34" charset="0"/>
              </a:rPr>
              <a:t>Elusive</a:t>
            </a:r>
            <a:endParaRPr lang="pl-PL" dirty="0" smtClean="0">
              <a:latin typeface="Candara Light" pitchFamily="34" charset="0"/>
            </a:endParaRPr>
          </a:p>
          <a:p>
            <a:pPr algn="ctr"/>
            <a:r>
              <a:rPr lang="pl-PL" dirty="0" err="1" smtClean="0">
                <a:latin typeface="Candara Light" pitchFamily="34" charset="0"/>
              </a:rPr>
              <a:t>Invisible</a:t>
            </a:r>
            <a:endParaRPr lang="pl-PL" dirty="0" smtClean="0">
              <a:latin typeface="Candara Light" pitchFamily="34" charset="0"/>
            </a:endParaRPr>
          </a:p>
          <a:p>
            <a:pPr algn="ctr"/>
            <a:r>
              <a:rPr lang="pl-PL" sz="2400" dirty="0" smtClean="0">
                <a:latin typeface="Candara Light" pitchFamily="34" charset="0"/>
              </a:rPr>
              <a:t/>
            </a:r>
            <a:br>
              <a:rPr lang="pl-PL" sz="2400" dirty="0" smtClean="0">
                <a:latin typeface="Candara Light" pitchFamily="34" charset="0"/>
              </a:rPr>
            </a:br>
            <a:endParaRPr lang="pl-PL" dirty="0" smtClean="0">
              <a:latin typeface="Candara Light" pitchFamily="34" charset="0"/>
            </a:endParaRPr>
          </a:p>
          <a:p>
            <a:pPr algn="ctr"/>
            <a:endParaRPr lang="pl-PL" sz="1400" b="1" dirty="0" smtClean="0">
              <a:solidFill>
                <a:schemeClr val="accent2">
                  <a:lumMod val="50000"/>
                </a:schemeClr>
              </a:solidFill>
            </a:endParaRPr>
          </a:p>
          <a:p>
            <a:pPr algn="ctr"/>
            <a:endParaRPr lang="pl-PL" sz="1400" b="1" dirty="0" smtClean="0"/>
          </a:p>
          <a:p>
            <a:pPr algn="ctr"/>
            <a:endParaRPr lang="pl-PL" sz="1400" b="1" dirty="0" smtClean="0">
              <a:solidFill>
                <a:schemeClr val="accent2">
                  <a:lumMod val="50000"/>
                </a:schemeClr>
              </a:solidFill>
            </a:endParaRPr>
          </a:p>
        </p:txBody>
      </p:sp>
      <p:sp>
        <p:nvSpPr>
          <p:cNvPr id="23" name="pole tekstowe 22"/>
          <p:cNvSpPr txBox="1"/>
          <p:nvPr/>
        </p:nvSpPr>
        <p:spPr>
          <a:xfrm>
            <a:off x="3428992" y="4127511"/>
            <a:ext cx="3052439" cy="584775"/>
          </a:xfrm>
          <a:prstGeom prst="rect">
            <a:avLst/>
          </a:prstGeom>
          <a:noFill/>
        </p:spPr>
        <p:txBody>
          <a:bodyPr wrap="none" rtlCol="0">
            <a:spAutoFit/>
          </a:bodyPr>
          <a:lstStyle/>
          <a:p>
            <a:r>
              <a:rPr lang="pl-PL" sz="3200" b="1" dirty="0" smtClean="0">
                <a:solidFill>
                  <a:schemeClr val="accent4">
                    <a:lumMod val="40000"/>
                    <a:lumOff val="60000"/>
                  </a:schemeClr>
                </a:solidFill>
                <a:effectLst>
                  <a:glow rad="101600">
                    <a:schemeClr val="accent4">
                      <a:lumMod val="40000"/>
                      <a:lumOff val="60000"/>
                      <a:alpha val="40000"/>
                    </a:schemeClr>
                  </a:glow>
                </a:effectLst>
              </a:rPr>
              <a:t>EPHEMERAL (?)</a:t>
            </a:r>
            <a:endParaRPr lang="pl-PL" sz="3200" b="1" dirty="0">
              <a:solidFill>
                <a:schemeClr val="accent4">
                  <a:lumMod val="40000"/>
                  <a:lumOff val="60000"/>
                </a:schemeClr>
              </a:solidFill>
              <a:effectLst>
                <a:glow rad="101600">
                  <a:schemeClr val="accent4">
                    <a:lumMod val="40000"/>
                    <a:lumOff val="60000"/>
                    <a:alpha val="40000"/>
                  </a:schemeClr>
                </a:glow>
              </a:effectLst>
            </a:endParaRPr>
          </a:p>
        </p:txBody>
      </p:sp>
      <p:sp>
        <p:nvSpPr>
          <p:cNvPr id="24" name="Strzałka w prawo 23"/>
          <p:cNvSpPr/>
          <p:nvPr/>
        </p:nvSpPr>
        <p:spPr>
          <a:xfrm>
            <a:off x="3071802" y="3127379"/>
            <a:ext cx="1143008" cy="285752"/>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trzałka w prawo 24"/>
          <p:cNvSpPr/>
          <p:nvPr/>
        </p:nvSpPr>
        <p:spPr>
          <a:xfrm rot="10800000">
            <a:off x="5429256" y="3127379"/>
            <a:ext cx="1143008" cy="285752"/>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trzałka w prawo 25"/>
          <p:cNvSpPr/>
          <p:nvPr/>
        </p:nvSpPr>
        <p:spPr>
          <a:xfrm rot="16200000">
            <a:off x="4572000" y="3484569"/>
            <a:ext cx="1000132" cy="285752"/>
          </a:xfrm>
          <a:prstGeom prst="right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0" name="Nagrany dźwięk 03">
            <a:hlinkClick r:id="" action="ppaction://media"/>
          </p:cNvPr>
          <p:cNvPicPr>
            <a:picLocks noRot="1" noChangeAspect="1"/>
          </p:cNvPicPr>
          <p:nvPr>
            <a:wavAudioFile r:embed="rId1" name="Nagrany dźwięk 03"/>
          </p:nvPr>
        </p:nvPicPr>
        <p:blipFill>
          <a:blip r:embed="rId5"/>
          <a:stretch>
            <a:fillRect/>
          </a:stretch>
        </p:blipFill>
        <p:spPr>
          <a:xfrm>
            <a:off x="1285852" y="4770453"/>
            <a:ext cx="203200" cy="203200"/>
          </a:xfrm>
          <a:prstGeom prst="rect">
            <a:avLst/>
          </a:prstGeom>
        </p:spPr>
      </p:pic>
    </p:spTree>
    <p:extLst>
      <p:ext uri="{BB962C8B-B14F-4D97-AF65-F5344CB8AC3E}">
        <p14:creationId xmlns="" xmlns:p14="http://schemas.microsoft.com/office/powerpoint/2010/main" val="3592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4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ole tekstowe 21"/>
          <p:cNvSpPr txBox="1"/>
          <p:nvPr/>
        </p:nvSpPr>
        <p:spPr>
          <a:xfrm>
            <a:off x="1285852" y="984239"/>
            <a:ext cx="7685437" cy="2400657"/>
          </a:xfrm>
          <a:prstGeom prst="rect">
            <a:avLst/>
          </a:prstGeom>
          <a:noFill/>
        </p:spPr>
        <p:txBody>
          <a:bodyPr wrap="none" rtlCol="0">
            <a:spAutoFit/>
          </a:bodyPr>
          <a:lstStyle/>
          <a:p>
            <a:r>
              <a:rPr lang="pl-PL" sz="15000" b="1" dirty="0" smtClean="0">
                <a:solidFill>
                  <a:schemeClr val="bg2"/>
                </a:solidFill>
                <a:effectLst>
                  <a:glow rad="101600">
                    <a:schemeClr val="accent4">
                      <a:lumMod val="40000"/>
                      <a:lumOff val="60000"/>
                      <a:alpha val="40000"/>
                    </a:schemeClr>
                  </a:glow>
                </a:effectLst>
              </a:rPr>
              <a:t>ENERGY</a:t>
            </a:r>
            <a:endParaRPr lang="pl-PL" sz="15000" b="1" dirty="0">
              <a:solidFill>
                <a:schemeClr val="bg2"/>
              </a:solidFill>
              <a:effectLst>
                <a:glow rad="101600">
                  <a:schemeClr val="accent4">
                    <a:lumMod val="40000"/>
                    <a:lumOff val="60000"/>
                    <a:alpha val="40000"/>
                  </a:schemeClr>
                </a:glow>
              </a:effectLst>
            </a:endParaRPr>
          </a:p>
        </p:txBody>
      </p:sp>
      <p:sp>
        <p:nvSpPr>
          <p:cNvPr id="15" name="Prostokąt 14"/>
          <p:cNvSpPr/>
          <p:nvPr/>
        </p:nvSpPr>
        <p:spPr>
          <a:xfrm>
            <a:off x="0" y="0"/>
            <a:ext cx="1142976" cy="51117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0" y="0"/>
            <a:ext cx="1071538" cy="5111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9"/>
          <p:cNvSpPr/>
          <p:nvPr/>
        </p:nvSpPr>
        <p:spPr>
          <a:xfrm>
            <a:off x="3857620" y="1912933"/>
            <a:ext cx="2214578" cy="642942"/>
          </a:xfrm>
          <a:prstGeom prst="rect">
            <a:avLst/>
          </a:prstGeom>
          <a:solidFill>
            <a:schemeClr val="accent4">
              <a:lumMod val="20000"/>
              <a:lumOff val="80000"/>
              <a:alpha val="59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200" dirty="0" smtClean="0">
                <a:solidFill>
                  <a:schemeClr val="accent4">
                    <a:lumMod val="75000"/>
                  </a:schemeClr>
                </a:solidFill>
              </a:rPr>
              <a:t>Capital</a:t>
            </a:r>
            <a:endParaRPr lang="pl-PL" sz="3200" dirty="0">
              <a:solidFill>
                <a:schemeClr val="accent4">
                  <a:lumMod val="75000"/>
                </a:schemeClr>
              </a:solidFill>
            </a:endParaRPr>
          </a:p>
        </p:txBody>
      </p:sp>
      <p:sp>
        <p:nvSpPr>
          <p:cNvPr id="3" name="pole tekstowe 2"/>
          <p:cNvSpPr txBox="1"/>
          <p:nvPr/>
        </p:nvSpPr>
        <p:spPr>
          <a:xfrm>
            <a:off x="3286116" y="198421"/>
            <a:ext cx="3357586" cy="830997"/>
          </a:xfrm>
          <a:prstGeom prst="rect">
            <a:avLst/>
          </a:prstGeom>
          <a:noFill/>
        </p:spPr>
        <p:txBody>
          <a:bodyPr wrap="square" rtlCol="0">
            <a:spAutoFit/>
          </a:bodyPr>
          <a:lstStyle/>
          <a:p>
            <a:pPr algn="ctr"/>
            <a:r>
              <a:rPr lang="pl-PL" sz="1600" dirty="0" err="1" smtClean="0">
                <a:latin typeface="Candara Light" pitchFamily="34" charset="0"/>
              </a:rPr>
              <a:t>can</a:t>
            </a:r>
            <a:r>
              <a:rPr lang="pl-PL" sz="1600" dirty="0" smtClean="0">
                <a:latin typeface="Candara Light" pitchFamily="34" charset="0"/>
              </a:rPr>
              <a:t> not be </a:t>
            </a:r>
            <a:r>
              <a:rPr lang="pl-PL" sz="1600" dirty="0" err="1" smtClean="0">
                <a:latin typeface="Candara Light" pitchFamily="34" charset="0"/>
              </a:rPr>
              <a:t>created</a:t>
            </a:r>
            <a:r>
              <a:rPr lang="pl-PL" sz="1600" dirty="0" smtClean="0">
                <a:latin typeface="Candara Light" pitchFamily="34" charset="0"/>
              </a:rPr>
              <a:t>, </a:t>
            </a:r>
          </a:p>
          <a:p>
            <a:pPr algn="ctr"/>
            <a:r>
              <a:rPr lang="pl-PL" sz="1600" dirty="0" err="1" smtClean="0">
                <a:latin typeface="Candara Light" pitchFamily="34" charset="0"/>
              </a:rPr>
              <a:t>can</a:t>
            </a:r>
            <a:r>
              <a:rPr lang="pl-PL" sz="1600" dirty="0" smtClean="0">
                <a:latin typeface="Candara Light" pitchFamily="34" charset="0"/>
              </a:rPr>
              <a:t> not </a:t>
            </a:r>
            <a:r>
              <a:rPr lang="pl-PL" sz="1600" dirty="0" err="1" smtClean="0">
                <a:latin typeface="Candara Light" pitchFamily="34" charset="0"/>
              </a:rPr>
              <a:t>arise</a:t>
            </a:r>
            <a:r>
              <a:rPr lang="pl-PL" sz="1600" dirty="0" smtClean="0">
                <a:latin typeface="Candara Light" pitchFamily="34" charset="0"/>
              </a:rPr>
              <a:t> by </a:t>
            </a:r>
            <a:r>
              <a:rPr lang="pl-PL" sz="1600" dirty="0" err="1" smtClean="0">
                <a:latin typeface="Candara Light" pitchFamily="34" charset="0"/>
              </a:rPr>
              <a:t>itself</a:t>
            </a:r>
            <a:r>
              <a:rPr lang="pl-PL" sz="1600" dirty="0" smtClean="0">
                <a:latin typeface="Candara Light" pitchFamily="34" charset="0"/>
              </a:rPr>
              <a:t> </a:t>
            </a:r>
          </a:p>
          <a:p>
            <a:pPr algn="ctr"/>
            <a:r>
              <a:rPr lang="pl-PL" sz="1600" dirty="0" smtClean="0">
                <a:latin typeface="Candara Light" pitchFamily="34" charset="0"/>
              </a:rPr>
              <a:t>(first law of </a:t>
            </a:r>
            <a:r>
              <a:rPr lang="pl-PL" sz="1600" dirty="0" err="1" smtClean="0">
                <a:latin typeface="Candara Light" pitchFamily="34" charset="0"/>
              </a:rPr>
              <a:t>thermodynamics</a:t>
            </a:r>
            <a:r>
              <a:rPr lang="pl-PL" sz="1600" dirty="0" smtClean="0">
                <a:latin typeface="Candara Light" pitchFamily="34" charset="0"/>
              </a:rPr>
              <a:t>)</a:t>
            </a:r>
            <a:endParaRPr lang="pl-PL" sz="1600" b="1" dirty="0" smtClean="0">
              <a:solidFill>
                <a:schemeClr val="accent2">
                  <a:lumMod val="50000"/>
                </a:schemeClr>
              </a:solidFill>
            </a:endParaRPr>
          </a:p>
        </p:txBody>
      </p:sp>
      <p:sp>
        <p:nvSpPr>
          <p:cNvPr id="13" name="Symbol zastępczy numeru slajdu 12"/>
          <p:cNvSpPr>
            <a:spLocks noGrp="1"/>
          </p:cNvSpPr>
          <p:nvPr>
            <p:ph type="sldNum" sz="quarter" idx="12"/>
          </p:nvPr>
        </p:nvSpPr>
        <p:spPr/>
        <p:txBody>
          <a:bodyPr/>
          <a:lstStyle/>
          <a:p>
            <a:fld id="{0931897F-8F23-433E-A660-EFF8D3EDA506}" type="slidenum">
              <a:rPr lang="pl-PL" smtClean="0"/>
              <a:pPr/>
              <a:t>4</a:t>
            </a:fld>
            <a:endParaRPr lang="pl-PL"/>
          </a:p>
        </p:txBody>
      </p:sp>
      <p:sp>
        <p:nvSpPr>
          <p:cNvPr id="9" name="pole tekstowe 8"/>
          <p:cNvSpPr txBox="1"/>
          <p:nvPr/>
        </p:nvSpPr>
        <p:spPr>
          <a:xfrm>
            <a:off x="857224" y="269859"/>
            <a:ext cx="1571636" cy="461665"/>
          </a:xfrm>
          <a:prstGeom prst="rect">
            <a:avLst/>
          </a:prstGeom>
          <a:solidFill>
            <a:schemeClr val="accent4">
              <a:lumMod val="40000"/>
              <a:lumOff val="60000"/>
            </a:schemeClr>
          </a:solidFill>
        </p:spPr>
        <p:txBody>
          <a:bodyPr wrap="square" rtlCol="0">
            <a:spAutoFit/>
          </a:bodyPr>
          <a:lstStyle/>
          <a:p>
            <a:pPr algn="ctr"/>
            <a:r>
              <a:rPr lang="pl-PL" sz="2400" b="1" dirty="0" smtClean="0">
                <a:solidFill>
                  <a:schemeClr val="accent1">
                    <a:lumMod val="50000"/>
                  </a:schemeClr>
                </a:solidFill>
                <a:latin typeface="Candara Light" pitchFamily="34" charset="0"/>
                <a:cs typeface="Arial" pitchFamily="34" charset="0"/>
              </a:rPr>
              <a:t>T2022 / T3</a:t>
            </a:r>
            <a:endParaRPr lang="pl-PL" sz="2400" b="1" dirty="0">
              <a:solidFill>
                <a:schemeClr val="accent1">
                  <a:lumMod val="50000"/>
                </a:schemeClr>
              </a:solidFill>
              <a:latin typeface="Candara Light" pitchFamily="34" charset="0"/>
              <a:cs typeface="Arial" pitchFamily="34" charset="0"/>
            </a:endParaRPr>
          </a:p>
        </p:txBody>
      </p:sp>
      <p:sp>
        <p:nvSpPr>
          <p:cNvPr id="16" name="Elipsa 15"/>
          <p:cNvSpPr/>
          <p:nvPr/>
        </p:nvSpPr>
        <p:spPr>
          <a:xfrm>
            <a:off x="214282" y="4198949"/>
            <a:ext cx="714380" cy="69848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rot="16200000">
            <a:off x="-2330520" y="1600215"/>
            <a:ext cx="5786478" cy="553998"/>
          </a:xfrm>
          <a:prstGeom prst="rect">
            <a:avLst/>
          </a:prstGeom>
          <a:noFill/>
        </p:spPr>
        <p:txBody>
          <a:bodyPr wrap="square" rtlCol="0">
            <a:spAutoFit/>
          </a:bodyPr>
          <a:lstStyle/>
          <a:p>
            <a:r>
              <a:rPr lang="pl-PL" sz="3000" dirty="0" err="1" smtClean="0">
                <a:solidFill>
                  <a:schemeClr val="bg1"/>
                </a:solidFill>
                <a:latin typeface="Candara Light" pitchFamily="34" charset="0"/>
              </a:rPr>
              <a:t>Thermodynamics</a:t>
            </a:r>
            <a:r>
              <a:rPr lang="pl-PL" sz="3000" dirty="0" smtClean="0">
                <a:solidFill>
                  <a:schemeClr val="bg1"/>
                </a:solidFill>
                <a:latin typeface="Candara Light" pitchFamily="34" charset="0"/>
              </a:rPr>
              <a:t> 2.0</a:t>
            </a:r>
            <a:endParaRPr lang="pl-PL" sz="3000" dirty="0">
              <a:solidFill>
                <a:schemeClr val="bg1"/>
              </a:solidFill>
              <a:latin typeface="Candara Light" pitchFamily="34" charset="0"/>
            </a:endParaRPr>
          </a:p>
        </p:txBody>
      </p:sp>
      <p:sp>
        <p:nvSpPr>
          <p:cNvPr id="18" name="pole tekstowe 17"/>
          <p:cNvSpPr txBox="1"/>
          <p:nvPr/>
        </p:nvSpPr>
        <p:spPr>
          <a:xfrm>
            <a:off x="3286116" y="3341693"/>
            <a:ext cx="3357586" cy="1538883"/>
          </a:xfrm>
          <a:prstGeom prst="rect">
            <a:avLst/>
          </a:prstGeom>
          <a:noFill/>
        </p:spPr>
        <p:txBody>
          <a:bodyPr wrap="square" rtlCol="0">
            <a:spAutoFit/>
          </a:bodyPr>
          <a:lstStyle/>
          <a:p>
            <a:pPr algn="ctr"/>
            <a:r>
              <a:rPr lang="pl-PL" sz="1600" dirty="0" err="1" smtClean="0">
                <a:latin typeface="Candara Light" pitchFamily="34" charset="0"/>
              </a:rPr>
              <a:t>depends</a:t>
            </a:r>
            <a:r>
              <a:rPr lang="pl-PL" sz="1600" dirty="0" smtClean="0">
                <a:latin typeface="Candara Light" pitchFamily="34" charset="0"/>
              </a:rPr>
              <a:t> on (so </a:t>
            </a:r>
            <a:r>
              <a:rPr lang="pl-PL" sz="1600" dirty="0" err="1" smtClean="0">
                <a:latin typeface="Candara Light" pitchFamily="34" charset="0"/>
              </a:rPr>
              <a:t>called</a:t>
            </a:r>
            <a:r>
              <a:rPr lang="pl-PL" sz="1600" dirty="0" smtClean="0">
                <a:latin typeface="Candara Light" pitchFamily="34" charset="0"/>
              </a:rPr>
              <a:t>) „</a:t>
            </a:r>
            <a:r>
              <a:rPr lang="pl-PL" sz="1600" dirty="0" err="1" smtClean="0">
                <a:latin typeface="Candara Light" pitchFamily="34" charset="0"/>
              </a:rPr>
              <a:t>thermodynamic</a:t>
            </a:r>
            <a:r>
              <a:rPr lang="pl-PL" sz="1600" dirty="0" smtClean="0">
                <a:latin typeface="Candara Light" pitchFamily="34" charset="0"/>
              </a:rPr>
              <a:t> </a:t>
            </a:r>
            <a:r>
              <a:rPr lang="pl-PL" sz="1600" dirty="0" err="1" smtClean="0">
                <a:latin typeface="Candara Light" pitchFamily="34" charset="0"/>
              </a:rPr>
              <a:t>neccessity</a:t>
            </a:r>
            <a:r>
              <a:rPr lang="pl-PL" sz="1600" dirty="0" smtClean="0">
                <a:latin typeface="Candara Light" pitchFamily="34" charset="0"/>
              </a:rPr>
              <a:t>”,</a:t>
            </a:r>
          </a:p>
          <a:p>
            <a:pPr algn="ctr"/>
            <a:r>
              <a:rPr lang="pl-PL" sz="1600" dirty="0" err="1" smtClean="0">
                <a:latin typeface="Candara Light" pitchFamily="34" charset="0"/>
              </a:rPr>
              <a:t>it</a:t>
            </a:r>
            <a:r>
              <a:rPr lang="pl-PL" sz="1600" dirty="0" smtClean="0">
                <a:latin typeface="Candara Light" pitchFamily="34" charset="0"/>
              </a:rPr>
              <a:t> </a:t>
            </a:r>
            <a:r>
              <a:rPr lang="pl-PL" sz="1600" dirty="0" err="1" smtClean="0">
                <a:latin typeface="Candara Light" pitchFamily="34" charset="0"/>
              </a:rPr>
              <a:t>can</a:t>
            </a:r>
            <a:r>
              <a:rPr lang="pl-PL" sz="1600" dirty="0" smtClean="0">
                <a:latin typeface="Candara Light" pitchFamily="34" charset="0"/>
              </a:rPr>
              <a:t> </a:t>
            </a:r>
            <a:r>
              <a:rPr lang="pl-PL" sz="1600" dirty="0" err="1" smtClean="0">
                <a:latin typeface="Candara Light" pitchFamily="34" charset="0"/>
              </a:rPr>
              <a:t>dissapear</a:t>
            </a:r>
            <a:r>
              <a:rPr lang="pl-PL" sz="1600" dirty="0" smtClean="0">
                <a:latin typeface="Candara Light" pitchFamily="34" charset="0"/>
              </a:rPr>
              <a:t> (</a:t>
            </a:r>
            <a:r>
              <a:rPr lang="pl-PL" sz="1600" dirty="0" smtClean="0">
                <a:latin typeface="Candara Light" pitchFamily="34" charset="0"/>
                <a:sym typeface="Wingdings" pitchFamily="2" charset="2"/>
              </a:rPr>
              <a:t> </a:t>
            </a:r>
            <a:r>
              <a:rPr lang="pl-PL" sz="1600" dirty="0" err="1" smtClean="0">
                <a:latin typeface="Candara Light" pitchFamily="34" charset="0"/>
                <a:sym typeface="Wingdings" pitchFamily="2" charset="2"/>
              </a:rPr>
              <a:t>ephemeral</a:t>
            </a:r>
            <a:r>
              <a:rPr lang="pl-PL" sz="1600" dirty="0" smtClean="0">
                <a:latin typeface="Candara Light" pitchFamily="34" charset="0"/>
                <a:sym typeface="Wingdings" pitchFamily="2" charset="2"/>
              </a:rPr>
              <a:t>) </a:t>
            </a:r>
            <a:r>
              <a:rPr lang="pl-PL" sz="1600" dirty="0" smtClean="0">
                <a:latin typeface="Candara Light" pitchFamily="34" charset="0"/>
              </a:rPr>
              <a:t>and </a:t>
            </a:r>
            <a:r>
              <a:rPr lang="pl-PL" sz="1600" dirty="0" err="1" smtClean="0">
                <a:latin typeface="Candara Light" pitchFamily="34" charset="0"/>
              </a:rPr>
              <a:t>depreciate</a:t>
            </a:r>
            <a:r>
              <a:rPr lang="pl-PL" sz="1600" dirty="0" smtClean="0">
                <a:latin typeface="Candara Light" pitchFamily="34" charset="0"/>
              </a:rPr>
              <a:t> under </a:t>
            </a:r>
            <a:r>
              <a:rPr lang="pl-PL" sz="1600" dirty="0" err="1" smtClean="0">
                <a:latin typeface="Candara Light" pitchFamily="34" charset="0"/>
              </a:rPr>
              <a:t>the</a:t>
            </a:r>
            <a:r>
              <a:rPr lang="pl-PL" sz="1600" dirty="0" smtClean="0">
                <a:latin typeface="Candara Light" pitchFamily="34" charset="0"/>
              </a:rPr>
              <a:t> influence of </a:t>
            </a:r>
            <a:r>
              <a:rPr lang="pl-PL" sz="1600" dirty="0" err="1" smtClean="0">
                <a:latin typeface="Candara Light" pitchFamily="34" charset="0"/>
              </a:rPr>
              <a:t>the</a:t>
            </a:r>
            <a:r>
              <a:rPr lang="pl-PL" sz="1600" dirty="0" smtClean="0">
                <a:latin typeface="Candara Light" pitchFamily="34" charset="0"/>
              </a:rPr>
              <a:t> </a:t>
            </a:r>
            <a:r>
              <a:rPr lang="pl-PL" sz="1600" dirty="0" err="1" smtClean="0">
                <a:latin typeface="Candara Light" pitchFamily="34" charset="0"/>
              </a:rPr>
              <a:t>second</a:t>
            </a:r>
            <a:r>
              <a:rPr lang="pl-PL" sz="1600" dirty="0" smtClean="0">
                <a:latin typeface="Candara Light" pitchFamily="34" charset="0"/>
              </a:rPr>
              <a:t> law of </a:t>
            </a:r>
            <a:r>
              <a:rPr lang="pl-PL" sz="1600" dirty="0" err="1" smtClean="0">
                <a:latin typeface="Candara Light" pitchFamily="34" charset="0"/>
              </a:rPr>
              <a:t>thermodynamics</a:t>
            </a:r>
            <a:endParaRPr lang="pl-PL" sz="1600" dirty="0" smtClean="0">
              <a:latin typeface="Candara Light" pitchFamily="34" charset="0"/>
            </a:endParaRPr>
          </a:p>
          <a:p>
            <a:pPr algn="ctr"/>
            <a:endParaRPr lang="pl-PL" sz="1400" b="1" dirty="0" smtClean="0">
              <a:solidFill>
                <a:schemeClr val="accent2">
                  <a:lumMod val="50000"/>
                </a:schemeClr>
              </a:solidFill>
            </a:endParaRPr>
          </a:p>
        </p:txBody>
      </p:sp>
      <p:sp>
        <p:nvSpPr>
          <p:cNvPr id="20" name="Strzałka w prawo 19"/>
          <p:cNvSpPr/>
          <p:nvPr/>
        </p:nvSpPr>
        <p:spPr>
          <a:xfrm rot="16200000">
            <a:off x="4714876" y="1341429"/>
            <a:ext cx="428628" cy="428628"/>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trzałka w prawo 20"/>
          <p:cNvSpPr/>
          <p:nvPr/>
        </p:nvSpPr>
        <p:spPr>
          <a:xfrm rot="5400000">
            <a:off x="4714876" y="2698751"/>
            <a:ext cx="428628" cy="428628"/>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0" name="Slajd 3 speech">
            <a:hlinkClick r:id="" action="ppaction://media"/>
          </p:cNvPr>
          <p:cNvPicPr>
            <a:picLocks noRot="1" noChangeAspect="1"/>
          </p:cNvPicPr>
          <p:nvPr>
            <a:wavAudioFile r:embed="rId1" name="Slajd 3 speech"/>
          </p:nvPr>
        </p:nvPicPr>
        <p:blipFill>
          <a:blip r:embed="rId3"/>
          <a:stretch>
            <a:fillRect/>
          </a:stretch>
        </p:blipFill>
        <p:spPr>
          <a:xfrm>
            <a:off x="1357290" y="4556139"/>
            <a:ext cx="214314" cy="214314"/>
          </a:xfrm>
          <a:prstGeom prst="rect">
            <a:avLst/>
          </a:prstGeom>
        </p:spPr>
      </p:pic>
    </p:spTree>
    <p:extLst>
      <p:ext uri="{BB962C8B-B14F-4D97-AF65-F5344CB8AC3E}">
        <p14:creationId xmlns="" xmlns:p14="http://schemas.microsoft.com/office/powerpoint/2010/main" val="3592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4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p:cNvSpPr/>
          <p:nvPr/>
        </p:nvSpPr>
        <p:spPr>
          <a:xfrm>
            <a:off x="0" y="0"/>
            <a:ext cx="1142976" cy="51117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0" y="0"/>
            <a:ext cx="1071538" cy="5111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9"/>
          <p:cNvSpPr/>
          <p:nvPr/>
        </p:nvSpPr>
        <p:spPr>
          <a:xfrm>
            <a:off x="2285984" y="4056073"/>
            <a:ext cx="5643602" cy="571505"/>
          </a:xfrm>
          <a:prstGeom prst="rect">
            <a:avLst/>
          </a:prstGeom>
          <a:solidFill>
            <a:schemeClr val="accent4">
              <a:lumMod val="20000"/>
              <a:lumOff val="80000"/>
            </a:schemeClr>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100" dirty="0" err="1" smtClean="0">
                <a:solidFill>
                  <a:schemeClr val="accent4">
                    <a:lumMod val="75000"/>
                  </a:schemeClr>
                </a:solidFill>
              </a:rPr>
              <a:t>Steam</a:t>
            </a:r>
            <a:r>
              <a:rPr lang="pl-PL" sz="1100" dirty="0" smtClean="0">
                <a:solidFill>
                  <a:schemeClr val="accent4">
                    <a:lumMod val="75000"/>
                  </a:schemeClr>
                </a:solidFill>
              </a:rPr>
              <a:t> </a:t>
            </a:r>
            <a:r>
              <a:rPr lang="pl-PL" sz="1100" dirty="0" err="1" smtClean="0">
                <a:solidFill>
                  <a:schemeClr val="accent4">
                    <a:lumMod val="75000"/>
                  </a:schemeClr>
                </a:solidFill>
              </a:rPr>
              <a:t>engine</a:t>
            </a:r>
            <a:r>
              <a:rPr lang="pl-PL" sz="1100" dirty="0" smtClean="0">
                <a:solidFill>
                  <a:schemeClr val="accent4">
                    <a:lumMod val="75000"/>
                  </a:schemeClr>
                </a:solidFill>
              </a:rPr>
              <a:t> m</a:t>
            </a:r>
            <a:r>
              <a:rPr lang="en-US" sz="1100" dirty="0" err="1" smtClean="0">
                <a:solidFill>
                  <a:schemeClr val="accent4">
                    <a:lumMod val="75000"/>
                  </a:schemeClr>
                </a:solidFill>
              </a:rPr>
              <a:t>onument</a:t>
            </a:r>
            <a:r>
              <a:rPr lang="en-US" sz="1100" dirty="0" smtClean="0">
                <a:solidFill>
                  <a:schemeClr val="accent4">
                    <a:lumMod val="75000"/>
                  </a:schemeClr>
                </a:solidFill>
              </a:rPr>
              <a:t> at the </a:t>
            </a:r>
            <a:r>
              <a:rPr lang="en-US" sz="1100" dirty="0" err="1" smtClean="0">
                <a:solidFill>
                  <a:schemeClr val="accent4">
                    <a:lumMod val="75000"/>
                  </a:schemeClr>
                </a:solidFill>
              </a:rPr>
              <a:t>Zakopianka</a:t>
            </a:r>
            <a:r>
              <a:rPr lang="en-US" sz="1100" dirty="0" smtClean="0">
                <a:solidFill>
                  <a:schemeClr val="accent4">
                    <a:lumMod val="75000"/>
                  </a:schemeClr>
                </a:solidFill>
              </a:rPr>
              <a:t> Shopping Center in </a:t>
            </a:r>
            <a:r>
              <a:rPr lang="pl-PL" sz="1100" dirty="0" err="1" smtClean="0">
                <a:solidFill>
                  <a:schemeClr val="accent4">
                    <a:lumMod val="75000"/>
                  </a:schemeClr>
                </a:solidFill>
              </a:rPr>
              <a:t>Cracow</a:t>
            </a:r>
            <a:r>
              <a:rPr lang="en-US" sz="1100" dirty="0" smtClean="0">
                <a:solidFill>
                  <a:schemeClr val="accent4">
                    <a:lumMod val="75000"/>
                  </a:schemeClr>
                </a:solidFill>
              </a:rPr>
              <a:t> - a memento of the currently non-existent </a:t>
            </a:r>
            <a:r>
              <a:rPr lang="pl-PL" sz="1100" dirty="0" err="1" smtClean="0">
                <a:solidFill>
                  <a:schemeClr val="accent4">
                    <a:lumMod val="75000"/>
                  </a:schemeClr>
                </a:solidFill>
              </a:rPr>
              <a:t>Cracow</a:t>
            </a:r>
            <a:r>
              <a:rPr lang="en-US" sz="1100" dirty="0" smtClean="0">
                <a:solidFill>
                  <a:schemeClr val="accent4">
                    <a:lumMod val="75000"/>
                  </a:schemeClr>
                </a:solidFill>
              </a:rPr>
              <a:t> Soda Works Solvay, </a:t>
            </a:r>
            <a:r>
              <a:rPr lang="pl-PL" sz="1100" dirty="0" smtClean="0">
                <a:solidFill>
                  <a:schemeClr val="accent4">
                    <a:lumMod val="75000"/>
                  </a:schemeClr>
                </a:solidFill>
              </a:rPr>
              <a:t> </a:t>
            </a:r>
            <a:r>
              <a:rPr lang="en-US" sz="1100" dirty="0" smtClean="0">
                <a:solidFill>
                  <a:schemeClr val="accent4">
                    <a:lumMod val="75000"/>
                  </a:schemeClr>
                </a:solidFill>
              </a:rPr>
              <a:t>private photo</a:t>
            </a:r>
            <a:endParaRPr lang="pl-PL" sz="1100" dirty="0">
              <a:solidFill>
                <a:schemeClr val="accent4">
                  <a:lumMod val="75000"/>
                </a:schemeClr>
              </a:solidFill>
            </a:endParaRPr>
          </a:p>
        </p:txBody>
      </p:sp>
      <p:sp>
        <p:nvSpPr>
          <p:cNvPr id="13" name="Symbol zastępczy numeru slajdu 12"/>
          <p:cNvSpPr>
            <a:spLocks noGrp="1"/>
          </p:cNvSpPr>
          <p:nvPr>
            <p:ph type="sldNum" sz="quarter" idx="12"/>
          </p:nvPr>
        </p:nvSpPr>
        <p:spPr/>
        <p:txBody>
          <a:bodyPr/>
          <a:lstStyle/>
          <a:p>
            <a:fld id="{0931897F-8F23-433E-A660-EFF8D3EDA506}" type="slidenum">
              <a:rPr lang="pl-PL" smtClean="0"/>
              <a:pPr/>
              <a:t>5</a:t>
            </a:fld>
            <a:endParaRPr lang="pl-PL" dirty="0"/>
          </a:p>
        </p:txBody>
      </p:sp>
      <p:sp>
        <p:nvSpPr>
          <p:cNvPr id="9" name="pole tekstowe 8"/>
          <p:cNvSpPr txBox="1"/>
          <p:nvPr/>
        </p:nvSpPr>
        <p:spPr>
          <a:xfrm>
            <a:off x="857224" y="269859"/>
            <a:ext cx="1571636" cy="461665"/>
          </a:xfrm>
          <a:prstGeom prst="rect">
            <a:avLst/>
          </a:prstGeom>
          <a:solidFill>
            <a:schemeClr val="accent4">
              <a:lumMod val="40000"/>
              <a:lumOff val="60000"/>
            </a:schemeClr>
          </a:solidFill>
        </p:spPr>
        <p:txBody>
          <a:bodyPr wrap="square" rtlCol="0">
            <a:spAutoFit/>
          </a:bodyPr>
          <a:lstStyle/>
          <a:p>
            <a:pPr algn="ctr"/>
            <a:r>
              <a:rPr lang="pl-PL" sz="2400" b="1" dirty="0" smtClean="0">
                <a:solidFill>
                  <a:schemeClr val="accent1">
                    <a:lumMod val="50000"/>
                  </a:schemeClr>
                </a:solidFill>
                <a:latin typeface="Candara Light" pitchFamily="34" charset="0"/>
                <a:cs typeface="Arial" pitchFamily="34" charset="0"/>
              </a:rPr>
              <a:t>T2022 / T3</a:t>
            </a:r>
            <a:endParaRPr lang="pl-PL" sz="2400" b="1" dirty="0">
              <a:solidFill>
                <a:schemeClr val="accent1">
                  <a:lumMod val="50000"/>
                </a:schemeClr>
              </a:solidFill>
              <a:latin typeface="Candara Light" pitchFamily="34" charset="0"/>
              <a:cs typeface="Arial" pitchFamily="34" charset="0"/>
            </a:endParaRPr>
          </a:p>
        </p:txBody>
      </p:sp>
      <p:sp>
        <p:nvSpPr>
          <p:cNvPr id="16" name="Elipsa 15"/>
          <p:cNvSpPr/>
          <p:nvPr/>
        </p:nvSpPr>
        <p:spPr>
          <a:xfrm>
            <a:off x="214282" y="4198949"/>
            <a:ext cx="714380" cy="69848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rot="16200000">
            <a:off x="-2330520" y="1600215"/>
            <a:ext cx="5786478" cy="553998"/>
          </a:xfrm>
          <a:prstGeom prst="rect">
            <a:avLst/>
          </a:prstGeom>
          <a:noFill/>
        </p:spPr>
        <p:txBody>
          <a:bodyPr wrap="square" rtlCol="0">
            <a:spAutoFit/>
          </a:bodyPr>
          <a:lstStyle/>
          <a:p>
            <a:r>
              <a:rPr lang="pl-PL" sz="3000" dirty="0" err="1" smtClean="0">
                <a:solidFill>
                  <a:schemeClr val="bg1"/>
                </a:solidFill>
                <a:latin typeface="Candara Light" pitchFamily="34" charset="0"/>
              </a:rPr>
              <a:t>Thermodynamics</a:t>
            </a:r>
            <a:r>
              <a:rPr lang="pl-PL" sz="3000" dirty="0" smtClean="0">
                <a:solidFill>
                  <a:schemeClr val="bg1"/>
                </a:solidFill>
                <a:latin typeface="Candara Light" pitchFamily="34" charset="0"/>
              </a:rPr>
              <a:t> 2.0</a:t>
            </a:r>
            <a:endParaRPr lang="pl-PL" sz="3000" dirty="0">
              <a:solidFill>
                <a:schemeClr val="bg1"/>
              </a:solidFill>
              <a:latin typeface="Candara Light" pitchFamily="34" charset="0"/>
            </a:endParaRPr>
          </a:p>
        </p:txBody>
      </p:sp>
      <p:sp>
        <p:nvSpPr>
          <p:cNvPr id="17" name="Prostokąt 16"/>
          <p:cNvSpPr/>
          <p:nvPr/>
        </p:nvSpPr>
        <p:spPr>
          <a:xfrm>
            <a:off x="4000496" y="2984503"/>
            <a:ext cx="2143140" cy="5715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solidFill>
                  <a:schemeClr val="accent4">
                    <a:lumMod val="75000"/>
                  </a:schemeClr>
                </a:solidFill>
              </a:rPr>
              <a:t>[Art]</a:t>
            </a:r>
            <a:endParaRPr lang="pl-PL" dirty="0">
              <a:solidFill>
                <a:schemeClr val="accent4">
                  <a:lumMod val="75000"/>
                </a:schemeClr>
              </a:solidFill>
            </a:endParaRPr>
          </a:p>
        </p:txBody>
      </p:sp>
      <p:pic>
        <p:nvPicPr>
          <p:cNvPr id="2050" name="Picture 2"/>
          <p:cNvPicPr>
            <a:picLocks noChangeAspect="1" noChangeArrowheads="1"/>
          </p:cNvPicPr>
          <p:nvPr/>
        </p:nvPicPr>
        <p:blipFill>
          <a:blip r:embed="rId3" cstate="print"/>
          <a:srcRect t="16012" b="23250"/>
          <a:stretch>
            <a:fillRect/>
          </a:stretch>
        </p:blipFill>
        <p:spPr bwMode="auto">
          <a:xfrm>
            <a:off x="3071802" y="484173"/>
            <a:ext cx="4000528" cy="3239787"/>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3" name="pole tekstowe 2"/>
          <p:cNvSpPr txBox="1"/>
          <p:nvPr/>
        </p:nvSpPr>
        <p:spPr>
          <a:xfrm>
            <a:off x="3714744" y="3127379"/>
            <a:ext cx="3286148" cy="738664"/>
          </a:xfrm>
          <a:prstGeom prst="rect">
            <a:avLst/>
          </a:prstGeom>
          <a:noFill/>
        </p:spPr>
        <p:txBody>
          <a:bodyPr wrap="square" rtlCol="0">
            <a:spAutoFit/>
          </a:bodyPr>
          <a:lstStyle/>
          <a:p>
            <a:pPr algn="r"/>
            <a:r>
              <a:rPr lang="pl-PL" sz="1400" b="1" i="1" dirty="0" err="1" smtClean="0">
                <a:solidFill>
                  <a:schemeClr val="accent4">
                    <a:lumMod val="40000"/>
                    <a:lumOff val="60000"/>
                  </a:schemeClr>
                </a:solidFill>
                <a:latin typeface="Candara Light" pitchFamily="34" charset="0"/>
              </a:rPr>
              <a:t>Working</a:t>
            </a:r>
            <a:r>
              <a:rPr lang="pl-PL" sz="1400" b="1" i="1" dirty="0" smtClean="0">
                <a:solidFill>
                  <a:schemeClr val="accent4">
                    <a:lumMod val="40000"/>
                    <a:lumOff val="60000"/>
                  </a:schemeClr>
                </a:solidFill>
                <a:latin typeface="Candara Light" pitchFamily="34" charset="0"/>
              </a:rPr>
              <a:t> </a:t>
            </a:r>
            <a:r>
              <a:rPr lang="pl-PL" sz="1400" b="1" i="1" dirty="0" err="1" smtClean="0">
                <a:solidFill>
                  <a:schemeClr val="accent4">
                    <a:lumMod val="40000"/>
                    <a:lumOff val="60000"/>
                  </a:schemeClr>
                </a:solidFill>
                <a:latin typeface="Candara Light" pitchFamily="34" charset="0"/>
              </a:rPr>
              <a:t>constructively</a:t>
            </a:r>
            <a:endParaRPr lang="pl-PL" sz="1400" b="1" i="1" dirty="0" smtClean="0">
              <a:solidFill>
                <a:schemeClr val="accent4">
                  <a:lumMod val="40000"/>
                  <a:lumOff val="60000"/>
                </a:schemeClr>
              </a:solidFill>
              <a:latin typeface="Candara Light" pitchFamily="34" charset="0"/>
            </a:endParaRPr>
          </a:p>
          <a:p>
            <a:pPr algn="r"/>
            <a:r>
              <a:rPr lang="pl-PL" sz="1400" b="1" i="1" dirty="0" smtClean="0">
                <a:solidFill>
                  <a:schemeClr val="accent4">
                    <a:lumMod val="40000"/>
                    <a:lumOff val="60000"/>
                  </a:schemeClr>
                </a:solidFill>
                <a:latin typeface="Candara Light" pitchFamily="34" charset="0"/>
              </a:rPr>
              <a:t> to </a:t>
            </a:r>
            <a:r>
              <a:rPr lang="pl-PL" sz="1400" b="1" i="1" dirty="0" err="1" smtClean="0">
                <a:solidFill>
                  <a:schemeClr val="accent4">
                    <a:lumMod val="40000"/>
                    <a:lumOff val="60000"/>
                  </a:schemeClr>
                </a:solidFill>
                <a:latin typeface="Candara Light" pitchFamily="34" charset="0"/>
              </a:rPr>
              <a:t>counteract</a:t>
            </a:r>
            <a:r>
              <a:rPr lang="pl-PL" sz="1400" b="1" i="1" dirty="0" smtClean="0">
                <a:solidFill>
                  <a:schemeClr val="accent4">
                    <a:lumMod val="40000"/>
                    <a:lumOff val="60000"/>
                  </a:schemeClr>
                </a:solidFill>
                <a:latin typeface="Candara Light" pitchFamily="34" charset="0"/>
              </a:rPr>
              <a:t> </a:t>
            </a:r>
            <a:r>
              <a:rPr lang="pl-PL" sz="1400" b="1" i="1" dirty="0" err="1" smtClean="0">
                <a:solidFill>
                  <a:schemeClr val="accent4">
                    <a:lumMod val="40000"/>
                    <a:lumOff val="60000"/>
                  </a:schemeClr>
                </a:solidFill>
                <a:latin typeface="Candara Light" pitchFamily="34" charset="0"/>
              </a:rPr>
              <a:t>the</a:t>
            </a:r>
            <a:r>
              <a:rPr lang="pl-PL" sz="1400" b="1" i="1" dirty="0" smtClean="0">
                <a:solidFill>
                  <a:schemeClr val="accent4">
                    <a:lumMod val="40000"/>
                    <a:lumOff val="60000"/>
                  </a:schemeClr>
                </a:solidFill>
                <a:latin typeface="Candara Light" pitchFamily="34" charset="0"/>
              </a:rPr>
              <a:t> </a:t>
            </a:r>
            <a:r>
              <a:rPr lang="pl-PL" sz="1400" b="1" i="1" dirty="0" err="1" smtClean="0">
                <a:solidFill>
                  <a:schemeClr val="accent4">
                    <a:lumMod val="40000"/>
                    <a:lumOff val="60000"/>
                  </a:schemeClr>
                </a:solidFill>
                <a:latin typeface="Candara Light" pitchFamily="34" charset="0"/>
              </a:rPr>
              <a:t>entropy</a:t>
            </a:r>
            <a:endParaRPr lang="pl-PL" sz="1400" b="1" i="1" dirty="0" smtClean="0">
              <a:solidFill>
                <a:schemeClr val="accent4">
                  <a:lumMod val="40000"/>
                  <a:lumOff val="60000"/>
                </a:schemeClr>
              </a:solidFill>
              <a:latin typeface="Candara Light" pitchFamily="34" charset="0"/>
            </a:endParaRPr>
          </a:p>
          <a:p>
            <a:pPr algn="r"/>
            <a:endParaRPr lang="pl-PL" sz="1400" b="1" dirty="0" smtClean="0">
              <a:solidFill>
                <a:schemeClr val="accent2">
                  <a:lumMod val="50000"/>
                </a:schemeClr>
              </a:solidFill>
            </a:endParaRPr>
          </a:p>
        </p:txBody>
      </p:sp>
      <p:pic>
        <p:nvPicPr>
          <p:cNvPr id="21" name="Nagrany dźwięk 5">
            <a:hlinkClick r:id="" action="ppaction://media"/>
          </p:cNvPr>
          <p:cNvPicPr>
            <a:picLocks noRot="1" noChangeAspect="1"/>
          </p:cNvPicPr>
          <p:nvPr>
            <a:wavAudioFile r:embed="rId1" name="Nagrany dźwięk 5"/>
          </p:nvPr>
        </p:nvPicPr>
        <p:blipFill>
          <a:blip r:embed="rId4"/>
          <a:stretch>
            <a:fillRect/>
          </a:stretch>
        </p:blipFill>
        <p:spPr>
          <a:xfrm>
            <a:off x="1285852" y="4770453"/>
            <a:ext cx="203200" cy="203200"/>
          </a:xfrm>
          <a:prstGeom prst="rect">
            <a:avLst/>
          </a:prstGeom>
        </p:spPr>
      </p:pic>
    </p:spTree>
    <p:extLst>
      <p:ext uri="{BB962C8B-B14F-4D97-AF65-F5344CB8AC3E}">
        <p14:creationId xmlns="" xmlns:p14="http://schemas.microsoft.com/office/powerpoint/2010/main" val="3592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9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p:cNvSpPr/>
          <p:nvPr/>
        </p:nvSpPr>
        <p:spPr>
          <a:xfrm>
            <a:off x="0" y="0"/>
            <a:ext cx="1142976" cy="51117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0" y="0"/>
            <a:ext cx="1071538" cy="5111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Symbol zastępczy numeru slajdu 12"/>
          <p:cNvSpPr>
            <a:spLocks noGrp="1"/>
          </p:cNvSpPr>
          <p:nvPr>
            <p:ph type="sldNum" sz="quarter" idx="12"/>
          </p:nvPr>
        </p:nvSpPr>
        <p:spPr/>
        <p:txBody>
          <a:bodyPr/>
          <a:lstStyle/>
          <a:p>
            <a:fld id="{0931897F-8F23-433E-A660-EFF8D3EDA506}" type="slidenum">
              <a:rPr lang="pl-PL" smtClean="0"/>
              <a:pPr/>
              <a:t>6</a:t>
            </a:fld>
            <a:endParaRPr lang="pl-PL" dirty="0"/>
          </a:p>
        </p:txBody>
      </p:sp>
      <p:sp>
        <p:nvSpPr>
          <p:cNvPr id="9" name="pole tekstowe 8"/>
          <p:cNvSpPr txBox="1"/>
          <p:nvPr/>
        </p:nvSpPr>
        <p:spPr>
          <a:xfrm>
            <a:off x="857224" y="269859"/>
            <a:ext cx="1571636" cy="461665"/>
          </a:xfrm>
          <a:prstGeom prst="rect">
            <a:avLst/>
          </a:prstGeom>
          <a:solidFill>
            <a:schemeClr val="accent4">
              <a:lumMod val="40000"/>
              <a:lumOff val="60000"/>
            </a:schemeClr>
          </a:solidFill>
        </p:spPr>
        <p:txBody>
          <a:bodyPr wrap="square" rtlCol="0">
            <a:spAutoFit/>
          </a:bodyPr>
          <a:lstStyle/>
          <a:p>
            <a:pPr algn="ctr"/>
            <a:r>
              <a:rPr lang="pl-PL" sz="2400" b="1" dirty="0" smtClean="0">
                <a:solidFill>
                  <a:schemeClr val="accent1">
                    <a:lumMod val="50000"/>
                  </a:schemeClr>
                </a:solidFill>
                <a:latin typeface="Candara Light" pitchFamily="34" charset="0"/>
                <a:cs typeface="Arial" pitchFamily="34" charset="0"/>
              </a:rPr>
              <a:t>T2022 / T3</a:t>
            </a:r>
            <a:endParaRPr lang="pl-PL" sz="2400" b="1" dirty="0">
              <a:solidFill>
                <a:schemeClr val="accent1">
                  <a:lumMod val="50000"/>
                </a:schemeClr>
              </a:solidFill>
              <a:latin typeface="Candara Light" pitchFamily="34" charset="0"/>
              <a:cs typeface="Arial" pitchFamily="34" charset="0"/>
            </a:endParaRPr>
          </a:p>
        </p:txBody>
      </p:sp>
      <p:sp>
        <p:nvSpPr>
          <p:cNvPr id="16" name="Elipsa 15"/>
          <p:cNvSpPr/>
          <p:nvPr/>
        </p:nvSpPr>
        <p:spPr>
          <a:xfrm>
            <a:off x="214282" y="4198949"/>
            <a:ext cx="714380" cy="69848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rot="16200000">
            <a:off x="-2330520" y="1600215"/>
            <a:ext cx="5786478" cy="553998"/>
          </a:xfrm>
          <a:prstGeom prst="rect">
            <a:avLst/>
          </a:prstGeom>
          <a:noFill/>
        </p:spPr>
        <p:txBody>
          <a:bodyPr wrap="square" rtlCol="0">
            <a:spAutoFit/>
          </a:bodyPr>
          <a:lstStyle/>
          <a:p>
            <a:r>
              <a:rPr lang="pl-PL" sz="3000" dirty="0" err="1" smtClean="0">
                <a:solidFill>
                  <a:schemeClr val="bg1"/>
                </a:solidFill>
                <a:latin typeface="Candara Light" pitchFamily="34" charset="0"/>
              </a:rPr>
              <a:t>Thermodynamics</a:t>
            </a:r>
            <a:r>
              <a:rPr lang="pl-PL" sz="3000" dirty="0" smtClean="0">
                <a:solidFill>
                  <a:schemeClr val="bg1"/>
                </a:solidFill>
                <a:latin typeface="Candara Light" pitchFamily="34" charset="0"/>
              </a:rPr>
              <a:t> 2.0</a:t>
            </a:r>
            <a:endParaRPr lang="pl-PL" sz="3000" dirty="0">
              <a:solidFill>
                <a:schemeClr val="bg1"/>
              </a:solidFill>
              <a:latin typeface="Candara Light" pitchFamily="34" charset="0"/>
            </a:endParaRPr>
          </a:p>
        </p:txBody>
      </p:sp>
      <p:sp>
        <p:nvSpPr>
          <p:cNvPr id="17" name="Prostokąt 16"/>
          <p:cNvSpPr/>
          <p:nvPr/>
        </p:nvSpPr>
        <p:spPr>
          <a:xfrm>
            <a:off x="3929058" y="2198685"/>
            <a:ext cx="2286016" cy="71438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200" dirty="0" err="1" smtClean="0">
                <a:solidFill>
                  <a:schemeClr val="accent4">
                    <a:lumMod val="75000"/>
                  </a:schemeClr>
                </a:solidFill>
              </a:rPr>
              <a:t>Duality</a:t>
            </a:r>
            <a:endParaRPr lang="pl-PL" sz="3200" dirty="0">
              <a:solidFill>
                <a:schemeClr val="accent4">
                  <a:lumMod val="75000"/>
                </a:schemeClr>
              </a:solidFill>
            </a:endParaRPr>
          </a:p>
        </p:txBody>
      </p:sp>
      <p:graphicFrame>
        <p:nvGraphicFramePr>
          <p:cNvPr id="19" name="Tabela 18"/>
          <p:cNvGraphicFramePr>
            <a:graphicFrameLocks noGrp="1"/>
          </p:cNvGraphicFramePr>
          <p:nvPr/>
        </p:nvGraphicFramePr>
        <p:xfrm>
          <a:off x="3929058" y="412735"/>
          <a:ext cx="2264410" cy="1643074"/>
        </p:xfrm>
        <a:graphic>
          <a:graphicData uri="http://schemas.openxmlformats.org/drawingml/2006/table">
            <a:tbl>
              <a:tblPr/>
              <a:tblGrid>
                <a:gridCol w="273050"/>
                <a:gridCol w="869958"/>
                <a:gridCol w="1121402"/>
              </a:tblGrid>
              <a:tr h="328615">
                <a:tc>
                  <a:txBody>
                    <a:bodyPr/>
                    <a:lstStyle/>
                    <a:p>
                      <a:pPr>
                        <a:spcBef>
                          <a:spcPts val="1000"/>
                        </a:spcBef>
                        <a:spcAft>
                          <a:spcPts val="0"/>
                        </a:spcAft>
                      </a:pPr>
                      <a:r>
                        <a:rPr lang="pl-PL" sz="1200" dirty="0">
                          <a:latin typeface="Times New Roman"/>
                          <a:ea typeface="MS Minngs"/>
                          <a:cs typeface="Times New Roman"/>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spcAft>
                          <a:spcPts val="0"/>
                        </a:spcAft>
                      </a:pPr>
                      <a:r>
                        <a:rPr lang="pl-PL" sz="1800" b="1" kern="1200">
                          <a:latin typeface="Lato Light"/>
                          <a:ea typeface="Times New Roman"/>
                          <a:cs typeface="Arial"/>
                        </a:rPr>
                        <a:t>Assets </a:t>
                      </a:r>
                      <a:endParaRPr lang="pl-PL" sz="1100">
                        <a:latin typeface="Calibri"/>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b="1" kern="1200">
                          <a:latin typeface="Lato Light"/>
                          <a:ea typeface="Times New Roman"/>
                          <a:cs typeface="Arial"/>
                        </a:rPr>
                        <a:t>Liabilities </a:t>
                      </a:r>
                      <a:endParaRPr lang="pl-PL"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1314459">
                <a:tc gridSpan="2">
                  <a:txBody>
                    <a:bodyPr/>
                    <a:lstStyle/>
                    <a:p>
                      <a:pPr algn="r">
                        <a:spcAft>
                          <a:spcPts val="0"/>
                        </a:spcAft>
                      </a:pPr>
                      <a:endParaRPr lang="pl-PL" sz="1800" kern="1200" dirty="0">
                        <a:latin typeface="Lato Light"/>
                        <a:ea typeface="Times New Roman"/>
                        <a:cs typeface="Arial"/>
                      </a:endParaRPr>
                    </a:p>
                    <a:p>
                      <a:pPr algn="r">
                        <a:spcAft>
                          <a:spcPts val="0"/>
                        </a:spcAft>
                      </a:pPr>
                      <a:r>
                        <a:rPr lang="pl-PL" sz="1800" kern="1200" dirty="0" err="1">
                          <a:latin typeface="Lato Light"/>
                          <a:ea typeface="Times New Roman"/>
                          <a:cs typeface="Arial"/>
                        </a:rPr>
                        <a:t>Visible</a:t>
                      </a:r>
                      <a:endParaRPr lang="pl-PL" sz="1100" dirty="0">
                        <a:latin typeface="Calibri"/>
                        <a:ea typeface="Times New Roman"/>
                        <a:cs typeface="Times New Roman"/>
                      </a:endParaRPr>
                    </a:p>
                    <a:p>
                      <a:pPr algn="r">
                        <a:spcAft>
                          <a:spcPts val="0"/>
                        </a:spcAft>
                      </a:pPr>
                      <a:endParaRPr lang="pl-PL" sz="1800" kern="1200" dirty="0" smtClean="0">
                        <a:latin typeface="Lato Light"/>
                        <a:ea typeface="Times New Roman"/>
                        <a:cs typeface="Arial"/>
                      </a:endParaRPr>
                    </a:p>
                    <a:p>
                      <a:pPr algn="r">
                        <a:spcAft>
                          <a:spcPts val="0"/>
                        </a:spcAft>
                      </a:pPr>
                      <a:r>
                        <a:rPr lang="pl-PL" sz="1800" kern="1200" dirty="0" err="1" smtClean="0">
                          <a:latin typeface="Lato Light"/>
                          <a:ea typeface="Times New Roman"/>
                          <a:cs typeface="Arial"/>
                        </a:rPr>
                        <a:t>Dt</a:t>
                      </a:r>
                      <a:r>
                        <a:rPr lang="pl-PL" sz="1800" kern="1200" dirty="0" smtClean="0">
                          <a:latin typeface="Lato Light"/>
                          <a:ea typeface="Times New Roman"/>
                          <a:cs typeface="Arial"/>
                        </a:rPr>
                        <a:t> </a:t>
                      </a:r>
                      <a:endParaRPr lang="pl-PL" sz="1100" dirty="0">
                        <a:latin typeface="Calibri"/>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pl-PL"/>
                    </a:p>
                  </a:txBody>
                  <a:tcPr/>
                </a:tc>
                <a:tc>
                  <a:txBody>
                    <a:bodyPr/>
                    <a:lstStyle/>
                    <a:p>
                      <a:pPr>
                        <a:spcAft>
                          <a:spcPts val="0"/>
                        </a:spcAft>
                      </a:pPr>
                      <a:endParaRPr lang="pl-PL" sz="1800" kern="1200" dirty="0">
                        <a:latin typeface="Lato Light"/>
                        <a:ea typeface="Times New Roman"/>
                        <a:cs typeface="Arial"/>
                      </a:endParaRPr>
                    </a:p>
                    <a:p>
                      <a:pPr>
                        <a:spcAft>
                          <a:spcPts val="0"/>
                        </a:spcAft>
                      </a:pPr>
                      <a:r>
                        <a:rPr lang="pl-PL" sz="1800" kern="1200" dirty="0" err="1" smtClean="0">
                          <a:latin typeface="Lato Light"/>
                          <a:ea typeface="Times New Roman"/>
                          <a:cs typeface="Arial"/>
                        </a:rPr>
                        <a:t>Invisible</a:t>
                      </a:r>
                      <a:endParaRPr lang="pl-PL" sz="1800" kern="1200" dirty="0" smtClean="0">
                        <a:latin typeface="Lato Light"/>
                        <a:ea typeface="Times New Roman"/>
                        <a:cs typeface="Arial"/>
                      </a:endParaRPr>
                    </a:p>
                    <a:p>
                      <a:pPr>
                        <a:spcAft>
                          <a:spcPts val="0"/>
                        </a:spcAft>
                      </a:pPr>
                      <a:r>
                        <a:rPr lang="pl-PL" sz="1800" kern="1200" dirty="0" smtClean="0">
                          <a:latin typeface="Lato Light"/>
                          <a:ea typeface="Times New Roman"/>
                          <a:cs typeface="Arial"/>
                        </a:rPr>
                        <a:t> </a:t>
                      </a:r>
                      <a:endParaRPr lang="pl-PL" sz="1100" dirty="0">
                        <a:latin typeface="Calibri"/>
                        <a:ea typeface="Times New Roman"/>
                        <a:cs typeface="Times New Roman"/>
                      </a:endParaRPr>
                    </a:p>
                    <a:p>
                      <a:pPr>
                        <a:spcAft>
                          <a:spcPts val="0"/>
                        </a:spcAft>
                      </a:pPr>
                      <a:r>
                        <a:rPr lang="pl-PL" sz="1800" kern="1200" dirty="0" err="1">
                          <a:latin typeface="Lato Light"/>
                          <a:ea typeface="Times New Roman"/>
                          <a:cs typeface="Arial"/>
                        </a:rPr>
                        <a:t>Ct</a:t>
                      </a:r>
                      <a:endParaRPr lang="pl-PL"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bl>
          </a:graphicData>
        </a:graphic>
      </p:graphicFrame>
      <p:pic>
        <p:nvPicPr>
          <p:cNvPr id="4098" name="Picture 2" descr="Ilustracja"/>
          <p:cNvPicPr>
            <a:picLocks noChangeAspect="1" noChangeArrowheads="1"/>
          </p:cNvPicPr>
          <p:nvPr/>
        </p:nvPicPr>
        <p:blipFill>
          <a:blip r:embed="rId3">
            <a:grayscl/>
          </a:blip>
          <a:srcRect/>
          <a:stretch>
            <a:fillRect/>
          </a:stretch>
        </p:blipFill>
        <p:spPr bwMode="auto">
          <a:xfrm>
            <a:off x="7572396" y="412735"/>
            <a:ext cx="1138543" cy="1785950"/>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4100" name="Picture 4" descr="Luca Pacioli – Michael's Site"/>
          <p:cNvPicPr>
            <a:picLocks noChangeAspect="1" noChangeArrowheads="1"/>
          </p:cNvPicPr>
          <p:nvPr/>
        </p:nvPicPr>
        <p:blipFill>
          <a:blip r:embed="rId4" cstate="print">
            <a:grayscl/>
          </a:blip>
          <a:srcRect/>
          <a:stretch>
            <a:fillRect/>
          </a:stretch>
        </p:blipFill>
        <p:spPr bwMode="auto">
          <a:xfrm>
            <a:off x="1357290" y="3055941"/>
            <a:ext cx="1469196" cy="1071570"/>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20" name="pole tekstowe 19"/>
          <p:cNvSpPr txBox="1"/>
          <p:nvPr/>
        </p:nvSpPr>
        <p:spPr>
          <a:xfrm>
            <a:off x="1285852" y="912801"/>
            <a:ext cx="2000264" cy="1754326"/>
          </a:xfrm>
          <a:prstGeom prst="rect">
            <a:avLst/>
          </a:prstGeom>
          <a:noFill/>
        </p:spPr>
        <p:txBody>
          <a:bodyPr wrap="square" rtlCol="0">
            <a:spAutoFit/>
          </a:bodyPr>
          <a:lstStyle/>
          <a:p>
            <a:r>
              <a:rPr lang="pl-PL" sz="1200" dirty="0" smtClean="0"/>
              <a:t>„</a:t>
            </a:r>
            <a:r>
              <a:rPr lang="en-US" sz="1200" dirty="0" smtClean="0"/>
              <a:t>Physical nature exhibits all these dualities: day and night, narrow and wide, fast and slow,” Luca would say, “and so does human nature.”</a:t>
            </a:r>
          </a:p>
          <a:p>
            <a:r>
              <a:rPr lang="en-US" sz="1200" dirty="0" smtClean="0"/>
              <a:t>“We carry good and evil, love and hatred, in our spirits and” Leonardo </a:t>
            </a:r>
            <a:endParaRPr lang="pl-PL" sz="1200" dirty="0" smtClean="0"/>
          </a:p>
          <a:p>
            <a:r>
              <a:rPr lang="en-US" sz="1200" dirty="0" smtClean="0"/>
              <a:t>would reply.</a:t>
            </a:r>
          </a:p>
        </p:txBody>
      </p:sp>
      <p:sp>
        <p:nvSpPr>
          <p:cNvPr id="21" name="pole tekstowe 20"/>
          <p:cNvSpPr txBox="1"/>
          <p:nvPr/>
        </p:nvSpPr>
        <p:spPr>
          <a:xfrm>
            <a:off x="7215206" y="2484437"/>
            <a:ext cx="1643074" cy="2308324"/>
          </a:xfrm>
          <a:prstGeom prst="rect">
            <a:avLst/>
          </a:prstGeom>
          <a:noFill/>
        </p:spPr>
        <p:txBody>
          <a:bodyPr wrap="square" rtlCol="0">
            <a:spAutoFit/>
          </a:bodyPr>
          <a:lstStyle/>
          <a:p>
            <a:pPr algn="r"/>
            <a:r>
              <a:rPr lang="pl-PL" b="1" dirty="0" smtClean="0">
                <a:solidFill>
                  <a:schemeClr val="accent4">
                    <a:lumMod val="75000"/>
                  </a:schemeClr>
                </a:solidFill>
              </a:rPr>
              <a:t>„</a:t>
            </a:r>
            <a:r>
              <a:rPr lang="en-US" b="1" dirty="0" smtClean="0">
                <a:solidFill>
                  <a:schemeClr val="accent4">
                    <a:lumMod val="75000"/>
                  </a:schemeClr>
                </a:solidFill>
              </a:rPr>
              <a:t>A good painter has two chief objects to paint — man and the intention of his soul.</a:t>
            </a:r>
            <a:r>
              <a:rPr lang="pl-PL" b="1" dirty="0" smtClean="0">
                <a:solidFill>
                  <a:schemeClr val="accent4">
                    <a:lumMod val="75000"/>
                  </a:schemeClr>
                </a:solidFill>
              </a:rPr>
              <a:t>”</a:t>
            </a:r>
            <a:endParaRPr lang="pl-PL" b="1" dirty="0">
              <a:solidFill>
                <a:schemeClr val="accent4">
                  <a:lumMod val="75000"/>
                </a:schemeClr>
              </a:solidFill>
            </a:endParaRPr>
          </a:p>
        </p:txBody>
      </p:sp>
      <p:sp>
        <p:nvSpPr>
          <p:cNvPr id="22" name="pole tekstowe 21"/>
          <p:cNvSpPr txBox="1"/>
          <p:nvPr/>
        </p:nvSpPr>
        <p:spPr>
          <a:xfrm>
            <a:off x="3214678" y="3413131"/>
            <a:ext cx="3714776" cy="1400383"/>
          </a:xfrm>
          <a:prstGeom prst="rect">
            <a:avLst/>
          </a:prstGeom>
          <a:noFill/>
          <a:ln w="28575">
            <a:solidFill>
              <a:schemeClr val="accent4">
                <a:lumMod val="60000"/>
                <a:lumOff val="40000"/>
              </a:schemeClr>
            </a:solidFill>
            <a:prstDash val="dash"/>
          </a:ln>
        </p:spPr>
        <p:txBody>
          <a:bodyPr wrap="square" rtlCol="0">
            <a:spAutoFit/>
          </a:bodyPr>
          <a:lstStyle/>
          <a:p>
            <a:pPr algn="ctr"/>
            <a:r>
              <a:rPr lang="pl-PL" sz="1700" dirty="0" smtClean="0">
                <a:latin typeface="Candara Light" pitchFamily="34" charset="0"/>
              </a:rPr>
              <a:t>To </a:t>
            </a:r>
            <a:r>
              <a:rPr lang="pl-PL" sz="1700" dirty="0" err="1" smtClean="0">
                <a:latin typeface="Candara Light" pitchFamily="34" charset="0"/>
              </a:rPr>
              <a:t>adjust</a:t>
            </a:r>
            <a:r>
              <a:rPr lang="pl-PL" sz="1700" dirty="0" smtClean="0">
                <a:latin typeface="Candara Light" pitchFamily="34" charset="0"/>
              </a:rPr>
              <a:t> </a:t>
            </a:r>
            <a:r>
              <a:rPr lang="pl-PL" sz="1700" dirty="0" err="1" smtClean="0">
                <a:latin typeface="Candara Light" pitchFamily="34" charset="0"/>
              </a:rPr>
              <a:t>the</a:t>
            </a:r>
            <a:r>
              <a:rPr lang="pl-PL" sz="1700" dirty="0" smtClean="0">
                <a:latin typeface="Candara Light" pitchFamily="34" charset="0"/>
              </a:rPr>
              <a:t> </a:t>
            </a:r>
            <a:r>
              <a:rPr lang="pl-PL" sz="1700" dirty="0" err="1" smtClean="0">
                <a:latin typeface="Candara Light" pitchFamily="34" charset="0"/>
              </a:rPr>
              <a:t>rythm</a:t>
            </a:r>
            <a:r>
              <a:rPr lang="pl-PL" sz="1700" dirty="0" smtClean="0">
                <a:latin typeface="Candara Light" pitchFamily="34" charset="0"/>
              </a:rPr>
              <a:t> of </a:t>
            </a:r>
            <a:r>
              <a:rPr lang="pl-PL" sz="1700" dirty="0" err="1" smtClean="0">
                <a:latin typeface="Candara Light" pitchFamily="34" charset="0"/>
              </a:rPr>
              <a:t>economic</a:t>
            </a:r>
            <a:r>
              <a:rPr lang="pl-PL" sz="1700" dirty="0" smtClean="0">
                <a:latin typeface="Candara Light" pitchFamily="34" charset="0"/>
              </a:rPr>
              <a:t> life </a:t>
            </a:r>
          </a:p>
          <a:p>
            <a:pPr algn="ctr"/>
            <a:r>
              <a:rPr lang="pl-PL" sz="1700" dirty="0" smtClean="0">
                <a:latin typeface="Candara Light" pitchFamily="34" charset="0"/>
              </a:rPr>
              <a:t>to </a:t>
            </a:r>
            <a:r>
              <a:rPr lang="pl-PL" sz="1700" dirty="0" err="1" smtClean="0">
                <a:latin typeface="Candara Light" pitchFamily="34" charset="0"/>
              </a:rPr>
              <a:t>the</a:t>
            </a:r>
            <a:r>
              <a:rPr lang="pl-PL" sz="1700" dirty="0" smtClean="0">
                <a:latin typeface="Candara Light" pitchFamily="34" charset="0"/>
              </a:rPr>
              <a:t> </a:t>
            </a:r>
            <a:r>
              <a:rPr lang="pl-PL" sz="1700" dirty="0" err="1" smtClean="0">
                <a:latin typeface="Candara Light" pitchFamily="34" charset="0"/>
              </a:rPr>
              <a:t>rythm</a:t>
            </a:r>
            <a:r>
              <a:rPr lang="pl-PL" sz="1700" dirty="0" smtClean="0">
                <a:latin typeface="Candara Light" pitchFamily="34" charset="0"/>
              </a:rPr>
              <a:t> of </a:t>
            </a:r>
            <a:r>
              <a:rPr lang="pl-PL" sz="1700" dirty="0" err="1" smtClean="0">
                <a:latin typeface="Candara Light" pitchFamily="34" charset="0"/>
              </a:rPr>
              <a:t>universe</a:t>
            </a:r>
            <a:r>
              <a:rPr lang="pl-PL" sz="1700" dirty="0" smtClean="0">
                <a:latin typeface="Candara Light" pitchFamily="34" charset="0"/>
              </a:rPr>
              <a:t> so </a:t>
            </a:r>
            <a:r>
              <a:rPr lang="pl-PL" sz="1700" dirty="0" err="1" smtClean="0">
                <a:latin typeface="Candara Light" pitchFamily="34" charset="0"/>
              </a:rPr>
              <a:t>the</a:t>
            </a:r>
            <a:r>
              <a:rPr lang="pl-PL" sz="1700" dirty="0" smtClean="0">
                <a:latin typeface="Candara Light" pitchFamily="34" charset="0"/>
              </a:rPr>
              <a:t> </a:t>
            </a:r>
            <a:r>
              <a:rPr lang="pl-PL" sz="1700" dirty="0" err="1" smtClean="0">
                <a:latin typeface="Candara Light" pitchFamily="34" charset="0"/>
              </a:rPr>
              <a:t>man</a:t>
            </a:r>
            <a:r>
              <a:rPr lang="pl-PL" sz="1700" dirty="0" smtClean="0">
                <a:latin typeface="Candara Light" pitchFamily="34" charset="0"/>
              </a:rPr>
              <a:t> </a:t>
            </a:r>
          </a:p>
          <a:p>
            <a:pPr algn="ctr"/>
            <a:r>
              <a:rPr lang="pl-PL" sz="1700" dirty="0" err="1" smtClean="0">
                <a:latin typeface="Candara Light" pitchFamily="34" charset="0"/>
              </a:rPr>
              <a:t>in</a:t>
            </a:r>
            <a:r>
              <a:rPr lang="pl-PL" sz="1700" dirty="0" smtClean="0">
                <a:latin typeface="Candara Light" pitchFamily="34" charset="0"/>
              </a:rPr>
              <a:t> business </a:t>
            </a:r>
            <a:r>
              <a:rPr lang="pl-PL" sz="1700" dirty="0" err="1" smtClean="0">
                <a:latin typeface="Candara Light" pitchFamily="34" charset="0"/>
              </a:rPr>
              <a:t>can</a:t>
            </a:r>
            <a:r>
              <a:rPr lang="pl-PL" sz="1700" dirty="0" smtClean="0">
                <a:latin typeface="Candara Light" pitchFamily="34" charset="0"/>
              </a:rPr>
              <a:t> </a:t>
            </a:r>
            <a:r>
              <a:rPr lang="pl-PL" sz="1700" dirty="0" err="1" smtClean="0">
                <a:latin typeface="Candara Light" pitchFamily="34" charset="0"/>
              </a:rPr>
              <a:t>respect</a:t>
            </a:r>
            <a:r>
              <a:rPr lang="pl-PL" sz="1700" dirty="0" smtClean="0">
                <a:latin typeface="Candara Light" pitchFamily="34" charset="0"/>
              </a:rPr>
              <a:t> natural </a:t>
            </a:r>
            <a:r>
              <a:rPr lang="pl-PL" sz="1700" dirty="0" err="1" smtClean="0">
                <a:latin typeface="Candara Light" pitchFamily="34" charset="0"/>
              </a:rPr>
              <a:t>principles</a:t>
            </a:r>
            <a:r>
              <a:rPr lang="pl-PL" sz="1700" dirty="0" smtClean="0">
                <a:latin typeface="Candara Light" pitchFamily="34" charset="0"/>
              </a:rPr>
              <a:t> as </a:t>
            </a:r>
            <a:r>
              <a:rPr lang="pl-PL" sz="1700" dirty="0" err="1" smtClean="0">
                <a:latin typeface="Candara Light" pitchFamily="34" charset="0"/>
              </a:rPr>
              <a:t>dualism</a:t>
            </a:r>
            <a:r>
              <a:rPr lang="pl-PL" sz="1700" dirty="0" smtClean="0">
                <a:latin typeface="Candara Light" pitchFamily="34" charset="0"/>
              </a:rPr>
              <a:t> (and </a:t>
            </a:r>
            <a:r>
              <a:rPr lang="pl-PL" sz="1700" dirty="0" err="1" smtClean="0">
                <a:latin typeface="Candara Light" pitchFamily="34" charset="0"/>
              </a:rPr>
              <a:t>after</a:t>
            </a:r>
            <a:r>
              <a:rPr lang="pl-PL" sz="1700" dirty="0" smtClean="0">
                <a:latin typeface="Candara Light" pitchFamily="34" charset="0"/>
              </a:rPr>
              <a:t>… </a:t>
            </a:r>
          </a:p>
          <a:p>
            <a:pPr algn="ctr"/>
            <a:r>
              <a:rPr lang="pl-PL" sz="1700" dirty="0" smtClean="0">
                <a:latin typeface="Candara Light" pitchFamily="34" charset="0"/>
              </a:rPr>
              <a:t>1</a:t>
            </a:r>
            <a:r>
              <a:rPr lang="pl-PL" sz="1700" baseline="30000" dirty="0" smtClean="0">
                <a:latin typeface="Candara Light" pitchFamily="34" charset="0"/>
              </a:rPr>
              <a:t>st</a:t>
            </a:r>
            <a:r>
              <a:rPr lang="pl-PL" sz="1700" dirty="0" smtClean="0">
                <a:latin typeface="Candara Light" pitchFamily="34" charset="0"/>
              </a:rPr>
              <a:t> &amp; 2</a:t>
            </a:r>
            <a:r>
              <a:rPr lang="pl-PL" sz="1700" baseline="30000" dirty="0" smtClean="0">
                <a:latin typeface="Candara Light" pitchFamily="34" charset="0"/>
              </a:rPr>
              <a:t>nd</a:t>
            </a:r>
            <a:r>
              <a:rPr lang="pl-PL" sz="1700" dirty="0" smtClean="0">
                <a:latin typeface="Candara Light" pitchFamily="34" charset="0"/>
              </a:rPr>
              <a:t> law of </a:t>
            </a:r>
            <a:r>
              <a:rPr lang="pl-PL" sz="1700" dirty="0" err="1" smtClean="0">
                <a:latin typeface="Candara Light" pitchFamily="34" charset="0"/>
              </a:rPr>
              <a:t>thermodynamics</a:t>
            </a:r>
            <a:r>
              <a:rPr lang="pl-PL" sz="1700" dirty="0" smtClean="0">
                <a:latin typeface="Candara Light" pitchFamily="34" charset="0"/>
              </a:rPr>
              <a:t>)</a:t>
            </a:r>
            <a:endParaRPr lang="pl-PL" sz="1700" dirty="0">
              <a:latin typeface="Candara Light" pitchFamily="34" charset="0"/>
            </a:endParaRPr>
          </a:p>
        </p:txBody>
      </p:sp>
      <p:sp>
        <p:nvSpPr>
          <p:cNvPr id="23" name="Strzałka w prawo 22"/>
          <p:cNvSpPr/>
          <p:nvPr/>
        </p:nvSpPr>
        <p:spPr>
          <a:xfrm rot="5400000">
            <a:off x="4857752" y="2913065"/>
            <a:ext cx="428628" cy="428628"/>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Strzałka wygięta w górę 23"/>
          <p:cNvSpPr/>
          <p:nvPr/>
        </p:nvSpPr>
        <p:spPr>
          <a:xfrm rot="5400000">
            <a:off x="2500298" y="4341825"/>
            <a:ext cx="642942" cy="500066"/>
          </a:xfrm>
          <a:prstGeom prst="bentUp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trzałka wygięta w górę 24"/>
          <p:cNvSpPr/>
          <p:nvPr/>
        </p:nvSpPr>
        <p:spPr>
          <a:xfrm rot="10800000">
            <a:off x="6715140" y="1984371"/>
            <a:ext cx="642942" cy="1285884"/>
          </a:xfrm>
          <a:prstGeom prst="bentUpArrow">
            <a:avLst>
              <a:gd name="adj1" fmla="val 18385"/>
              <a:gd name="adj2" fmla="val 22874"/>
              <a:gd name="adj3" fmla="val 2334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trzałka w prawo 25"/>
          <p:cNvSpPr/>
          <p:nvPr/>
        </p:nvSpPr>
        <p:spPr>
          <a:xfrm rot="16200000">
            <a:off x="4857752" y="1912933"/>
            <a:ext cx="428628" cy="428628"/>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8" name="Nagrany dźwięk 06">
            <a:hlinkClick r:id="" action="ppaction://media"/>
          </p:cNvPr>
          <p:cNvPicPr>
            <a:picLocks noRot="1" noChangeAspect="1"/>
          </p:cNvPicPr>
          <p:nvPr>
            <a:wavAudioFile r:embed="rId1" name="Nagrany dźwięk 06"/>
          </p:nvPr>
        </p:nvPicPr>
        <p:blipFill>
          <a:blip r:embed="rId5"/>
          <a:stretch>
            <a:fillRect/>
          </a:stretch>
        </p:blipFill>
        <p:spPr>
          <a:xfrm>
            <a:off x="1285852" y="4770453"/>
            <a:ext cx="203200" cy="203200"/>
          </a:xfrm>
          <a:prstGeom prst="rect">
            <a:avLst/>
          </a:prstGeom>
        </p:spPr>
      </p:pic>
    </p:spTree>
    <p:extLst>
      <p:ext uri="{BB962C8B-B14F-4D97-AF65-F5344CB8AC3E}">
        <p14:creationId xmlns="" xmlns:p14="http://schemas.microsoft.com/office/powerpoint/2010/main" val="3592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688"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p:cNvSpPr/>
          <p:nvPr/>
        </p:nvSpPr>
        <p:spPr>
          <a:xfrm>
            <a:off x="0" y="0"/>
            <a:ext cx="1142976" cy="51117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0" y="0"/>
            <a:ext cx="1071538" cy="5111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9"/>
          <p:cNvSpPr/>
          <p:nvPr/>
        </p:nvSpPr>
        <p:spPr>
          <a:xfrm>
            <a:off x="2285984" y="912801"/>
            <a:ext cx="6072230" cy="500066"/>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err="1" smtClean="0">
                <a:solidFill>
                  <a:schemeClr val="accent4">
                    <a:lumMod val="75000"/>
                  </a:schemeClr>
                </a:solidFill>
              </a:rPr>
              <a:t>The</a:t>
            </a:r>
            <a:r>
              <a:rPr lang="pl-PL" dirty="0" smtClean="0">
                <a:solidFill>
                  <a:schemeClr val="accent4">
                    <a:lumMod val="75000"/>
                  </a:schemeClr>
                </a:solidFill>
              </a:rPr>
              <a:t> </a:t>
            </a:r>
            <a:r>
              <a:rPr lang="pl-PL" dirty="0" err="1" smtClean="0">
                <a:solidFill>
                  <a:schemeClr val="accent4">
                    <a:lumMod val="75000"/>
                  </a:schemeClr>
                </a:solidFill>
              </a:rPr>
              <a:t>basis</a:t>
            </a:r>
            <a:r>
              <a:rPr lang="pl-PL" dirty="0" smtClean="0">
                <a:solidFill>
                  <a:schemeClr val="accent4">
                    <a:lumMod val="75000"/>
                  </a:schemeClr>
                </a:solidFill>
              </a:rPr>
              <a:t> of ECR</a:t>
            </a:r>
            <a:endParaRPr lang="pl-PL" dirty="0" smtClean="0">
              <a:solidFill>
                <a:schemeClr val="accent4">
                  <a:lumMod val="75000"/>
                </a:schemeClr>
              </a:solidFill>
              <a:latin typeface="Candara Light" pitchFamily="34" charset="0"/>
            </a:endParaRPr>
          </a:p>
        </p:txBody>
      </p:sp>
      <p:sp>
        <p:nvSpPr>
          <p:cNvPr id="3" name="pole tekstowe 2"/>
          <p:cNvSpPr txBox="1"/>
          <p:nvPr/>
        </p:nvSpPr>
        <p:spPr>
          <a:xfrm>
            <a:off x="2214546" y="1341429"/>
            <a:ext cx="6215106" cy="3416320"/>
          </a:xfrm>
          <a:prstGeom prst="rect">
            <a:avLst/>
          </a:prstGeom>
          <a:noFill/>
        </p:spPr>
        <p:txBody>
          <a:bodyPr wrap="square" rtlCol="0">
            <a:spAutoFit/>
          </a:bodyPr>
          <a:lstStyle/>
          <a:p>
            <a:pPr algn="just"/>
            <a:endParaRPr lang="pl-PL" b="1" cap="small" dirty="0" smtClean="0">
              <a:latin typeface="Candara Light" pitchFamily="34" charset="0"/>
            </a:endParaRPr>
          </a:p>
          <a:p>
            <a:pPr algn="just"/>
            <a:r>
              <a:rPr lang="pl-PL" dirty="0" smtClean="0">
                <a:latin typeface="Candara Light" pitchFamily="34" charset="0"/>
              </a:rPr>
              <a:t>„</a:t>
            </a:r>
            <a:r>
              <a:rPr lang="en-US" dirty="0" smtClean="0">
                <a:latin typeface="Candara Light" pitchFamily="34" charset="0"/>
              </a:rPr>
              <a:t>The law that entropy always increases holds, I think, the supreme position among the laws of Nature. If someone points out to you that your pet theory of the universe is in disagreement with Maxwell's equations—then so much the worse for Maxwell's equations. If it is found to be contradicted by observation—well, these experimentalists do bungle things sometimes. But if your theory is found to be against the second law of thermodynamics I can give you no hope; there is nothing for it but to collapse in deepest humiliation.</a:t>
            </a:r>
            <a:r>
              <a:rPr lang="pl-PL" dirty="0" smtClean="0">
                <a:latin typeface="Candara Light" pitchFamily="34" charset="0"/>
              </a:rPr>
              <a:t>”</a:t>
            </a:r>
          </a:p>
          <a:p>
            <a:pPr algn="just"/>
            <a:endParaRPr lang="pl-PL" sz="1200" dirty="0" smtClean="0">
              <a:latin typeface="Candara Light" pitchFamily="34" charset="0"/>
            </a:endParaRPr>
          </a:p>
          <a:p>
            <a:pPr algn="just"/>
            <a:r>
              <a:rPr lang="en-AU" sz="1200" dirty="0" smtClean="0">
                <a:latin typeface="Candara Light" pitchFamily="34" charset="0"/>
              </a:rPr>
              <a:t>Eddington A.S. (1928). </a:t>
            </a:r>
            <a:r>
              <a:rPr lang="en-AU" sz="1200" i="1" dirty="0" smtClean="0">
                <a:latin typeface="Candara Light" pitchFamily="34" charset="0"/>
              </a:rPr>
              <a:t>The Nature of the Physical World</a:t>
            </a:r>
            <a:r>
              <a:rPr lang="en-AU" sz="1200" dirty="0" smtClean="0">
                <a:latin typeface="Candara Light" pitchFamily="34" charset="0"/>
              </a:rPr>
              <a:t>. Cambridge: Cambridge University Press</a:t>
            </a:r>
            <a:r>
              <a:rPr lang="pl-PL" sz="1200" dirty="0" smtClean="0">
                <a:latin typeface="Candara Light" pitchFamily="34" charset="0"/>
              </a:rPr>
              <a:t>,  p. 74.</a:t>
            </a:r>
            <a:endParaRPr lang="pl-PL" b="1" dirty="0" smtClean="0">
              <a:solidFill>
                <a:schemeClr val="accent2">
                  <a:lumMod val="50000"/>
                </a:schemeClr>
              </a:solidFill>
              <a:latin typeface="Candara Light" pitchFamily="34" charset="0"/>
            </a:endParaRPr>
          </a:p>
        </p:txBody>
      </p:sp>
      <p:sp>
        <p:nvSpPr>
          <p:cNvPr id="13" name="Symbol zastępczy numeru slajdu 12"/>
          <p:cNvSpPr>
            <a:spLocks noGrp="1"/>
          </p:cNvSpPr>
          <p:nvPr>
            <p:ph type="sldNum" sz="quarter" idx="12"/>
          </p:nvPr>
        </p:nvSpPr>
        <p:spPr/>
        <p:txBody>
          <a:bodyPr/>
          <a:lstStyle/>
          <a:p>
            <a:fld id="{0931897F-8F23-433E-A660-EFF8D3EDA506}" type="slidenum">
              <a:rPr lang="pl-PL" smtClean="0"/>
              <a:pPr/>
              <a:t>7</a:t>
            </a:fld>
            <a:endParaRPr lang="pl-PL"/>
          </a:p>
        </p:txBody>
      </p:sp>
      <p:sp>
        <p:nvSpPr>
          <p:cNvPr id="9" name="pole tekstowe 8"/>
          <p:cNvSpPr txBox="1"/>
          <p:nvPr/>
        </p:nvSpPr>
        <p:spPr>
          <a:xfrm>
            <a:off x="857224" y="269859"/>
            <a:ext cx="1571636" cy="461665"/>
          </a:xfrm>
          <a:prstGeom prst="rect">
            <a:avLst/>
          </a:prstGeom>
          <a:solidFill>
            <a:schemeClr val="accent4">
              <a:lumMod val="40000"/>
              <a:lumOff val="60000"/>
            </a:schemeClr>
          </a:solidFill>
        </p:spPr>
        <p:txBody>
          <a:bodyPr wrap="square" rtlCol="0">
            <a:spAutoFit/>
          </a:bodyPr>
          <a:lstStyle/>
          <a:p>
            <a:pPr algn="ctr"/>
            <a:r>
              <a:rPr lang="pl-PL" sz="2400" b="1" dirty="0" smtClean="0">
                <a:solidFill>
                  <a:schemeClr val="accent1">
                    <a:lumMod val="50000"/>
                  </a:schemeClr>
                </a:solidFill>
                <a:latin typeface="Candara Light" pitchFamily="34" charset="0"/>
                <a:cs typeface="Arial" pitchFamily="34" charset="0"/>
              </a:rPr>
              <a:t>T2022 / T3</a:t>
            </a:r>
            <a:endParaRPr lang="pl-PL" sz="2400" b="1" dirty="0">
              <a:solidFill>
                <a:schemeClr val="accent1">
                  <a:lumMod val="50000"/>
                </a:schemeClr>
              </a:solidFill>
              <a:latin typeface="Candara Light" pitchFamily="34" charset="0"/>
              <a:cs typeface="Arial" pitchFamily="34" charset="0"/>
            </a:endParaRPr>
          </a:p>
        </p:txBody>
      </p:sp>
      <p:sp>
        <p:nvSpPr>
          <p:cNvPr id="16" name="Elipsa 15"/>
          <p:cNvSpPr/>
          <p:nvPr/>
        </p:nvSpPr>
        <p:spPr>
          <a:xfrm>
            <a:off x="214282" y="4198949"/>
            <a:ext cx="714380" cy="69848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rot="16200000">
            <a:off x="-2330520" y="1600215"/>
            <a:ext cx="5786478" cy="553998"/>
          </a:xfrm>
          <a:prstGeom prst="rect">
            <a:avLst/>
          </a:prstGeom>
          <a:noFill/>
        </p:spPr>
        <p:txBody>
          <a:bodyPr wrap="square" rtlCol="0">
            <a:spAutoFit/>
          </a:bodyPr>
          <a:lstStyle/>
          <a:p>
            <a:r>
              <a:rPr lang="pl-PL" sz="3000" dirty="0" err="1" smtClean="0">
                <a:solidFill>
                  <a:schemeClr val="bg1"/>
                </a:solidFill>
                <a:latin typeface="Candara Light" pitchFamily="34" charset="0"/>
              </a:rPr>
              <a:t>Thermodynamics</a:t>
            </a:r>
            <a:r>
              <a:rPr lang="pl-PL" sz="3000" dirty="0" smtClean="0">
                <a:solidFill>
                  <a:schemeClr val="bg1"/>
                </a:solidFill>
                <a:latin typeface="Candara Light" pitchFamily="34" charset="0"/>
              </a:rPr>
              <a:t> 2.0</a:t>
            </a:r>
            <a:endParaRPr lang="pl-PL" sz="3000" dirty="0">
              <a:solidFill>
                <a:schemeClr val="bg1"/>
              </a:solidFill>
              <a:latin typeface="Candara Light" pitchFamily="34" charset="0"/>
            </a:endParaRPr>
          </a:p>
        </p:txBody>
      </p:sp>
      <p:pic>
        <p:nvPicPr>
          <p:cNvPr id="18" name="slajd 7 speech">
            <a:hlinkClick r:id="" action="ppaction://media"/>
          </p:cNvPr>
          <p:cNvPicPr>
            <a:picLocks noRot="1" noChangeAspect="1"/>
          </p:cNvPicPr>
          <p:nvPr>
            <a:wavAudioFile r:embed="rId1" name="slajd 7 speech"/>
          </p:nvPr>
        </p:nvPicPr>
        <p:blipFill>
          <a:blip r:embed="rId3"/>
          <a:stretch>
            <a:fillRect/>
          </a:stretch>
        </p:blipFill>
        <p:spPr>
          <a:xfrm>
            <a:off x="1500166" y="4627577"/>
            <a:ext cx="203200" cy="203200"/>
          </a:xfrm>
          <a:prstGeom prst="rect">
            <a:avLst/>
          </a:prstGeom>
        </p:spPr>
      </p:pic>
    </p:spTree>
    <p:extLst>
      <p:ext uri="{BB962C8B-B14F-4D97-AF65-F5344CB8AC3E}">
        <p14:creationId xmlns="" xmlns:p14="http://schemas.microsoft.com/office/powerpoint/2010/main" val="3592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8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ole tekstowe 23"/>
          <p:cNvSpPr txBox="1"/>
          <p:nvPr/>
        </p:nvSpPr>
        <p:spPr>
          <a:xfrm>
            <a:off x="3428992" y="-158769"/>
            <a:ext cx="5896166" cy="2400657"/>
          </a:xfrm>
          <a:prstGeom prst="rect">
            <a:avLst/>
          </a:prstGeom>
          <a:noFill/>
        </p:spPr>
        <p:txBody>
          <a:bodyPr wrap="none" rtlCol="0">
            <a:spAutoFit/>
          </a:bodyPr>
          <a:lstStyle/>
          <a:p>
            <a:r>
              <a:rPr lang="pl-PL" sz="15000" b="1" dirty="0" smtClean="0">
                <a:solidFill>
                  <a:schemeClr val="bg2"/>
                </a:solidFill>
                <a:effectLst>
                  <a:glow rad="101600">
                    <a:schemeClr val="accent4">
                      <a:lumMod val="40000"/>
                      <a:lumOff val="60000"/>
                      <a:alpha val="40000"/>
                    </a:schemeClr>
                  </a:glow>
                </a:effectLst>
              </a:rPr>
              <a:t>3xECR</a:t>
            </a:r>
            <a:endParaRPr lang="pl-PL" sz="15000" b="1" dirty="0">
              <a:solidFill>
                <a:schemeClr val="bg2"/>
              </a:solidFill>
              <a:effectLst>
                <a:glow rad="101600">
                  <a:schemeClr val="accent4">
                    <a:lumMod val="40000"/>
                    <a:lumOff val="60000"/>
                    <a:alpha val="40000"/>
                  </a:schemeClr>
                </a:glow>
              </a:effectLst>
            </a:endParaRPr>
          </a:p>
        </p:txBody>
      </p:sp>
      <p:sp>
        <p:nvSpPr>
          <p:cNvPr id="15" name="Prostokąt 14"/>
          <p:cNvSpPr/>
          <p:nvPr/>
        </p:nvSpPr>
        <p:spPr>
          <a:xfrm>
            <a:off x="0" y="0"/>
            <a:ext cx="1142976" cy="51117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0" y="0"/>
            <a:ext cx="1071538" cy="5111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Symbol zastępczy numeru slajdu 12"/>
          <p:cNvSpPr>
            <a:spLocks noGrp="1"/>
          </p:cNvSpPr>
          <p:nvPr>
            <p:ph type="sldNum" sz="quarter" idx="12"/>
          </p:nvPr>
        </p:nvSpPr>
        <p:spPr/>
        <p:txBody>
          <a:bodyPr/>
          <a:lstStyle/>
          <a:p>
            <a:fld id="{0931897F-8F23-433E-A660-EFF8D3EDA506}" type="slidenum">
              <a:rPr lang="pl-PL" smtClean="0"/>
              <a:pPr/>
              <a:t>8</a:t>
            </a:fld>
            <a:endParaRPr lang="pl-PL"/>
          </a:p>
        </p:txBody>
      </p:sp>
      <p:sp>
        <p:nvSpPr>
          <p:cNvPr id="9" name="pole tekstowe 8"/>
          <p:cNvSpPr txBox="1"/>
          <p:nvPr/>
        </p:nvSpPr>
        <p:spPr>
          <a:xfrm>
            <a:off x="857224" y="269859"/>
            <a:ext cx="1571636" cy="461665"/>
          </a:xfrm>
          <a:prstGeom prst="rect">
            <a:avLst/>
          </a:prstGeom>
          <a:solidFill>
            <a:schemeClr val="accent4">
              <a:lumMod val="40000"/>
              <a:lumOff val="60000"/>
            </a:schemeClr>
          </a:solidFill>
        </p:spPr>
        <p:txBody>
          <a:bodyPr wrap="square" rtlCol="0">
            <a:spAutoFit/>
          </a:bodyPr>
          <a:lstStyle/>
          <a:p>
            <a:pPr algn="ctr"/>
            <a:r>
              <a:rPr lang="pl-PL" sz="2400" b="1" dirty="0" smtClean="0">
                <a:solidFill>
                  <a:schemeClr val="accent1">
                    <a:lumMod val="50000"/>
                  </a:schemeClr>
                </a:solidFill>
                <a:latin typeface="Candara Light" pitchFamily="34" charset="0"/>
                <a:cs typeface="Arial" pitchFamily="34" charset="0"/>
              </a:rPr>
              <a:t>T2022 / T3</a:t>
            </a:r>
            <a:endParaRPr lang="pl-PL" sz="2400" b="1" dirty="0">
              <a:solidFill>
                <a:schemeClr val="accent1">
                  <a:lumMod val="50000"/>
                </a:schemeClr>
              </a:solidFill>
              <a:latin typeface="Candara Light" pitchFamily="34" charset="0"/>
              <a:cs typeface="Arial" pitchFamily="34" charset="0"/>
            </a:endParaRPr>
          </a:p>
        </p:txBody>
      </p:sp>
      <p:sp>
        <p:nvSpPr>
          <p:cNvPr id="16" name="Elipsa 15"/>
          <p:cNvSpPr/>
          <p:nvPr/>
        </p:nvSpPr>
        <p:spPr>
          <a:xfrm>
            <a:off x="214282" y="4198949"/>
            <a:ext cx="714380" cy="69848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rot="16200000">
            <a:off x="-2330520" y="1600215"/>
            <a:ext cx="5786478" cy="553998"/>
          </a:xfrm>
          <a:prstGeom prst="rect">
            <a:avLst/>
          </a:prstGeom>
          <a:noFill/>
        </p:spPr>
        <p:txBody>
          <a:bodyPr wrap="square" rtlCol="0">
            <a:spAutoFit/>
          </a:bodyPr>
          <a:lstStyle/>
          <a:p>
            <a:r>
              <a:rPr lang="pl-PL" sz="3000" dirty="0" err="1" smtClean="0">
                <a:solidFill>
                  <a:schemeClr val="bg1"/>
                </a:solidFill>
                <a:latin typeface="Candara Light" pitchFamily="34" charset="0"/>
              </a:rPr>
              <a:t>Thermodynamics</a:t>
            </a:r>
            <a:r>
              <a:rPr lang="pl-PL" sz="3000" dirty="0" smtClean="0">
                <a:solidFill>
                  <a:schemeClr val="bg1"/>
                </a:solidFill>
                <a:latin typeface="Candara Light" pitchFamily="34" charset="0"/>
              </a:rPr>
              <a:t> 2.0</a:t>
            </a:r>
            <a:endParaRPr lang="pl-PL" sz="3000" dirty="0">
              <a:solidFill>
                <a:schemeClr val="bg1"/>
              </a:solidFill>
              <a:latin typeface="Candara Light" pitchFamily="34" charset="0"/>
            </a:endParaRPr>
          </a:p>
        </p:txBody>
      </p:sp>
      <p:pic>
        <p:nvPicPr>
          <p:cNvPr id="37890" name="Picture 2" descr="Paweł Próchniak &quot;Rachunek strat&quot;"/>
          <p:cNvPicPr>
            <a:picLocks noChangeAspect="1" noChangeArrowheads="1"/>
          </p:cNvPicPr>
          <p:nvPr/>
        </p:nvPicPr>
        <p:blipFill>
          <a:blip r:embed="rId3" cstate="print"/>
          <a:srcRect/>
          <a:stretch>
            <a:fillRect/>
          </a:stretch>
        </p:blipFill>
        <p:spPr bwMode="auto">
          <a:xfrm>
            <a:off x="3786182" y="1555743"/>
            <a:ext cx="2224082" cy="3214709"/>
          </a:xfrm>
          <a:prstGeom prst="rect">
            <a:avLst/>
          </a:prstGeom>
          <a:ln w="38100" cap="sq">
            <a:solidFill>
              <a:schemeClr val="accent4">
                <a:lumMod val="20000"/>
                <a:lumOff val="80000"/>
              </a:schemeClr>
            </a:solidFill>
            <a:prstDash val="solid"/>
            <a:miter lim="800000"/>
          </a:ln>
          <a:effectLst>
            <a:outerShdw blurRad="50800" dist="38100" dir="2700000" algn="tl" rotWithShape="0">
              <a:srgbClr val="000000">
                <a:alpha val="43000"/>
              </a:srgbClr>
            </a:outerShdw>
          </a:effectLst>
        </p:spPr>
      </p:pic>
      <p:sp>
        <p:nvSpPr>
          <p:cNvPr id="37892" name="AutoShape 4"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4" name="AutoShape 6"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6" name="AutoShape 8"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7898" name="AutoShape 10" descr="Opis nieszczęścia Eseje o literatur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37900" name="Picture 12" descr="Opis nieszczęścia – Sebald W.G. | Książka | woblink.com"/>
          <p:cNvPicPr>
            <a:picLocks noChangeAspect="1" noChangeArrowheads="1"/>
          </p:cNvPicPr>
          <p:nvPr/>
        </p:nvPicPr>
        <p:blipFill>
          <a:blip r:embed="rId4"/>
          <a:srcRect/>
          <a:stretch>
            <a:fillRect/>
          </a:stretch>
        </p:blipFill>
        <p:spPr bwMode="auto">
          <a:xfrm>
            <a:off x="1428728" y="1555743"/>
            <a:ext cx="2048570" cy="3216255"/>
          </a:xfrm>
          <a:prstGeom prst="rect">
            <a:avLst/>
          </a:prstGeom>
          <a:ln w="38100" cap="sq">
            <a:solidFill>
              <a:schemeClr val="accent4">
                <a:lumMod val="20000"/>
                <a:lumOff val="80000"/>
              </a:schemeClr>
            </a:solidFill>
            <a:prstDash val="solid"/>
            <a:miter lim="800000"/>
          </a:ln>
          <a:effectLst>
            <a:outerShdw blurRad="50800" dist="38100" dir="2700000" algn="tl" rotWithShape="0">
              <a:srgbClr val="000000">
                <a:alpha val="43000"/>
              </a:srgbClr>
            </a:outerShdw>
          </a:effectLst>
        </p:spPr>
      </p:pic>
      <p:pic>
        <p:nvPicPr>
          <p:cNvPr id="37904" name="Picture 16" descr="Les Miserables Original Poster"/>
          <p:cNvPicPr>
            <a:picLocks noChangeAspect="1" noChangeArrowheads="1"/>
          </p:cNvPicPr>
          <p:nvPr/>
        </p:nvPicPr>
        <p:blipFill>
          <a:blip r:embed="rId5"/>
          <a:srcRect l="15126" t="6810" r="15572" b="8532"/>
          <a:stretch>
            <a:fillRect/>
          </a:stretch>
        </p:blipFill>
        <p:spPr bwMode="auto">
          <a:xfrm>
            <a:off x="6286512" y="1555743"/>
            <a:ext cx="2053842" cy="3214710"/>
          </a:xfrm>
          <a:prstGeom prst="rect">
            <a:avLst/>
          </a:prstGeom>
          <a:ln w="38100" cap="sq">
            <a:solidFill>
              <a:schemeClr val="accent4">
                <a:lumMod val="20000"/>
                <a:lumOff val="80000"/>
              </a:schemeClr>
            </a:solidFill>
            <a:prstDash val="solid"/>
            <a:miter lim="800000"/>
          </a:ln>
          <a:effectLst>
            <a:outerShdw blurRad="50800" dist="38100" dir="2700000" algn="tl" rotWithShape="0">
              <a:srgbClr val="000000">
                <a:alpha val="43000"/>
              </a:srgbClr>
            </a:outerShdw>
          </a:effectLst>
        </p:spPr>
      </p:pic>
      <p:sp>
        <p:nvSpPr>
          <p:cNvPr id="20" name="pole tekstowe 19"/>
          <p:cNvSpPr txBox="1"/>
          <p:nvPr/>
        </p:nvSpPr>
        <p:spPr>
          <a:xfrm>
            <a:off x="2571736" y="269859"/>
            <a:ext cx="5214974" cy="523220"/>
          </a:xfrm>
          <a:prstGeom prst="rect">
            <a:avLst/>
          </a:prstGeom>
          <a:noFill/>
        </p:spPr>
        <p:txBody>
          <a:bodyPr wrap="square" rtlCol="0">
            <a:spAutoFit/>
          </a:bodyPr>
          <a:lstStyle/>
          <a:p>
            <a:r>
              <a:rPr lang="pl-PL" sz="2800" dirty="0" smtClean="0">
                <a:solidFill>
                  <a:schemeClr val="bg1">
                    <a:lumMod val="95000"/>
                  </a:schemeClr>
                </a:solidFill>
                <a:effectLst>
                  <a:glow rad="63500">
                    <a:schemeClr val="accent4">
                      <a:satMod val="175000"/>
                      <a:alpha val="40000"/>
                    </a:schemeClr>
                  </a:glow>
                </a:effectLst>
                <a:latin typeface="Candara Light" pitchFamily="34" charset="0"/>
              </a:rPr>
              <a:t>3 x ECR</a:t>
            </a:r>
            <a:endParaRPr lang="pl-PL" sz="2800" dirty="0">
              <a:solidFill>
                <a:schemeClr val="bg1">
                  <a:lumMod val="95000"/>
                </a:schemeClr>
              </a:solidFill>
              <a:effectLst>
                <a:glow rad="63500">
                  <a:schemeClr val="accent4">
                    <a:satMod val="175000"/>
                    <a:alpha val="40000"/>
                  </a:schemeClr>
                </a:glow>
              </a:effectLst>
              <a:latin typeface="Candara Light" pitchFamily="34" charset="0"/>
            </a:endParaRPr>
          </a:p>
        </p:txBody>
      </p:sp>
      <p:sp>
        <p:nvSpPr>
          <p:cNvPr id="21" name="pole tekstowe 20"/>
          <p:cNvSpPr txBox="1"/>
          <p:nvPr/>
        </p:nvSpPr>
        <p:spPr>
          <a:xfrm>
            <a:off x="1428728" y="841363"/>
            <a:ext cx="2000264" cy="646331"/>
          </a:xfrm>
          <a:prstGeom prst="rect">
            <a:avLst/>
          </a:prstGeom>
          <a:noFill/>
        </p:spPr>
        <p:txBody>
          <a:bodyPr wrap="square" rtlCol="0">
            <a:spAutoFit/>
          </a:bodyPr>
          <a:lstStyle/>
          <a:p>
            <a:pPr algn="ctr"/>
            <a:r>
              <a:rPr lang="pl-PL" sz="1200" i="1" dirty="0" err="1" smtClean="0"/>
              <a:t>The</a:t>
            </a:r>
            <a:r>
              <a:rPr lang="pl-PL" sz="1200" i="1" dirty="0" smtClean="0"/>
              <a:t> </a:t>
            </a:r>
            <a:r>
              <a:rPr lang="pl-PL" sz="1200" i="1" dirty="0" err="1" smtClean="0"/>
              <a:t>Description</a:t>
            </a:r>
            <a:r>
              <a:rPr lang="pl-PL" sz="1200" i="1" dirty="0" smtClean="0"/>
              <a:t> of </a:t>
            </a:r>
            <a:r>
              <a:rPr lang="pl-PL" sz="1200" i="1" dirty="0" err="1" smtClean="0"/>
              <a:t>Unhappiness</a:t>
            </a:r>
            <a:r>
              <a:rPr lang="pl-PL" sz="1200" i="1" dirty="0" smtClean="0"/>
              <a:t> </a:t>
            </a:r>
            <a:r>
              <a:rPr lang="pl-PL" sz="1200" dirty="0" smtClean="0"/>
              <a:t>by W.G. </a:t>
            </a:r>
            <a:r>
              <a:rPr lang="pl-PL" sz="1200" dirty="0" err="1" smtClean="0"/>
              <a:t>Sebald</a:t>
            </a:r>
            <a:r>
              <a:rPr lang="pl-PL" sz="1200" dirty="0" smtClean="0"/>
              <a:t> (</a:t>
            </a:r>
            <a:r>
              <a:rPr lang="pl-PL" sz="1200" dirty="0" err="1" smtClean="0"/>
              <a:t>England</a:t>
            </a:r>
            <a:r>
              <a:rPr lang="pl-PL" sz="1200" dirty="0" smtClean="0"/>
              <a:t>/Germany)</a:t>
            </a:r>
            <a:endParaRPr lang="pl-PL" sz="1200" dirty="0"/>
          </a:p>
        </p:txBody>
      </p:sp>
      <p:sp>
        <p:nvSpPr>
          <p:cNvPr id="22" name="pole tekstowe 21"/>
          <p:cNvSpPr txBox="1"/>
          <p:nvPr/>
        </p:nvSpPr>
        <p:spPr>
          <a:xfrm>
            <a:off x="3857620" y="841363"/>
            <a:ext cx="2000264" cy="646331"/>
          </a:xfrm>
          <a:prstGeom prst="rect">
            <a:avLst/>
          </a:prstGeom>
          <a:noFill/>
        </p:spPr>
        <p:txBody>
          <a:bodyPr wrap="square" rtlCol="0">
            <a:spAutoFit/>
          </a:bodyPr>
          <a:lstStyle/>
          <a:p>
            <a:pPr algn="ctr"/>
            <a:r>
              <a:rPr lang="pl-PL" sz="1200" i="1" dirty="0" err="1" smtClean="0"/>
              <a:t>Loss</a:t>
            </a:r>
            <a:r>
              <a:rPr lang="pl-PL" sz="1200" i="1" dirty="0" smtClean="0"/>
              <a:t> </a:t>
            </a:r>
            <a:r>
              <a:rPr lang="pl-PL" sz="1200" i="1" dirty="0" err="1" smtClean="0"/>
              <a:t>Account</a:t>
            </a:r>
            <a:r>
              <a:rPr lang="pl-PL" sz="1200" i="1" dirty="0" smtClean="0"/>
              <a:t> . </a:t>
            </a:r>
            <a:r>
              <a:rPr lang="pl-PL" sz="1200" i="1" dirty="0" err="1" smtClean="0"/>
              <a:t>Poetry</a:t>
            </a:r>
            <a:r>
              <a:rPr lang="pl-PL" sz="1200" i="1" dirty="0" smtClean="0"/>
              <a:t> – </a:t>
            </a:r>
          </a:p>
          <a:p>
            <a:pPr algn="ctr"/>
            <a:r>
              <a:rPr lang="pl-PL" sz="1200" i="1" dirty="0" err="1" smtClean="0"/>
              <a:t>Critics</a:t>
            </a:r>
            <a:r>
              <a:rPr lang="pl-PL" sz="1200" i="1" dirty="0" smtClean="0"/>
              <a:t> – Reading </a:t>
            </a:r>
            <a:r>
              <a:rPr lang="pl-PL" sz="1200" dirty="0" smtClean="0"/>
              <a:t>by Paweł Próchniak (Poland)</a:t>
            </a:r>
            <a:endParaRPr lang="pl-PL" sz="1200" dirty="0"/>
          </a:p>
        </p:txBody>
      </p:sp>
      <p:sp>
        <p:nvSpPr>
          <p:cNvPr id="23" name="pole tekstowe 22"/>
          <p:cNvSpPr txBox="1"/>
          <p:nvPr/>
        </p:nvSpPr>
        <p:spPr>
          <a:xfrm>
            <a:off x="6357950" y="841363"/>
            <a:ext cx="2000264" cy="646331"/>
          </a:xfrm>
          <a:prstGeom prst="rect">
            <a:avLst/>
          </a:prstGeom>
          <a:noFill/>
        </p:spPr>
        <p:txBody>
          <a:bodyPr wrap="square" rtlCol="0">
            <a:spAutoFit/>
          </a:bodyPr>
          <a:lstStyle/>
          <a:p>
            <a:pPr algn="ctr"/>
            <a:r>
              <a:rPr lang="pl-PL" sz="1200" i="1" dirty="0" smtClean="0"/>
              <a:t>Les </a:t>
            </a:r>
            <a:r>
              <a:rPr lang="pl-PL" sz="1200" i="1" dirty="0" err="1" smtClean="0"/>
              <a:t>Miserables</a:t>
            </a:r>
            <a:r>
              <a:rPr lang="pl-PL" sz="1200" i="1" dirty="0" smtClean="0"/>
              <a:t> </a:t>
            </a:r>
          </a:p>
          <a:p>
            <a:pPr algn="ctr"/>
            <a:r>
              <a:rPr lang="pl-PL" sz="1200" dirty="0" smtClean="0"/>
              <a:t>by  Victor Hugo</a:t>
            </a:r>
          </a:p>
          <a:p>
            <a:pPr algn="ctr"/>
            <a:r>
              <a:rPr lang="pl-PL" sz="1200" dirty="0" smtClean="0"/>
              <a:t> (France)</a:t>
            </a:r>
            <a:endParaRPr lang="pl-PL" sz="1200" dirty="0"/>
          </a:p>
        </p:txBody>
      </p:sp>
      <p:pic>
        <p:nvPicPr>
          <p:cNvPr id="25" name="Nagrany dźwięk 08">
            <a:hlinkClick r:id="" action="ppaction://media"/>
          </p:cNvPr>
          <p:cNvPicPr>
            <a:picLocks noRot="1" noChangeAspect="1"/>
          </p:cNvPicPr>
          <p:nvPr>
            <a:wavAudioFile r:embed="rId1" name="Nagrany dźwięk 08"/>
          </p:nvPr>
        </p:nvPicPr>
        <p:blipFill>
          <a:blip r:embed="rId6"/>
          <a:stretch>
            <a:fillRect/>
          </a:stretch>
        </p:blipFill>
        <p:spPr>
          <a:xfrm>
            <a:off x="1428728" y="4770453"/>
            <a:ext cx="203200" cy="203200"/>
          </a:xfrm>
          <a:prstGeom prst="rect">
            <a:avLst/>
          </a:prstGeom>
        </p:spPr>
      </p:pic>
    </p:spTree>
    <p:extLst>
      <p:ext uri="{BB962C8B-B14F-4D97-AF65-F5344CB8AC3E}">
        <p14:creationId xmlns="" xmlns:p14="http://schemas.microsoft.com/office/powerpoint/2010/main" val="3592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28"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p:cNvSpPr/>
          <p:nvPr/>
        </p:nvSpPr>
        <p:spPr>
          <a:xfrm>
            <a:off x="0" y="0"/>
            <a:ext cx="1142976" cy="51117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0" y="0"/>
            <a:ext cx="1071538" cy="5111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Symbol zastępczy numeru slajdu 12"/>
          <p:cNvSpPr>
            <a:spLocks noGrp="1"/>
          </p:cNvSpPr>
          <p:nvPr>
            <p:ph type="sldNum" sz="quarter" idx="12"/>
          </p:nvPr>
        </p:nvSpPr>
        <p:spPr/>
        <p:txBody>
          <a:bodyPr/>
          <a:lstStyle/>
          <a:p>
            <a:fld id="{0931897F-8F23-433E-A660-EFF8D3EDA506}" type="slidenum">
              <a:rPr lang="pl-PL" smtClean="0"/>
              <a:pPr/>
              <a:t>9</a:t>
            </a:fld>
            <a:endParaRPr lang="pl-PL" dirty="0"/>
          </a:p>
        </p:txBody>
      </p:sp>
      <p:sp>
        <p:nvSpPr>
          <p:cNvPr id="9" name="pole tekstowe 8"/>
          <p:cNvSpPr txBox="1"/>
          <p:nvPr/>
        </p:nvSpPr>
        <p:spPr>
          <a:xfrm>
            <a:off x="857224" y="269859"/>
            <a:ext cx="1571636" cy="461665"/>
          </a:xfrm>
          <a:prstGeom prst="rect">
            <a:avLst/>
          </a:prstGeom>
          <a:solidFill>
            <a:schemeClr val="accent4">
              <a:lumMod val="40000"/>
              <a:lumOff val="60000"/>
            </a:schemeClr>
          </a:solidFill>
        </p:spPr>
        <p:txBody>
          <a:bodyPr wrap="square" rtlCol="0">
            <a:spAutoFit/>
          </a:bodyPr>
          <a:lstStyle/>
          <a:p>
            <a:pPr algn="ctr"/>
            <a:r>
              <a:rPr lang="pl-PL" sz="2400" b="1" dirty="0" smtClean="0">
                <a:solidFill>
                  <a:schemeClr val="accent1">
                    <a:lumMod val="50000"/>
                  </a:schemeClr>
                </a:solidFill>
                <a:latin typeface="Candara Light" pitchFamily="34" charset="0"/>
                <a:cs typeface="Arial" pitchFamily="34" charset="0"/>
              </a:rPr>
              <a:t>T2022 / T3</a:t>
            </a:r>
            <a:endParaRPr lang="pl-PL" sz="2400" b="1" dirty="0">
              <a:solidFill>
                <a:schemeClr val="accent1">
                  <a:lumMod val="50000"/>
                </a:schemeClr>
              </a:solidFill>
              <a:latin typeface="Candara Light" pitchFamily="34" charset="0"/>
              <a:cs typeface="Arial" pitchFamily="34" charset="0"/>
            </a:endParaRPr>
          </a:p>
        </p:txBody>
      </p:sp>
      <p:sp>
        <p:nvSpPr>
          <p:cNvPr id="16" name="Elipsa 15"/>
          <p:cNvSpPr/>
          <p:nvPr/>
        </p:nvSpPr>
        <p:spPr>
          <a:xfrm>
            <a:off x="214282" y="4198949"/>
            <a:ext cx="714380" cy="69848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rot="16200000">
            <a:off x="-2330520" y="1600215"/>
            <a:ext cx="5786478" cy="553998"/>
          </a:xfrm>
          <a:prstGeom prst="rect">
            <a:avLst/>
          </a:prstGeom>
          <a:noFill/>
        </p:spPr>
        <p:txBody>
          <a:bodyPr wrap="square" rtlCol="0">
            <a:spAutoFit/>
          </a:bodyPr>
          <a:lstStyle/>
          <a:p>
            <a:r>
              <a:rPr lang="pl-PL" sz="3000" dirty="0" err="1" smtClean="0">
                <a:solidFill>
                  <a:schemeClr val="bg1"/>
                </a:solidFill>
                <a:latin typeface="Candara Light" pitchFamily="34" charset="0"/>
              </a:rPr>
              <a:t>Thermodynamics</a:t>
            </a:r>
            <a:r>
              <a:rPr lang="pl-PL" sz="3000" dirty="0" smtClean="0">
                <a:solidFill>
                  <a:schemeClr val="bg1"/>
                </a:solidFill>
                <a:latin typeface="Candara Light" pitchFamily="34" charset="0"/>
              </a:rPr>
              <a:t> 2.0</a:t>
            </a:r>
            <a:endParaRPr lang="pl-PL" sz="3000" dirty="0">
              <a:solidFill>
                <a:schemeClr val="bg1"/>
              </a:solidFill>
              <a:latin typeface="Candara Light" pitchFamily="34" charset="0"/>
            </a:endParaRPr>
          </a:p>
        </p:txBody>
      </p:sp>
      <p:graphicFrame>
        <p:nvGraphicFramePr>
          <p:cNvPr id="30" name="Tabela 29"/>
          <p:cNvGraphicFramePr>
            <a:graphicFrameLocks noGrp="1"/>
          </p:cNvGraphicFramePr>
          <p:nvPr/>
        </p:nvGraphicFramePr>
        <p:xfrm>
          <a:off x="1857356" y="841363"/>
          <a:ext cx="6572297" cy="4002671"/>
        </p:xfrm>
        <a:graphic>
          <a:graphicData uri="http://schemas.openxmlformats.org/drawingml/2006/table">
            <a:tbl>
              <a:tblPr/>
              <a:tblGrid>
                <a:gridCol w="1285885"/>
                <a:gridCol w="1214446"/>
                <a:gridCol w="4071966"/>
              </a:tblGrid>
              <a:tr h="480248">
                <a:tc>
                  <a:txBody>
                    <a:bodyPr/>
                    <a:lstStyle/>
                    <a:p>
                      <a:pPr algn="ctr">
                        <a:lnSpc>
                          <a:spcPct val="115000"/>
                        </a:lnSpc>
                        <a:spcBef>
                          <a:spcPts val="0"/>
                        </a:spcBef>
                        <a:spcAft>
                          <a:spcPts val="0"/>
                        </a:spcAft>
                      </a:pPr>
                      <a:r>
                        <a:rPr lang="cs-CZ" sz="1200" b="1" dirty="0">
                          <a:latin typeface="Candara Light" pitchFamily="34" charset="0"/>
                          <a:ea typeface="MS Minngs"/>
                          <a:cs typeface="Times New Roman"/>
                        </a:rPr>
                        <a:t>Assets</a:t>
                      </a:r>
                      <a:endParaRPr lang="pl-PL" sz="1200" dirty="0">
                        <a:latin typeface="Candara Light" pitchFamily="34" charset="0"/>
                        <a:ea typeface="MS Minngs"/>
                        <a:cs typeface="Times New Roman"/>
                      </a:endParaRPr>
                    </a:p>
                    <a:p>
                      <a:pPr algn="ctr">
                        <a:lnSpc>
                          <a:spcPct val="115000"/>
                        </a:lnSpc>
                        <a:spcBef>
                          <a:spcPts val="0"/>
                        </a:spcBef>
                        <a:spcAft>
                          <a:spcPts val="0"/>
                        </a:spcAft>
                      </a:pPr>
                      <a:r>
                        <a:rPr lang="cs-CZ" sz="1200" b="1" dirty="0">
                          <a:latin typeface="Candara Light" pitchFamily="34" charset="0"/>
                          <a:ea typeface="MS Minngs"/>
                          <a:cs typeface="Times New Roman"/>
                        </a:rPr>
                        <a:t>(concrete</a:t>
                      </a:r>
                      <a:endParaRPr lang="pl-PL" sz="1200" dirty="0">
                        <a:latin typeface="Candara Light" pitchFamily="34" charset="0"/>
                        <a:ea typeface="MS Minngs"/>
                        <a:cs typeface="Times New Roman"/>
                      </a:endParaRPr>
                    </a:p>
                    <a:p>
                      <a:pPr algn="ctr">
                        <a:lnSpc>
                          <a:spcPct val="115000"/>
                        </a:lnSpc>
                        <a:spcBef>
                          <a:spcPts val="0"/>
                        </a:spcBef>
                        <a:spcAft>
                          <a:spcPts val="0"/>
                        </a:spcAft>
                      </a:pPr>
                      <a:r>
                        <a:rPr lang="cs-CZ" sz="1200" b="1" dirty="0">
                          <a:latin typeface="Candara Light" pitchFamily="34" charset="0"/>
                          <a:ea typeface="MS Minngs"/>
                          <a:cs typeface="Times New Roman"/>
                        </a:rPr>
                        <a:t>and tangible)</a:t>
                      </a:r>
                      <a:endParaRPr lang="pl-PL" sz="1200" dirty="0">
                        <a:latin typeface="Candara Light" pitchFamily="34" charset="0"/>
                        <a:ea typeface="MS Minngs"/>
                        <a:cs typeface="Times New Roman"/>
                      </a:endParaRPr>
                    </a:p>
                  </a:txBody>
                  <a:tcPr marL="43134" marR="43134" marT="0" marB="0" anchor="ctr">
                    <a:lnL w="12700" cap="flat" cmpd="sng" algn="ctr">
                      <a:solidFill>
                        <a:schemeClr val="tx1"/>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lnSpc>
                          <a:spcPct val="115000"/>
                        </a:lnSpc>
                        <a:spcBef>
                          <a:spcPts val="0"/>
                        </a:spcBef>
                        <a:spcAft>
                          <a:spcPts val="0"/>
                        </a:spcAft>
                      </a:pPr>
                      <a:r>
                        <a:rPr lang="cs-CZ" sz="1200" b="1" dirty="0">
                          <a:solidFill>
                            <a:srgbClr val="808080"/>
                          </a:solidFill>
                          <a:latin typeface="Candara Light" pitchFamily="34" charset="0"/>
                          <a:ea typeface="MS Minngs"/>
                          <a:cs typeface="Times New Roman"/>
                        </a:rPr>
                        <a:t>Liabilities (expectations)</a:t>
                      </a:r>
                      <a:endParaRPr lang="pl-PL" sz="1200" dirty="0">
                        <a:latin typeface="Candara Light" pitchFamily="34" charset="0"/>
                        <a:ea typeface="MS Minngs"/>
                        <a:cs typeface="Times New Roman"/>
                      </a:endParaRPr>
                    </a:p>
                  </a:txBody>
                  <a:tcPr marL="43134" marR="43134"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lnSpc>
                          <a:spcPct val="115000"/>
                        </a:lnSpc>
                        <a:spcBef>
                          <a:spcPts val="0"/>
                        </a:spcBef>
                        <a:spcAft>
                          <a:spcPts val="0"/>
                        </a:spcAft>
                      </a:pPr>
                      <a:r>
                        <a:rPr lang="cs-CZ" sz="1200" b="1" dirty="0">
                          <a:latin typeface="Candara Light" pitchFamily="34" charset="0"/>
                          <a:ea typeface="MS Minngs"/>
                          <a:cs typeface="Times New Roman"/>
                        </a:rPr>
                        <a:t>Liabilities</a:t>
                      </a:r>
                      <a:endParaRPr lang="pl-PL" sz="1200" dirty="0">
                        <a:latin typeface="Candara Light" pitchFamily="34" charset="0"/>
                        <a:ea typeface="MS Minngs"/>
                        <a:cs typeface="Times New Roman"/>
                      </a:endParaRPr>
                    </a:p>
                    <a:p>
                      <a:pPr algn="ctr">
                        <a:lnSpc>
                          <a:spcPct val="115000"/>
                        </a:lnSpc>
                        <a:spcBef>
                          <a:spcPts val="0"/>
                        </a:spcBef>
                        <a:spcAft>
                          <a:spcPts val="0"/>
                        </a:spcAft>
                      </a:pPr>
                      <a:r>
                        <a:rPr lang="cs-CZ" sz="1200" b="1" dirty="0">
                          <a:latin typeface="Candara Light" pitchFamily="34" charset="0"/>
                          <a:ea typeface="MS Minngs"/>
                          <a:cs typeface="Times New Roman"/>
                        </a:rPr>
                        <a:t>(Light, Spark, Fire, Brightness </a:t>
                      </a:r>
                      <a:r>
                        <a:rPr lang="cs-CZ" sz="1200" b="1" dirty="0">
                          <a:latin typeface="Candara Light" pitchFamily="34" charset="0"/>
                          <a:ea typeface="MS Minngs"/>
                          <a:cs typeface="Times New Roman"/>
                          <a:sym typeface="Wingdings"/>
                        </a:rPr>
                        <a:t></a:t>
                      </a:r>
                      <a:r>
                        <a:rPr lang="cs-CZ" sz="1200" b="1" dirty="0">
                          <a:latin typeface="Candara Light" pitchFamily="34" charset="0"/>
                          <a:ea typeface="MS Minngs"/>
                          <a:cs typeface="Times New Roman"/>
                        </a:rPr>
                        <a:t>abstract</a:t>
                      </a:r>
                      <a:endParaRPr lang="pl-PL" sz="1200" dirty="0">
                        <a:latin typeface="Candara Light" pitchFamily="34" charset="0"/>
                        <a:ea typeface="MS Minngs"/>
                        <a:cs typeface="Times New Roman"/>
                      </a:endParaRPr>
                    </a:p>
                    <a:p>
                      <a:pPr algn="ctr">
                        <a:lnSpc>
                          <a:spcPct val="115000"/>
                        </a:lnSpc>
                        <a:spcBef>
                          <a:spcPts val="0"/>
                        </a:spcBef>
                        <a:spcAft>
                          <a:spcPts val="0"/>
                        </a:spcAft>
                      </a:pPr>
                      <a:r>
                        <a:rPr lang="cs-CZ" sz="1200" b="1" dirty="0">
                          <a:latin typeface="Candara Light" pitchFamily="34" charset="0"/>
                          <a:ea typeface="MS Minngs"/>
                          <a:cs typeface="Times New Roman"/>
                        </a:rPr>
                        <a:t>and elusive)</a:t>
                      </a:r>
                      <a:endParaRPr lang="pl-PL" sz="1200" dirty="0">
                        <a:latin typeface="Candara Light" pitchFamily="34" charset="0"/>
                        <a:ea typeface="MS Minngs"/>
                        <a:cs typeface="Times New Roman"/>
                      </a:endParaRPr>
                    </a:p>
                  </a:txBody>
                  <a:tcPr marL="43134" marR="43134"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r>
              <a:tr h="3371735">
                <a:tc>
                  <a:txBody>
                    <a:bodyPr/>
                    <a:lstStyle/>
                    <a:p>
                      <a:pPr algn="just">
                        <a:lnSpc>
                          <a:spcPct val="100000"/>
                        </a:lnSpc>
                        <a:spcBef>
                          <a:spcPts val="0"/>
                        </a:spcBef>
                        <a:spcAft>
                          <a:spcPts val="0"/>
                        </a:spcAft>
                      </a:pPr>
                      <a:r>
                        <a:rPr lang="cs-CZ" sz="1200" dirty="0">
                          <a:latin typeface="Candara Light" pitchFamily="34" charset="0"/>
                        </a:rPr>
                        <a:t>Misery</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Bitterness</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Injustice</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Sadness</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Hopeless</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Anger</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Ignorance</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Enslavement</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Suffering</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Exile</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Prosecution</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Persecution</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Slander</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Mocking</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Calumny</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Condemnation</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Excommunication</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Conviction</a:t>
                      </a:r>
                      <a:endParaRPr lang="pl-PL" sz="1200" dirty="0">
                        <a:latin typeface="Candara Light" pitchFamily="34" charset="0"/>
                      </a:endParaRPr>
                    </a:p>
                  </a:txBody>
                  <a:tcPr marL="43134" marR="43134" marT="0" marB="0">
                    <a:lnL w="12700" cap="flat" cmpd="sng" algn="ctr">
                      <a:solidFill>
                        <a:schemeClr val="tx1"/>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pPr>
                      <a:r>
                        <a:rPr lang="cs-CZ" sz="1200" dirty="0">
                          <a:latin typeface="Candara Light" pitchFamily="34" charset="0"/>
                        </a:rPr>
                        <a:t>Abundance</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Sweetness</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Justice</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Joy</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Hope</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Composure</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Wisdom</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Freedom</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Well-being</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Clasp</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Release</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Help</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Praise</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Respect</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Bow</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Recognition</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Adoption</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Settlement</a:t>
                      </a:r>
                      <a:endParaRPr lang="pl-PL" sz="1200" dirty="0">
                        <a:latin typeface="Candara Light" pitchFamily="34" charset="0"/>
                      </a:endParaRPr>
                    </a:p>
                  </a:txBody>
                  <a:tcPr marL="43134" marR="43134" marT="0" marB="0">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pPr>
                      <a:r>
                        <a:rPr lang="cs-CZ" sz="1200" dirty="0">
                          <a:latin typeface="Candara Light" pitchFamily="34" charset="0"/>
                        </a:rPr>
                        <a:t>Insight, intoxication, dream (p. 321, vol. I</a:t>
                      </a:r>
                      <a:r>
                        <a:rPr lang="cs-CZ" sz="1200" dirty="0" smtClean="0">
                          <a:latin typeface="Candara Light" pitchFamily="34" charset="0"/>
                        </a:rPr>
                        <a:t>)</a:t>
                      </a:r>
                    </a:p>
                    <a:p>
                      <a:pPr algn="just">
                        <a:lnSpc>
                          <a:spcPct val="100000"/>
                        </a:lnSpc>
                        <a:spcBef>
                          <a:spcPts val="0"/>
                        </a:spcBef>
                        <a:spcAft>
                          <a:spcPts val="0"/>
                        </a:spcAft>
                      </a:pPr>
                      <a:endParaRPr lang="pl-PL" sz="1200" dirty="0" smtClean="0">
                        <a:latin typeface="Candara Light" pitchFamily="34" charset="0"/>
                      </a:endParaRPr>
                    </a:p>
                    <a:p>
                      <a:pPr algn="just">
                        <a:lnSpc>
                          <a:spcPct val="100000"/>
                        </a:lnSpc>
                        <a:spcBef>
                          <a:spcPts val="0"/>
                        </a:spcBef>
                        <a:spcAft>
                          <a:spcPts val="0"/>
                        </a:spcAft>
                      </a:pPr>
                      <a:r>
                        <a:rPr lang="cs-CZ" sz="1200" dirty="0" smtClean="0">
                          <a:latin typeface="Candara Light" pitchFamily="34" charset="0"/>
                        </a:rPr>
                        <a:t>"</a:t>
                      </a:r>
                      <a:r>
                        <a:rPr lang="cs-CZ" sz="1200" dirty="0">
                          <a:latin typeface="Candara Light" pitchFamily="34" charset="0"/>
                        </a:rPr>
                        <a:t>Light of nature" (p. 72, vol. I)</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"He saw some light in the mysterious depths" (p. 95, vol. I)</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"Ecstatic dreaming" (p. 95, vol. I)</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"Radiant brightness" (p. 95, vol. I)</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"A strange light illuminated him, a delightful light (p. 95, vol. I)</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"Light of the Day of Paradise" (p. 96, vol. I)</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"The Bloom of All the Realities of Paradise" (p. 161, vol. I)</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"The great and strange movement of the heart" (p. 332, vol. I)</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"The unfathomable and divine mystery of the balance of human destinies" (p. 334, vol. I)</a:t>
                      </a:r>
                      <a:endParaRPr lang="pl-PL" sz="1200" dirty="0">
                        <a:latin typeface="Candara Light" pitchFamily="34" charset="0"/>
                      </a:endParaRPr>
                    </a:p>
                    <a:p>
                      <a:pPr algn="just">
                        <a:lnSpc>
                          <a:spcPct val="100000"/>
                        </a:lnSpc>
                        <a:spcBef>
                          <a:spcPts val="0"/>
                        </a:spcBef>
                        <a:spcAft>
                          <a:spcPts val="0"/>
                        </a:spcAft>
                      </a:pPr>
                      <a:r>
                        <a:rPr lang="cs-CZ" sz="1200" dirty="0">
                          <a:latin typeface="Candara Light" pitchFamily="34" charset="0"/>
                        </a:rPr>
                        <a:t>"Delightful Light" (p. 334, vol. I</a:t>
                      </a:r>
                      <a:r>
                        <a:rPr lang="cs-CZ" sz="1200" dirty="0" smtClean="0">
                          <a:latin typeface="Candara Light" pitchFamily="34" charset="0"/>
                        </a:rPr>
                        <a:t>)</a:t>
                      </a:r>
                    </a:p>
                    <a:p>
                      <a:pPr algn="just">
                        <a:lnSpc>
                          <a:spcPct val="100000"/>
                        </a:lnSpc>
                        <a:spcBef>
                          <a:spcPts val="0"/>
                        </a:spcBef>
                        <a:spcAft>
                          <a:spcPts val="0"/>
                        </a:spcAft>
                      </a:pPr>
                      <a:endParaRPr lang="pl-PL" sz="1200" dirty="0" smtClean="0">
                        <a:latin typeface="Candara Light" pitchFamily="34" charset="0"/>
                      </a:endParaRPr>
                    </a:p>
                    <a:p>
                      <a:pPr algn="just">
                        <a:lnSpc>
                          <a:spcPct val="100000"/>
                        </a:lnSpc>
                        <a:spcBef>
                          <a:spcPts val="0"/>
                        </a:spcBef>
                        <a:spcAft>
                          <a:spcPts val="0"/>
                        </a:spcAft>
                      </a:pPr>
                      <a:r>
                        <a:rPr lang="cs-CZ" sz="1200" dirty="0" smtClean="0">
                          <a:latin typeface="Candara Light" pitchFamily="34" charset="0"/>
                        </a:rPr>
                        <a:t>Suddenly</a:t>
                      </a:r>
                      <a:r>
                        <a:rPr lang="cs-CZ" sz="1200" dirty="0">
                          <a:latin typeface="Candara Light" pitchFamily="34" charset="0"/>
                        </a:rPr>
                        <a:t>, in the deep silence, there was a new sound, a sound heavenly, divine, as delightful as the other was terrible. It was a hymn coming out of the darkness, a dazzling flight of prayer and harmony (...) it was an unearthly choir (p. 352, vol. I)</a:t>
                      </a:r>
                      <a:endParaRPr lang="pl-PL" sz="1200" dirty="0">
                        <a:latin typeface="Candara Light" pitchFamily="34" charset="0"/>
                      </a:endParaRPr>
                    </a:p>
                  </a:txBody>
                  <a:tcPr marL="43134" marR="43134" marT="0" marB="0">
                    <a:lnL w="12700" cap="flat" cmpd="sng" algn="ctr">
                      <a:solidFill>
                        <a:schemeClr val="accent4">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2" name="pole tekstowe 31"/>
          <p:cNvSpPr txBox="1"/>
          <p:nvPr/>
        </p:nvSpPr>
        <p:spPr>
          <a:xfrm>
            <a:off x="2571736" y="269859"/>
            <a:ext cx="5214974" cy="523220"/>
          </a:xfrm>
          <a:prstGeom prst="rect">
            <a:avLst/>
          </a:prstGeom>
          <a:noFill/>
        </p:spPr>
        <p:txBody>
          <a:bodyPr wrap="square" rtlCol="0">
            <a:spAutoFit/>
          </a:bodyPr>
          <a:lstStyle/>
          <a:p>
            <a:r>
              <a:rPr lang="pl-PL" sz="2800" dirty="0" smtClean="0">
                <a:solidFill>
                  <a:schemeClr val="bg1">
                    <a:lumMod val="95000"/>
                  </a:schemeClr>
                </a:solidFill>
                <a:effectLst>
                  <a:glow rad="63500">
                    <a:schemeClr val="accent4">
                      <a:satMod val="175000"/>
                      <a:alpha val="40000"/>
                    </a:schemeClr>
                  </a:glow>
                </a:effectLst>
                <a:latin typeface="Candara Light" pitchFamily="34" charset="0"/>
              </a:rPr>
              <a:t>ECR </a:t>
            </a:r>
            <a:r>
              <a:rPr lang="pl-PL" sz="2800" dirty="0" err="1" smtClean="0">
                <a:solidFill>
                  <a:schemeClr val="bg1">
                    <a:lumMod val="95000"/>
                  </a:schemeClr>
                </a:solidFill>
                <a:effectLst>
                  <a:glow rad="63500">
                    <a:schemeClr val="accent4">
                      <a:satMod val="175000"/>
                      <a:alpha val="40000"/>
                    </a:schemeClr>
                  </a:glow>
                </a:effectLst>
                <a:latin typeface="Candara Light" pitchFamily="34" charset="0"/>
              </a:rPr>
              <a:t>in</a:t>
            </a:r>
            <a:r>
              <a:rPr lang="pl-PL" sz="2800" dirty="0" smtClean="0">
                <a:solidFill>
                  <a:schemeClr val="bg1">
                    <a:lumMod val="95000"/>
                  </a:schemeClr>
                </a:solidFill>
                <a:effectLst>
                  <a:glow rad="63500">
                    <a:schemeClr val="accent4">
                      <a:satMod val="175000"/>
                      <a:alpha val="40000"/>
                    </a:schemeClr>
                  </a:glow>
                </a:effectLst>
                <a:latin typeface="Candara Light" pitchFamily="34" charset="0"/>
              </a:rPr>
              <a:t> „Les </a:t>
            </a:r>
            <a:r>
              <a:rPr lang="pl-PL" sz="2800" dirty="0" err="1" smtClean="0">
                <a:solidFill>
                  <a:schemeClr val="bg1">
                    <a:lumMod val="95000"/>
                  </a:schemeClr>
                </a:solidFill>
                <a:effectLst>
                  <a:glow rad="63500">
                    <a:schemeClr val="accent4">
                      <a:satMod val="175000"/>
                      <a:alpha val="40000"/>
                    </a:schemeClr>
                  </a:glow>
                </a:effectLst>
                <a:latin typeface="Candara Light" pitchFamily="34" charset="0"/>
              </a:rPr>
              <a:t>Miserables</a:t>
            </a:r>
            <a:r>
              <a:rPr lang="pl-PL" sz="2800" dirty="0" smtClean="0">
                <a:solidFill>
                  <a:schemeClr val="bg1">
                    <a:lumMod val="95000"/>
                  </a:schemeClr>
                </a:solidFill>
                <a:effectLst>
                  <a:glow rad="63500">
                    <a:schemeClr val="accent4">
                      <a:satMod val="175000"/>
                      <a:alpha val="40000"/>
                    </a:schemeClr>
                  </a:glow>
                </a:effectLst>
                <a:latin typeface="Candara Light" pitchFamily="34" charset="0"/>
              </a:rPr>
              <a:t>”</a:t>
            </a:r>
            <a:endParaRPr lang="pl-PL" sz="2800" dirty="0">
              <a:solidFill>
                <a:schemeClr val="bg1">
                  <a:lumMod val="95000"/>
                </a:schemeClr>
              </a:solidFill>
              <a:effectLst>
                <a:glow rad="63500">
                  <a:schemeClr val="accent4">
                    <a:satMod val="175000"/>
                    <a:alpha val="40000"/>
                  </a:schemeClr>
                </a:glow>
              </a:effectLst>
              <a:latin typeface="Candara Light" pitchFamily="34" charset="0"/>
            </a:endParaRPr>
          </a:p>
        </p:txBody>
      </p:sp>
      <p:pic>
        <p:nvPicPr>
          <p:cNvPr id="33" name="Nagrany dźwięk 9">
            <a:hlinkClick r:id="" action="ppaction://media"/>
          </p:cNvPr>
          <p:cNvPicPr>
            <a:picLocks noRot="1" noChangeAspect="1"/>
          </p:cNvPicPr>
          <p:nvPr>
            <a:wavAudioFile r:embed="rId1" name="Nagrany dźwięk 9"/>
          </p:nvPr>
        </p:nvPicPr>
        <p:blipFill>
          <a:blip r:embed="rId3"/>
          <a:stretch>
            <a:fillRect/>
          </a:stretch>
        </p:blipFill>
        <p:spPr>
          <a:xfrm>
            <a:off x="1357290" y="4699015"/>
            <a:ext cx="203200" cy="203200"/>
          </a:xfrm>
          <a:prstGeom prst="rect">
            <a:avLst/>
          </a:prstGeom>
        </p:spPr>
      </p:pic>
    </p:spTree>
    <p:extLst>
      <p:ext uri="{BB962C8B-B14F-4D97-AF65-F5344CB8AC3E}">
        <p14:creationId xmlns="" xmlns:p14="http://schemas.microsoft.com/office/powerpoint/2010/main" val="3592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63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3"/>
                </p:tgtEl>
              </p:cMediaNode>
            </p:audio>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to">
      <a:majorFont>
        <a:latin typeface="Lato Black"/>
        <a:ea typeface=""/>
        <a:cs typeface=""/>
      </a:majorFont>
      <a:minorFont>
        <a:latin typeface="Lato Light"/>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37830</TotalTime>
  <Words>1114</Words>
  <Application>Microsoft Office PowerPoint</Application>
  <PresentationFormat>Niestandardowy</PresentationFormat>
  <Paragraphs>257</Paragraphs>
  <Slides>15</Slides>
  <Notes>0</Notes>
  <HiddenSlides>0</HiddenSlides>
  <MMClips>14</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15</vt:i4>
      </vt:variant>
    </vt:vector>
  </HeadingPairs>
  <TitlesOfParts>
    <vt:vector size="24" baseType="lpstr">
      <vt:lpstr>Arial</vt:lpstr>
      <vt:lpstr>Lato Light</vt:lpstr>
      <vt:lpstr>Candara Light</vt:lpstr>
      <vt:lpstr>Wingdings</vt:lpstr>
      <vt:lpstr>Times New Roman</vt:lpstr>
      <vt:lpstr>MS Minngs</vt:lpstr>
      <vt:lpstr>Calibri</vt:lpstr>
      <vt:lpstr>Lato Black</vt:lpstr>
      <vt:lpstr>Motyw pakietu Office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Andriana Nyzova</dc:creator>
  <cp:lastModifiedBy>Agnieszka</cp:lastModifiedBy>
  <cp:revision>68</cp:revision>
  <dcterms:created xsi:type="dcterms:W3CDTF">2017-07-05T11:55:48Z</dcterms:created>
  <dcterms:modified xsi:type="dcterms:W3CDTF">2022-07-18T12:12:29Z</dcterms:modified>
</cp:coreProperties>
</file>